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24"/>
  </p:notesMasterIdLst>
  <p:handoutMasterIdLst>
    <p:handoutMasterId r:id="rId25"/>
  </p:handoutMasterIdLst>
  <p:sldIdLst>
    <p:sldId id="275" r:id="rId2"/>
    <p:sldId id="257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4" r:id="rId11"/>
    <p:sldId id="285" r:id="rId12"/>
    <p:sldId id="290" r:id="rId13"/>
    <p:sldId id="260" r:id="rId14"/>
    <p:sldId id="261" r:id="rId15"/>
    <p:sldId id="293" r:id="rId16"/>
    <p:sldId id="269" r:id="rId17"/>
    <p:sldId id="270" r:id="rId18"/>
    <p:sldId id="271" r:id="rId19"/>
    <p:sldId id="272" r:id="rId20"/>
    <p:sldId id="274" r:id="rId21"/>
    <p:sldId id="294" r:id="rId22"/>
    <p:sldId id="295" r:id="rId23"/>
  </p:sldIdLst>
  <p:sldSz cx="9144000" cy="6858000" type="screen4x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FFFF00"/>
    <a:srgbClr val="00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83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2796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cs-CZ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cs-CZ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cs-CZ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FD280DA-82F9-427B-9837-38E3697AB380}" type="slidenum">
              <a:rPr lang="cs-CZ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0B58249-68BF-40F5-9ED0-4A488BF49B46}" type="slidenum">
              <a:rPr lang="cs-CZ" smtClean="0"/>
              <a:pPr>
                <a:defRPr/>
              </a:pPr>
              <a:t>1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47700" y="1447800"/>
            <a:ext cx="7848600" cy="12954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3400" y="3048000"/>
            <a:ext cx="8077200" cy="6350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cs-CZ"/>
              <a:t>Klepnutím lze upravit styl předlohy podnadpisů.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39624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0" y="1905000"/>
            <a:ext cx="39624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>
          <a:xfrm>
            <a:off x="0" y="66294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6E90FAD-4FE0-4715-9100-9B1EC90C0406}" type="datetime1">
              <a:rPr lang="cs-CZ" smtClean="0"/>
              <a:pPr/>
              <a:t>07.10.2026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>
          <a:xfrm>
            <a:off x="7239000" y="66294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494B1C7-E032-454A-8A99-E2DDA492C5CD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>
          <a:xfrm>
            <a:off x="0" y="66294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001EC14-24D3-40A2-97FA-909B9F94B8FF}" type="datetime1">
              <a:rPr lang="cs-CZ" smtClean="0"/>
              <a:pPr/>
              <a:t>07.10.2026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>
          <a:xfrm>
            <a:off x="7239000" y="66294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DC9E5933-F028-464F-9978-2AB6DD014A29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0" y="66294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5170B10-51CE-4C5F-BBFF-F15B27EECCA0}" type="datetime1">
              <a:rPr lang="cs-CZ" smtClean="0"/>
              <a:pPr/>
              <a:t>07.10.2026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7239000" y="66294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A854560-AF61-4538-AA15-9F74B7BD7A66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0" y="66294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5893772-F305-45CB-9215-4A90F89A1D6E}" type="datetime1">
              <a:rPr lang="cs-CZ" smtClean="0"/>
              <a:pPr/>
              <a:t>07.10.2026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7239000" y="66294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C0E6576-7EE2-4732-824D-BD83EEC3175B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0" y="66294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BAF9EC4-C61E-4D6A-BAC5-5CE01A300142}" type="datetime1">
              <a:rPr lang="cs-CZ" smtClean="0"/>
              <a:pPr/>
              <a:t>07.10.2026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239000" y="66294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BA8C1A5-3638-4325-8ECF-5E152748041C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515100" y="685800"/>
            <a:ext cx="2019300" cy="5715000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685800"/>
            <a:ext cx="5905500" cy="5715000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0" y="66294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5041B5C5-358C-47D1-9D7C-49CE91FA2205}" type="datetime1">
              <a:rPr lang="cs-CZ" smtClean="0"/>
              <a:pPr/>
              <a:t>07.10.2026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239000" y="66294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1ABF333-093A-4927-8824-FFA20F3D5553}" type="slidenum">
              <a:rPr lang="cs-CZ"/>
              <a:pPr/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6294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629400"/>
            <a:ext cx="28956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6294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426311-E052-406D-95B0-8BA7EB582C5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0772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Text s odrážkami na druhé úrovni</a:t>
            </a:r>
          </a:p>
          <a:p>
            <a:pPr lvl="2"/>
            <a:r>
              <a:rPr lang="cs-CZ"/>
              <a:t>Text s odrážkami na třetí úrovni</a:t>
            </a:r>
          </a:p>
          <a:p>
            <a:pPr lvl="3"/>
            <a:r>
              <a:rPr lang="cs-CZ"/>
              <a:t> Text s odrážkami na čtvrté úrovni</a:t>
            </a:r>
          </a:p>
          <a:p>
            <a:pPr lvl="4"/>
            <a:r>
              <a:rPr lang="cs-CZ"/>
              <a:t>Text s odrážkami na páté úrovni</a:t>
            </a:r>
          </a:p>
          <a:p>
            <a:pPr lvl="1"/>
            <a:endParaRPr lang="cs-CZ"/>
          </a:p>
          <a:p>
            <a:pPr lvl="2"/>
            <a:endParaRPr lang="cs-CZ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85800"/>
            <a:ext cx="8077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</p:sldLayoutIdLst>
  <p:transition/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284C6A"/>
          </a:solidFill>
          <a:latin typeface="Trebuchet MS" pitchFamily="34" charset="0"/>
        </a:defRPr>
      </a:lvl9pPr>
    </p:titleStyle>
    <p:bodyStyle>
      <a:lvl1pPr marL="342900" indent="-342900" algn="l" rtl="0" fontAlgn="base">
        <a:lnSpc>
          <a:spcPct val="125000"/>
        </a:lnSpc>
        <a:spcBef>
          <a:spcPct val="20000"/>
        </a:spcBef>
        <a:spcAft>
          <a:spcPct val="0"/>
        </a:spcAft>
        <a:buClr>
          <a:schemeClr val="bg2"/>
        </a:buClr>
        <a:buChar char="•"/>
        <a:defRPr sz="3200">
          <a:solidFill>
            <a:srgbClr val="284C6A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rebuchet MS" pitchFamily="34" charset="0"/>
        <a:buChar char="−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rebuchet MS" pitchFamily="34" charset="0"/>
        <a:buChar char="−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5373216"/>
            <a:ext cx="5400600" cy="132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Tabulka 7"/>
          <p:cNvGraphicFramePr>
            <a:graphicFrameLocks noGrp="1"/>
          </p:cNvGraphicFramePr>
          <p:nvPr/>
        </p:nvGraphicFramePr>
        <p:xfrm>
          <a:off x="395536" y="260649"/>
          <a:ext cx="8208912" cy="1485793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8208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60207">
                <a:tc>
                  <a:txBody>
                    <a:bodyPr/>
                    <a:lstStyle/>
                    <a:p>
                      <a:pPr algn="ctr"/>
                      <a:r>
                        <a:rPr lang="cs-CZ" sz="6000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Rovnice - řešení</a:t>
                      </a:r>
                    </a:p>
                  </a:txBody>
                  <a:tcP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9953">
                <a:tc>
                  <a:txBody>
                    <a:bodyPr/>
                    <a:lstStyle/>
                    <a:p>
                      <a:pPr algn="ctr"/>
                      <a:r>
                        <a:rPr lang="cs-CZ" sz="2000" b="1" dirty="0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Ekvivalentní </a:t>
                      </a:r>
                      <a:r>
                        <a:rPr lang="cs-CZ" sz="2000" b="1">
                          <a:solidFill>
                            <a:schemeClr val="bg1"/>
                          </a:solidFill>
                          <a:latin typeface="Arial" pitchFamily="34" charset="0"/>
                          <a:cs typeface="Arial" pitchFamily="34" charset="0"/>
                        </a:rPr>
                        <a:t>úpravy rovnic 1</a:t>
                      </a:r>
                      <a:endParaRPr lang="cs-CZ" sz="2000" b="1" dirty="0">
                        <a:solidFill>
                          <a:schemeClr val="bg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T w="38100" cap="flat" cmpd="sng" algn="ctr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Zástupný symbol pro obsah 6"/>
          <p:cNvGraphicFramePr>
            <a:graphicFrameLocks/>
          </p:cNvGraphicFramePr>
          <p:nvPr/>
        </p:nvGraphicFramePr>
        <p:xfrm>
          <a:off x="374848" y="1772816"/>
          <a:ext cx="8229600" cy="366268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133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>
                          <a:latin typeface="Arial" pitchFamily="34" charset="0"/>
                          <a:cs typeface="Arial" pitchFamily="34" charset="0"/>
                        </a:rPr>
                        <a:t>Autor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cs-CZ" sz="1600" b="1" dirty="0">
                          <a:latin typeface="Arial" pitchFamily="34" charset="0"/>
                          <a:cs typeface="Arial" pitchFamily="34" charset="0"/>
                        </a:rPr>
                        <a:t>Mgr. Vladimír Žůrek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>
                          <a:latin typeface="Arial" pitchFamily="34" charset="0"/>
                          <a:cs typeface="Arial" pitchFamily="34" charset="0"/>
                        </a:rPr>
                        <a:t>Ověřil</a:t>
                      </a: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dirty="0">
                          <a:latin typeface="Arial" pitchFamily="34" charset="0"/>
                          <a:cs typeface="Arial" pitchFamily="34" charset="0"/>
                        </a:rPr>
                        <a:t>Mgr. Vladimír Žůrek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noFill/>
                      <a:prstDash val="soli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>
                          <a:latin typeface="Arial" pitchFamily="34" charset="0"/>
                          <a:cs typeface="Arial" pitchFamily="34" charset="0"/>
                        </a:rPr>
                        <a:t>Datum vytvoření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cs-CZ" sz="1600" b="1" dirty="0">
                          <a:latin typeface="Arial" pitchFamily="34" charset="0"/>
                          <a:cs typeface="Arial" pitchFamily="34" charset="0"/>
                        </a:rPr>
                        <a:t>IX.-XI. 2011</a:t>
                      </a: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>
                          <a:latin typeface="Arial" pitchFamily="34" charset="0"/>
                          <a:cs typeface="Arial" pitchFamily="34" charset="0"/>
                        </a:rPr>
                        <a:t>Ročník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cs-CZ" sz="1600" b="1" dirty="0">
                          <a:latin typeface="Arial" pitchFamily="34" charset="0"/>
                          <a:cs typeface="Arial" pitchFamily="34" charset="0"/>
                        </a:rPr>
                        <a:t>VIII.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>
                          <a:latin typeface="Arial" pitchFamily="34" charset="0"/>
                          <a:cs typeface="Arial" pitchFamily="34" charset="0"/>
                        </a:rPr>
                        <a:t>Oblast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cs-CZ" sz="1600" b="1" dirty="0">
                          <a:latin typeface="Arial" pitchFamily="34" charset="0"/>
                          <a:cs typeface="Arial" pitchFamily="34" charset="0"/>
                        </a:rPr>
                        <a:t>Matematika a její aplikace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>
                          <a:latin typeface="Arial" pitchFamily="34" charset="0"/>
                          <a:cs typeface="Arial" pitchFamily="34" charset="0"/>
                        </a:rPr>
                        <a:t>Okruh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cs-CZ" sz="1600" b="1" dirty="0">
                          <a:latin typeface="Arial" pitchFamily="34" charset="0"/>
                          <a:cs typeface="Arial" pitchFamily="34" charset="0"/>
                        </a:rPr>
                        <a:t>Číslo a proměnná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>
                          <a:latin typeface="Arial" pitchFamily="34" charset="0"/>
                          <a:cs typeface="Arial" pitchFamily="34" charset="0"/>
                        </a:rPr>
                        <a:t>Výstup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cs-CZ" sz="1600" b="1" dirty="0">
                          <a:latin typeface="Arial" pitchFamily="34" charset="0"/>
                          <a:cs typeface="Arial" pitchFamily="34" charset="0"/>
                        </a:rPr>
                        <a:t>zdůvodňuje a využívá polohové a metrické vlastnosti základních rovinných útvarů při řešení úloh a jednoduchých praktických problémů; využívá potřebnou matematickou symboliku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cs-CZ" sz="1600" b="0" dirty="0">
                          <a:latin typeface="Arial" pitchFamily="34" charset="0"/>
                          <a:cs typeface="Arial" pitchFamily="34" charset="0"/>
                        </a:rPr>
                        <a:t>Anotace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cs-CZ" sz="1600" b="1" dirty="0">
                          <a:latin typeface="Arial" pitchFamily="34" charset="0"/>
                          <a:cs typeface="Arial" pitchFamily="34" charset="0"/>
                        </a:rPr>
                        <a:t>Prezentace k předvádění, výklad učiva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Čemu říkáme rovnice?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79512" y="1052736"/>
            <a:ext cx="8784976" cy="1728192"/>
          </a:xfrm>
        </p:spPr>
        <p:txBody>
          <a:bodyPr/>
          <a:lstStyle/>
          <a:p>
            <a:r>
              <a:rPr lang="cs-CZ" sz="2400" dirty="0"/>
              <a:t>Rovnice je zápis rovnosti dvou výrazů, ve kterém máme najít neznámé číslo (</a:t>
            </a:r>
            <a:r>
              <a:rPr lang="cs-CZ" sz="2400" b="1" i="1" dirty="0"/>
              <a:t>neznámou</a:t>
            </a:r>
            <a:r>
              <a:rPr lang="cs-CZ" sz="2400" dirty="0"/>
              <a:t>) tak, aby po jeho dosazení za proměnnou daná rovnost platila. </a:t>
            </a:r>
            <a:br>
              <a:rPr lang="cs-CZ" sz="2400" dirty="0"/>
            </a:br>
            <a:r>
              <a:rPr lang="cs-CZ" sz="2400" dirty="0"/>
              <a:t>Existuje-li takové číslo, nazývá se </a:t>
            </a:r>
            <a:r>
              <a:rPr lang="cs-CZ" sz="2400" b="1" i="1" dirty="0"/>
              <a:t>řešení</a:t>
            </a:r>
            <a:r>
              <a:rPr lang="cs-CZ" sz="2400" dirty="0"/>
              <a:t> nebo také </a:t>
            </a:r>
            <a:br>
              <a:rPr lang="cs-CZ" sz="2400" dirty="0"/>
            </a:br>
            <a:r>
              <a:rPr lang="cs-CZ" sz="2400" b="1" i="1" dirty="0"/>
              <a:t>kořen rovnice</a:t>
            </a:r>
            <a:r>
              <a:rPr lang="cs-CZ" sz="2400" dirty="0"/>
              <a:t>.</a:t>
            </a:r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5148263" y="2852738"/>
            <a:ext cx="3095625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3600" dirty="0">
                <a:solidFill>
                  <a:srgbClr val="FF0000"/>
                </a:solidFill>
                <a:latin typeface="Trebuchet MS" pitchFamily="34" charset="0"/>
              </a:rPr>
              <a:t>6</a:t>
            </a:r>
            <a:br>
              <a:rPr lang="cs-CZ" sz="2400" dirty="0">
                <a:latin typeface="Trebuchet MS" pitchFamily="34" charset="0"/>
              </a:rPr>
            </a:br>
            <a:br>
              <a:rPr lang="cs-CZ" sz="800" dirty="0">
                <a:solidFill>
                  <a:srgbClr val="284C6A"/>
                </a:solidFill>
                <a:latin typeface="Trebuchet MS" pitchFamily="34" charset="0"/>
              </a:rPr>
            </a:br>
            <a:r>
              <a:rPr lang="cs-CZ" sz="2400" dirty="0">
                <a:solidFill>
                  <a:srgbClr val="284C6A"/>
                </a:solidFill>
                <a:latin typeface="Trebuchet MS" pitchFamily="34" charset="0"/>
              </a:rPr>
              <a:t>Pravá strana rovnice</a:t>
            </a:r>
            <a:br>
              <a:rPr lang="cs-CZ" sz="2400" dirty="0">
                <a:solidFill>
                  <a:srgbClr val="284C6A"/>
                </a:solidFill>
                <a:latin typeface="Trebuchet MS" pitchFamily="34" charset="0"/>
              </a:rPr>
            </a:br>
            <a:r>
              <a:rPr lang="cs-CZ" sz="2400" dirty="0">
                <a:solidFill>
                  <a:srgbClr val="284C6A"/>
                </a:solidFill>
                <a:latin typeface="Trebuchet MS" pitchFamily="34" charset="0"/>
              </a:rPr>
              <a:t>P</a:t>
            </a: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1690688" y="2808288"/>
            <a:ext cx="295275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 eaLnBrk="1" hangingPunct="1"/>
            <a:r>
              <a:rPr lang="cs-CZ" sz="3600" b="1" dirty="0">
                <a:solidFill>
                  <a:srgbClr val="FF0000"/>
                </a:solidFill>
                <a:latin typeface="Trebuchet MS" pitchFamily="34" charset="0"/>
              </a:rPr>
              <a:t>x - 2</a:t>
            </a:r>
            <a:r>
              <a:rPr lang="cs-CZ" sz="3600" dirty="0">
                <a:solidFill>
                  <a:srgbClr val="FF0000"/>
                </a:solidFill>
                <a:latin typeface="Trebuchet MS" pitchFamily="34" charset="0"/>
              </a:rPr>
              <a:t> </a:t>
            </a:r>
            <a:br>
              <a:rPr lang="cs-CZ" sz="2400" dirty="0">
                <a:latin typeface="Trebuchet MS" pitchFamily="34" charset="0"/>
              </a:rPr>
            </a:br>
            <a:br>
              <a:rPr lang="cs-CZ" sz="800" dirty="0">
                <a:solidFill>
                  <a:srgbClr val="284C6A"/>
                </a:solidFill>
                <a:latin typeface="Trebuchet MS" pitchFamily="34" charset="0"/>
              </a:rPr>
            </a:br>
            <a:r>
              <a:rPr lang="cs-CZ" sz="2400" dirty="0">
                <a:solidFill>
                  <a:srgbClr val="284C6A"/>
                </a:solidFill>
                <a:latin typeface="Trebuchet MS" pitchFamily="34" charset="0"/>
              </a:rPr>
              <a:t>Levá strana rovnice</a:t>
            </a:r>
            <a:br>
              <a:rPr lang="cs-CZ" sz="2400" dirty="0">
                <a:solidFill>
                  <a:srgbClr val="284C6A"/>
                </a:solidFill>
                <a:latin typeface="Trebuchet MS" pitchFamily="34" charset="0"/>
              </a:rPr>
            </a:br>
            <a:r>
              <a:rPr lang="cs-CZ" sz="2400" dirty="0">
                <a:solidFill>
                  <a:srgbClr val="284C6A"/>
                </a:solidFill>
                <a:latin typeface="Trebuchet MS" pitchFamily="34" charset="0"/>
              </a:rPr>
              <a:t>L</a:t>
            </a: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4572000" y="2765425"/>
            <a:ext cx="64770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/>
            <a:r>
              <a:rPr lang="cs-CZ" sz="3600" b="1" dirty="0">
                <a:solidFill>
                  <a:srgbClr val="FF0000"/>
                </a:solidFill>
                <a:latin typeface="Trebuchet MS" pitchFamily="34" charset="0"/>
              </a:rPr>
              <a:t>=</a:t>
            </a:r>
            <a:br>
              <a:rPr lang="cs-CZ" sz="2400" b="1" dirty="0">
                <a:latin typeface="Trebuchet MS" pitchFamily="34" charset="0"/>
              </a:rPr>
            </a:br>
            <a:br>
              <a:rPr lang="cs-CZ" sz="800" dirty="0">
                <a:solidFill>
                  <a:srgbClr val="284C6A"/>
                </a:solidFill>
                <a:latin typeface="Trebuchet MS" pitchFamily="34" charset="0"/>
              </a:rPr>
            </a:br>
            <a:r>
              <a:rPr lang="cs-CZ" sz="2400" dirty="0">
                <a:solidFill>
                  <a:srgbClr val="284C6A"/>
                </a:solidFill>
                <a:latin typeface="Trebuchet MS" pitchFamily="34" charset="0"/>
              </a:rPr>
              <a:t>=</a:t>
            </a:r>
            <a:br>
              <a:rPr lang="cs-CZ" sz="2400" dirty="0">
                <a:solidFill>
                  <a:srgbClr val="284C6A"/>
                </a:solidFill>
                <a:latin typeface="Trebuchet MS" pitchFamily="34" charset="0"/>
              </a:rPr>
            </a:br>
            <a:r>
              <a:rPr lang="cs-CZ" sz="2400" dirty="0">
                <a:solidFill>
                  <a:srgbClr val="284C6A"/>
                </a:solidFill>
                <a:latin typeface="Trebuchet MS" pitchFamily="34" charset="0"/>
              </a:rPr>
              <a:t>=</a:t>
            </a: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179512" y="5085184"/>
            <a:ext cx="8784976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dirty="0">
                <a:solidFill>
                  <a:srgbClr val="284C6A"/>
                </a:solidFill>
                <a:latin typeface="Trebuchet MS" pitchFamily="34" charset="0"/>
              </a:rPr>
              <a:t>Nyní se tedy naskýtá otázka. Jaké číslo můžeme dosadit do našeho příkladu za proměnnou, aby nastala rovnost?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4" grpId="0"/>
      <p:bldP spid="7175" grpId="0"/>
      <p:bldP spid="7177" grpId="1"/>
      <p:bldP spid="717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Vyřešíme společně hádanku ?</a:t>
            </a:r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69925" y="981075"/>
            <a:ext cx="7573963" cy="431800"/>
          </a:xfrm>
        </p:spPr>
        <p:txBody>
          <a:bodyPr/>
          <a:lstStyle/>
          <a:p>
            <a:pPr eaLnBrk="1" hangingPunct="1"/>
            <a:r>
              <a:rPr lang="cs-CZ" sz="2000"/>
              <a:t>Určete chybějící číslo:</a:t>
            </a:r>
          </a:p>
        </p:txBody>
      </p:sp>
      <p:sp>
        <p:nvSpPr>
          <p:cNvPr id="7190" name="Rectangle 22"/>
          <p:cNvSpPr>
            <a:spLocks noChangeArrowheads="1"/>
          </p:cNvSpPr>
          <p:nvPr/>
        </p:nvSpPr>
        <p:spPr bwMode="auto">
          <a:xfrm>
            <a:off x="3046413" y="1771650"/>
            <a:ext cx="30384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6000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</a:t>
            </a:r>
            <a:r>
              <a:rPr lang="cs-CZ" sz="4800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 </a:t>
            </a:r>
            <a:r>
              <a:rPr lang="cs-CZ" sz="4800" b="1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- 2 = 4</a:t>
            </a:r>
            <a:endParaRPr lang="cs-CZ" sz="4800" b="1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7191" name="Rectangle 23"/>
          <p:cNvSpPr>
            <a:spLocks noChangeArrowheads="1"/>
          </p:cNvSpPr>
          <p:nvPr/>
        </p:nvSpPr>
        <p:spPr bwMode="auto">
          <a:xfrm>
            <a:off x="885825" y="2924175"/>
            <a:ext cx="75739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2000">
                <a:solidFill>
                  <a:srgbClr val="00CC00"/>
                </a:solidFill>
                <a:latin typeface="Trebuchet MS" pitchFamily="34" charset="0"/>
              </a:rPr>
              <a:t>Ano správně. Odpověď je číslo 6, protože 6 – 2 = 4. </a:t>
            </a:r>
            <a:br>
              <a:rPr lang="cs-CZ" sz="2000">
                <a:solidFill>
                  <a:srgbClr val="00CC00"/>
                </a:solidFill>
                <a:latin typeface="Trebuchet MS" pitchFamily="34" charset="0"/>
              </a:rPr>
            </a:br>
            <a:r>
              <a:rPr lang="cs-CZ" sz="2000">
                <a:solidFill>
                  <a:srgbClr val="00CC00"/>
                </a:solidFill>
                <a:latin typeface="Trebuchet MS" pitchFamily="34" charset="0"/>
              </a:rPr>
              <a:t>Jednoduché, že? </a:t>
            </a:r>
          </a:p>
        </p:txBody>
      </p:sp>
      <p:sp>
        <p:nvSpPr>
          <p:cNvPr id="7192" name="Line 24"/>
          <p:cNvSpPr>
            <a:spLocks noChangeShapeType="1"/>
          </p:cNvSpPr>
          <p:nvPr/>
        </p:nvSpPr>
        <p:spPr bwMode="auto">
          <a:xfrm>
            <a:off x="827088" y="2635250"/>
            <a:ext cx="7705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7193" name="Rectangle 25"/>
          <p:cNvSpPr>
            <a:spLocks noChangeArrowheads="1"/>
          </p:cNvSpPr>
          <p:nvPr/>
        </p:nvSpPr>
        <p:spPr bwMode="auto">
          <a:xfrm>
            <a:off x="885825" y="3644900"/>
            <a:ext cx="75739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V algebře však nebudeme používat čtverce nebo obdélníky, ale písmenka. Obvykle x nebo y, ale možné je i jakékoliv jiné. </a:t>
            </a:r>
          </a:p>
        </p:txBody>
      </p:sp>
      <p:sp>
        <p:nvSpPr>
          <p:cNvPr id="7194" name="Rectangle 26"/>
          <p:cNvSpPr>
            <a:spLocks noChangeArrowheads="1"/>
          </p:cNvSpPr>
          <p:nvPr/>
        </p:nvSpPr>
        <p:spPr bwMode="auto">
          <a:xfrm>
            <a:off x="900113" y="4435475"/>
            <a:ext cx="757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Takže budeme psát:</a:t>
            </a:r>
          </a:p>
        </p:txBody>
      </p:sp>
      <p:sp>
        <p:nvSpPr>
          <p:cNvPr id="7196" name="Rectangle 28"/>
          <p:cNvSpPr>
            <a:spLocks noChangeArrowheads="1"/>
          </p:cNvSpPr>
          <p:nvPr/>
        </p:nvSpPr>
        <p:spPr bwMode="auto">
          <a:xfrm>
            <a:off x="3419475" y="4956175"/>
            <a:ext cx="30384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- 2 = 4</a:t>
            </a:r>
            <a:endParaRPr lang="cs-CZ" sz="4800" b="1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7197" name="Rectangle 29"/>
          <p:cNvSpPr>
            <a:spLocks noChangeArrowheads="1"/>
          </p:cNvSpPr>
          <p:nvPr/>
        </p:nvSpPr>
        <p:spPr bwMode="auto">
          <a:xfrm>
            <a:off x="885825" y="5734050"/>
            <a:ext cx="75739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Písmenko znamená to, co „zatím ještě nevíme“, a tak se obvykle nazývá neznámá nebo proměnná.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90" grpId="0"/>
      <p:bldP spid="7191" grpId="0"/>
      <p:bldP spid="7192" grpId="0" animBg="1"/>
      <p:bldP spid="7193" grpId="0"/>
      <p:bldP spid="7194" grpId="0"/>
      <p:bldP spid="7196" grpId="0"/>
      <p:bldP spid="719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Proč používáme písmenka?</a:t>
            </a:r>
          </a:p>
        </p:txBody>
      </p:sp>
      <p:sp>
        <p:nvSpPr>
          <p:cNvPr id="5124" name="Rectangle 10"/>
          <p:cNvSpPr>
            <a:spLocks noChangeArrowheads="1"/>
          </p:cNvSpPr>
          <p:nvPr/>
        </p:nvSpPr>
        <p:spPr bwMode="auto">
          <a:xfrm>
            <a:off x="3419475" y="1066800"/>
            <a:ext cx="30384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 dirty="0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- 2 = 4</a:t>
            </a:r>
            <a:endParaRPr lang="cs-CZ" sz="4800" b="1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5125" name="Rectangle 11"/>
          <p:cNvSpPr>
            <a:spLocks noChangeArrowheads="1"/>
          </p:cNvSpPr>
          <p:nvPr/>
        </p:nvSpPr>
        <p:spPr bwMode="auto">
          <a:xfrm>
            <a:off x="885825" y="1700213"/>
            <a:ext cx="75739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Písmenko znamená to, co „zatím ještě nevíme“; tak se obvykle nazývá neznámá nebo proměnná.</a:t>
            </a:r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>
            <a:off x="827088" y="2349500"/>
            <a:ext cx="77057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25614" name="Rectangle 14"/>
          <p:cNvSpPr>
            <a:spLocks noChangeArrowheads="1"/>
          </p:cNvSpPr>
          <p:nvPr/>
        </p:nvSpPr>
        <p:spPr bwMode="auto">
          <a:xfrm>
            <a:off x="885825" y="2565400"/>
            <a:ext cx="75739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Když neznámou určíme, zapíšeme ji takto:</a:t>
            </a:r>
          </a:p>
        </p:txBody>
      </p:sp>
      <p:sp>
        <p:nvSpPr>
          <p:cNvPr id="25615" name="Rectangle 15"/>
          <p:cNvSpPr>
            <a:spLocks noChangeArrowheads="1"/>
          </p:cNvSpPr>
          <p:nvPr/>
        </p:nvSpPr>
        <p:spPr bwMode="auto">
          <a:xfrm>
            <a:off x="3132138" y="3141663"/>
            <a:ext cx="30384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4800" b="1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= 6</a:t>
            </a:r>
            <a:endParaRPr lang="cs-CZ" sz="4800" b="1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25616" name="Rectangle 16"/>
          <p:cNvSpPr>
            <a:spLocks noChangeArrowheads="1"/>
          </p:cNvSpPr>
          <p:nvPr/>
        </p:nvSpPr>
        <p:spPr bwMode="auto">
          <a:xfrm>
            <a:off x="884238" y="3860800"/>
            <a:ext cx="757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Proč používáme písmenka?</a:t>
            </a:r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900113" y="4437063"/>
            <a:ext cx="757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FontTx/>
              <a:buChar char="•"/>
            </a:pPr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Protože je snadnější psát „x“ než kreslit „prázdný čtvereček“ a číst „iks“ než „prázdný čtvereček“.</a:t>
            </a:r>
          </a:p>
        </p:txBody>
      </p:sp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900113" y="5445125"/>
            <a:ext cx="757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FontTx/>
              <a:buChar char="•"/>
            </a:pPr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Protože v případě více neznámých by nám prázdné čtverečky nestačily (museli bychom je nějak odlišit), zatímco různá písmena nám různé neznámé okamžitě odliší.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3" grpId="0" animBg="1"/>
      <p:bldP spid="25614" grpId="0"/>
      <p:bldP spid="25615" grpId="0"/>
      <p:bldP spid="25616" grpId="0"/>
      <p:bldP spid="25617" grpId="0"/>
      <p:bldP spid="256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Jak postupujeme (řešíme)?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3419475" y="1628775"/>
            <a:ext cx="30384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cs-CZ" sz="4800" b="1" dirty="0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- 2 = 4</a:t>
            </a:r>
            <a:r>
              <a:rPr lang="cs-CZ" sz="2000" b="1" dirty="0">
                <a:solidFill>
                  <a:schemeClr val="accent6">
                    <a:lumMod val="75000"/>
                  </a:schemeClr>
                </a:solidFill>
                <a:latin typeface="Trebuchet MS" pitchFamily="34" charset="0"/>
                <a:sym typeface="Webdings" pitchFamily="18" charset="2"/>
              </a:rPr>
              <a:t>,</a:t>
            </a:r>
            <a:endParaRPr lang="cs-CZ" sz="2000" b="1" dirty="0">
              <a:solidFill>
                <a:schemeClr val="accent6">
                  <a:lumMod val="75000"/>
                </a:schemeClr>
              </a:solidFill>
              <a:latin typeface="Trebuchet MS" pitchFamily="34" charset="0"/>
            </a:endParaRP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885825" y="1052513"/>
            <a:ext cx="75739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Algebra je jako hádanka, kde začínáme s něčím podobným, jako 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900113" y="2205038"/>
            <a:ext cx="757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a končíme s podobným řešením, jako</a:t>
            </a: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3203575" y="2724150"/>
            <a:ext cx="30384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cs-CZ" sz="4800" b="1" dirty="0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= 6</a:t>
            </a:r>
            <a:r>
              <a:rPr lang="cs-CZ" sz="2000" b="1" dirty="0">
                <a:solidFill>
                  <a:schemeClr val="accent6">
                    <a:lumMod val="75000"/>
                  </a:schemeClr>
                </a:solidFill>
                <a:latin typeface="Trebuchet MS" pitchFamily="34" charset="0"/>
                <a:sym typeface="Webdings" pitchFamily="18" charset="2"/>
              </a:rPr>
              <a:t>.</a:t>
            </a:r>
            <a:endParaRPr lang="cs-CZ" sz="2000" b="1" dirty="0">
              <a:solidFill>
                <a:schemeClr val="accent6">
                  <a:lumMod val="75000"/>
                </a:schemeClr>
              </a:solidFill>
              <a:latin typeface="Trebuchet MS" pitchFamily="34" charset="0"/>
            </a:endParaRP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884238" y="3286125"/>
            <a:ext cx="78311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Než je ale možné říci, že x = 6, musíme udělat následující kroky:</a:t>
            </a: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900113" y="3862388"/>
            <a:ext cx="757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FontTx/>
              <a:buChar char="•"/>
            </a:pPr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Naším úkolem je osamostatnit x, tzn. všechno od něj odstranit tak, aby zůstalo jen „x = …“ .</a:t>
            </a:r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900113" y="4583113"/>
            <a:ext cx="757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FontTx/>
              <a:buChar char="•"/>
            </a:pPr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Odstranění znamená „udělání pravého opaku“ (v našem případě přidáváme opak odečítání). </a:t>
            </a:r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900113" y="5159375"/>
            <a:ext cx="757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FontTx/>
              <a:buChar char="•"/>
            </a:pPr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Uskutečněný krok však musíme udělat na obou stranách.</a:t>
            </a:r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885825" y="5805488"/>
            <a:ext cx="75739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2000">
                <a:solidFill>
                  <a:srgbClr val="00CC00"/>
                </a:solidFill>
                <a:latin typeface="Trebuchet MS" pitchFamily="34" charset="0"/>
              </a:rPr>
              <a:t>Ukážeme si tento postup krok za krokem na našem konkrétním příkladu.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/>
      <p:bldP spid="26629" grpId="0"/>
      <p:bldP spid="26631" grpId="0"/>
      <p:bldP spid="26632" grpId="0"/>
      <p:bldP spid="26633" grpId="0"/>
      <p:bldP spid="26634" grpId="0"/>
      <p:bldP spid="26635" grpId="0"/>
      <p:bldP spid="26636" grpId="0"/>
      <p:bldP spid="266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Řešíme krok za krokem.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419475" y="1268413"/>
            <a:ext cx="30384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- 2 = 4</a:t>
            </a:r>
            <a:endParaRPr lang="cs-CZ" sz="4800" b="1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900113" y="2060575"/>
            <a:ext cx="757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FontTx/>
              <a:buAutoNum type="arabicPeriod"/>
            </a:pPr>
            <a:r>
              <a:rPr lang="cs-CZ" sz="2000" b="1">
                <a:solidFill>
                  <a:srgbClr val="284C6A"/>
                </a:solidFill>
                <a:latin typeface="Trebuchet MS" pitchFamily="34" charset="0"/>
              </a:rPr>
              <a:t>Chceme odstranit -2.</a:t>
            </a:r>
          </a:p>
        </p:txBody>
      </p:sp>
      <p:sp>
        <p:nvSpPr>
          <p:cNvPr id="27662" name="Oval 14"/>
          <p:cNvSpPr>
            <a:spLocks noChangeArrowheads="1"/>
          </p:cNvSpPr>
          <p:nvPr/>
        </p:nvSpPr>
        <p:spPr bwMode="auto">
          <a:xfrm>
            <a:off x="4010025" y="1081088"/>
            <a:ext cx="863600" cy="863600"/>
          </a:xfrm>
          <a:prstGeom prst="ellipse">
            <a:avLst/>
          </a:prstGeom>
          <a:noFill/>
          <a:ln w="76200">
            <a:solidFill>
              <a:srgbClr val="00CC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27663" name="Line 15"/>
          <p:cNvSpPr>
            <a:spLocks noChangeShapeType="1"/>
          </p:cNvSpPr>
          <p:nvPr/>
        </p:nvSpPr>
        <p:spPr bwMode="auto">
          <a:xfrm>
            <a:off x="4154488" y="1196975"/>
            <a:ext cx="576262" cy="647700"/>
          </a:xfrm>
          <a:prstGeom prst="line">
            <a:avLst/>
          </a:prstGeom>
          <a:noFill/>
          <a:ln w="7620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27664" name="Rectangle 16"/>
          <p:cNvSpPr>
            <a:spLocks noChangeArrowheads="1"/>
          </p:cNvSpPr>
          <p:nvPr/>
        </p:nvSpPr>
        <p:spPr bwMode="auto">
          <a:xfrm>
            <a:off x="900113" y="2636838"/>
            <a:ext cx="757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FontTx/>
              <a:buAutoNum type="arabicPeriod" startAt="2"/>
            </a:pPr>
            <a:r>
              <a:rPr lang="cs-CZ" sz="2000" b="1">
                <a:solidFill>
                  <a:schemeClr val="accent2"/>
                </a:solidFill>
                <a:latin typeface="Trebuchet MS" pitchFamily="34" charset="0"/>
              </a:rPr>
              <a:t>Chceme-li odstranit -2, tak „uděláme pravý opak“, </a:t>
            </a:r>
            <a:br>
              <a:rPr lang="cs-CZ" sz="2000" b="1">
                <a:solidFill>
                  <a:schemeClr val="accent2"/>
                </a:solidFill>
                <a:latin typeface="Trebuchet MS" pitchFamily="34" charset="0"/>
              </a:rPr>
            </a:br>
            <a:r>
              <a:rPr lang="cs-CZ" sz="2000" b="1">
                <a:solidFill>
                  <a:schemeClr val="accent2"/>
                </a:solidFill>
                <a:latin typeface="Trebuchet MS" pitchFamily="34" charset="0"/>
              </a:rPr>
              <a:t>v tomto případě přidáme +2.</a:t>
            </a:r>
          </a:p>
        </p:txBody>
      </p:sp>
      <p:sp>
        <p:nvSpPr>
          <p:cNvPr id="27665" name="Rectangle 17"/>
          <p:cNvSpPr>
            <a:spLocks noChangeArrowheads="1"/>
          </p:cNvSpPr>
          <p:nvPr/>
        </p:nvSpPr>
        <p:spPr bwMode="auto">
          <a:xfrm>
            <a:off x="3419475" y="3400425"/>
            <a:ext cx="30384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- 2 = 4</a:t>
            </a:r>
            <a:endParaRPr lang="cs-CZ" sz="4800" b="1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27669" name="Rectangle 21"/>
          <p:cNvSpPr>
            <a:spLocks noChangeArrowheads="1"/>
          </p:cNvSpPr>
          <p:nvPr/>
        </p:nvSpPr>
        <p:spPr bwMode="auto">
          <a:xfrm>
            <a:off x="3824288" y="3933825"/>
            <a:ext cx="14684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>
                <a:solidFill>
                  <a:schemeClr val="accent2"/>
                </a:solidFill>
                <a:latin typeface="Trebuchet MS" pitchFamily="34" charset="0"/>
                <a:sym typeface="Webdings" pitchFamily="18" charset="2"/>
              </a:rPr>
              <a:t>+ 2</a:t>
            </a:r>
            <a:endParaRPr lang="cs-CZ" sz="4800" b="1">
              <a:solidFill>
                <a:schemeClr val="accent2"/>
              </a:solidFill>
              <a:latin typeface="Trebuchet MS" pitchFamily="34" charset="0"/>
            </a:endParaRPr>
          </a:p>
        </p:txBody>
      </p:sp>
      <p:sp>
        <p:nvSpPr>
          <p:cNvPr id="27670" name="Line 22"/>
          <p:cNvSpPr>
            <a:spLocks noChangeShapeType="1"/>
          </p:cNvSpPr>
          <p:nvPr/>
        </p:nvSpPr>
        <p:spPr bwMode="auto">
          <a:xfrm>
            <a:off x="3348038" y="4437063"/>
            <a:ext cx="2808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27671" name="Rectangle 23"/>
          <p:cNvSpPr>
            <a:spLocks noChangeArrowheads="1"/>
          </p:cNvSpPr>
          <p:nvPr/>
        </p:nvSpPr>
        <p:spPr bwMode="auto">
          <a:xfrm>
            <a:off x="4384675" y="4538663"/>
            <a:ext cx="86518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>
                <a:solidFill>
                  <a:schemeClr val="accent2"/>
                </a:solidFill>
                <a:latin typeface="Trebuchet MS" pitchFamily="34" charset="0"/>
                <a:sym typeface="Webdings" pitchFamily="18" charset="2"/>
              </a:rPr>
              <a:t>0</a:t>
            </a:r>
            <a:endParaRPr lang="cs-CZ" sz="4800" b="1">
              <a:solidFill>
                <a:schemeClr val="accent2"/>
              </a:solidFill>
              <a:latin typeface="Trebuchet MS" pitchFamily="34" charset="0"/>
            </a:endParaRPr>
          </a:p>
        </p:txBody>
      </p:sp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900113" y="5157788"/>
            <a:ext cx="757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FontTx/>
              <a:buAutoNum type="arabicPeriod" startAt="3"/>
            </a:pPr>
            <a:r>
              <a:rPr lang="cs-CZ" sz="2000" b="1">
                <a:solidFill>
                  <a:srgbClr val="00CC00"/>
                </a:solidFill>
                <a:latin typeface="Trebuchet MS" pitchFamily="34" charset="0"/>
              </a:rPr>
              <a:t>Prováděnou úpravu však musíme uskutečnit na obou stranách.</a:t>
            </a:r>
          </a:p>
        </p:txBody>
      </p:sp>
      <p:sp>
        <p:nvSpPr>
          <p:cNvPr id="27673" name="Rectangle 25"/>
          <p:cNvSpPr>
            <a:spLocks noChangeArrowheads="1"/>
          </p:cNvSpPr>
          <p:nvPr/>
        </p:nvSpPr>
        <p:spPr bwMode="auto">
          <a:xfrm>
            <a:off x="4932363" y="3933825"/>
            <a:ext cx="14684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>
                <a:solidFill>
                  <a:srgbClr val="00CC00"/>
                </a:solidFill>
                <a:latin typeface="Trebuchet MS" pitchFamily="34" charset="0"/>
                <a:sym typeface="Webdings" pitchFamily="18" charset="2"/>
              </a:rPr>
              <a:t>+ 2</a:t>
            </a:r>
            <a:endParaRPr lang="cs-CZ" sz="4800" b="1">
              <a:solidFill>
                <a:srgbClr val="00CC00"/>
              </a:solidFill>
              <a:latin typeface="Trebuchet MS" pitchFamily="34" charset="0"/>
            </a:endParaRPr>
          </a:p>
        </p:txBody>
      </p:sp>
      <p:sp>
        <p:nvSpPr>
          <p:cNvPr id="27674" name="Rectangle 26"/>
          <p:cNvSpPr>
            <a:spLocks noChangeArrowheads="1"/>
          </p:cNvSpPr>
          <p:nvPr/>
        </p:nvSpPr>
        <p:spPr bwMode="auto">
          <a:xfrm>
            <a:off x="5492750" y="4537075"/>
            <a:ext cx="86518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>
                <a:solidFill>
                  <a:srgbClr val="00CC00"/>
                </a:solidFill>
                <a:latin typeface="Trebuchet MS" pitchFamily="34" charset="0"/>
                <a:sym typeface="Webdings" pitchFamily="18" charset="2"/>
              </a:rPr>
              <a:t>6</a:t>
            </a:r>
            <a:endParaRPr lang="cs-CZ" sz="4800" b="1">
              <a:solidFill>
                <a:srgbClr val="00CC00"/>
              </a:solidFill>
              <a:latin typeface="Trebuchet MS" pitchFamily="34" charset="0"/>
            </a:endParaRPr>
          </a:p>
        </p:txBody>
      </p:sp>
      <p:sp>
        <p:nvSpPr>
          <p:cNvPr id="27675" name="Rectangle 27"/>
          <p:cNvSpPr>
            <a:spLocks noChangeArrowheads="1"/>
          </p:cNvSpPr>
          <p:nvPr/>
        </p:nvSpPr>
        <p:spPr bwMode="auto">
          <a:xfrm>
            <a:off x="2254250" y="5791200"/>
            <a:ext cx="30384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</a:t>
            </a:r>
            <a:r>
              <a:rPr lang="cs-CZ" sz="4800" b="1">
                <a:solidFill>
                  <a:schemeClr val="accent2"/>
                </a:solidFill>
                <a:latin typeface="Trebuchet MS" pitchFamily="34" charset="0"/>
                <a:sym typeface="Webdings" pitchFamily="18" charset="2"/>
              </a:rPr>
              <a:t>+ 0</a:t>
            </a:r>
            <a:r>
              <a:rPr lang="cs-CZ" sz="4800" b="1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 = </a:t>
            </a:r>
            <a:r>
              <a:rPr lang="cs-CZ" sz="4800" b="1">
                <a:solidFill>
                  <a:srgbClr val="00CC00"/>
                </a:solidFill>
                <a:latin typeface="Trebuchet MS" pitchFamily="34" charset="0"/>
                <a:sym typeface="Webdings" pitchFamily="18" charset="2"/>
              </a:rPr>
              <a:t>6</a:t>
            </a:r>
            <a:endParaRPr lang="cs-CZ" sz="4800" b="1">
              <a:solidFill>
                <a:srgbClr val="00CC00"/>
              </a:solidFill>
              <a:latin typeface="Trebuchet MS" pitchFamily="34" charset="0"/>
            </a:endParaRPr>
          </a:p>
        </p:txBody>
      </p:sp>
      <p:sp>
        <p:nvSpPr>
          <p:cNvPr id="27676" name="Rectangle 28"/>
          <p:cNvSpPr>
            <a:spLocks noChangeArrowheads="1"/>
          </p:cNvSpPr>
          <p:nvPr/>
        </p:nvSpPr>
        <p:spPr bwMode="auto">
          <a:xfrm>
            <a:off x="6502400" y="5791200"/>
            <a:ext cx="181451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= 6</a:t>
            </a:r>
            <a:endParaRPr lang="cs-CZ" sz="4800" b="1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27677" name="Rectangle 29"/>
          <p:cNvSpPr>
            <a:spLocks noChangeArrowheads="1"/>
          </p:cNvSpPr>
          <p:nvPr/>
        </p:nvSpPr>
        <p:spPr bwMode="auto">
          <a:xfrm>
            <a:off x="5405438" y="5762625"/>
            <a:ext cx="122555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>
                <a:latin typeface="Trebuchet MS" pitchFamily="34" charset="0"/>
                <a:sym typeface="Symbol" pitchFamily="18" charset="2"/>
              </a:rPr>
              <a:t>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27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27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27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1000"/>
                                        <p:tgtEl>
                                          <p:spTgt spid="27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7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1000"/>
                                        <p:tgtEl>
                                          <p:spTgt spid="27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1000"/>
                                        <p:tgtEl>
                                          <p:spTgt spid="27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1000"/>
                                        <p:tgtEl>
                                          <p:spTgt spid="27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1000"/>
                                        <p:tgtEl>
                                          <p:spTgt spid="27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1000"/>
                                        <p:tgtEl>
                                          <p:spTgt spid="27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  <p:bldP spid="27657" grpId="0"/>
      <p:bldP spid="27662" grpId="0" animBg="1"/>
      <p:bldP spid="27663" grpId="0" animBg="1"/>
      <p:bldP spid="27664" grpId="0"/>
      <p:bldP spid="27665" grpId="0"/>
      <p:bldP spid="27669" grpId="0"/>
      <p:bldP spid="27670" grpId="0" animBg="1"/>
      <p:bldP spid="27671" grpId="0"/>
      <p:bldP spid="27672" grpId="0"/>
      <p:bldP spid="27673" grpId="0"/>
      <p:bldP spid="27674" grpId="0"/>
      <p:bldP spid="27675" grpId="0"/>
      <p:bldP spid="27676" grpId="0"/>
      <p:bldP spid="2767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Ekvivalentní úpravy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323850" y="620688"/>
            <a:ext cx="84963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2800" b="1" dirty="0">
                <a:solidFill>
                  <a:srgbClr val="284C6A"/>
                </a:solidFill>
                <a:latin typeface="Trebuchet MS" pitchFamily="34" charset="0"/>
              </a:rPr>
              <a:t>Proč musíme provádět úpravy na obou stranách?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900113" y="1269008"/>
            <a:ext cx="757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2000" b="1">
                <a:solidFill>
                  <a:srgbClr val="284C6A"/>
                </a:solidFill>
                <a:latin typeface="Trebuchet MS" pitchFamily="34" charset="0"/>
              </a:rPr>
              <a:t>Musíme udržet rovnost, podobně jako rovnováhu na vahách.</a:t>
            </a:r>
          </a:p>
        </p:txBody>
      </p:sp>
      <p:sp>
        <p:nvSpPr>
          <p:cNvPr id="28692" name="Rectangle 20"/>
          <p:cNvSpPr>
            <a:spLocks noChangeArrowheads="1"/>
          </p:cNvSpPr>
          <p:nvPr/>
        </p:nvSpPr>
        <p:spPr bwMode="auto">
          <a:xfrm>
            <a:off x="3348038" y="1844675"/>
            <a:ext cx="30384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 dirty="0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- 2 = 4</a:t>
            </a:r>
            <a:endParaRPr lang="cs-CZ" sz="4800" b="1" dirty="0">
              <a:solidFill>
                <a:srgbClr val="FF0000"/>
              </a:solidFill>
              <a:latin typeface="Trebuchet MS" pitchFamily="34" charset="0"/>
            </a:endParaRPr>
          </a:p>
        </p:txBody>
      </p:sp>
      <p:pic>
        <p:nvPicPr>
          <p:cNvPr id="8201" name="Picture 9" descr="256px-Balance_ic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781300"/>
            <a:ext cx="3810000" cy="3095625"/>
          </a:xfrm>
          <a:prstGeom prst="rect">
            <a:avLst/>
          </a:prstGeom>
          <a:noFill/>
        </p:spPr>
      </p:pic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771775" y="4537075"/>
            <a:ext cx="10080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000" b="1"/>
              <a:t>x-2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5364163" y="4552950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000" b="1"/>
              <a:t>4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095750" y="3559175"/>
            <a:ext cx="10080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000" b="1"/>
              <a:t>=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28677" grpId="0"/>
      <p:bldP spid="28692" grpId="0"/>
      <p:bldP spid="2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Ekvivalentní úpravy</a:t>
            </a:r>
          </a:p>
        </p:txBody>
      </p:sp>
      <p:sp>
        <p:nvSpPr>
          <p:cNvPr id="29706" name="Rectangle 10"/>
          <p:cNvSpPr>
            <a:spLocks noChangeArrowheads="1"/>
          </p:cNvSpPr>
          <p:nvPr/>
        </p:nvSpPr>
        <p:spPr bwMode="auto">
          <a:xfrm>
            <a:off x="3333750" y="1844675"/>
            <a:ext cx="30384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- 2 = 4</a:t>
            </a:r>
            <a:endParaRPr lang="cs-CZ" sz="4800" b="1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900113" y="1052513"/>
            <a:ext cx="757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2000" b="1">
                <a:solidFill>
                  <a:srgbClr val="284C6A"/>
                </a:solidFill>
                <a:latin typeface="Trebuchet MS" pitchFamily="34" charset="0"/>
              </a:rPr>
              <a:t>Přidáme-li na jedné straně +2, rovnováha se poruší!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2195513" y="1830388"/>
            <a:ext cx="48244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4800" b="1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- 2 </a:t>
            </a:r>
            <a:r>
              <a:rPr lang="cs-CZ" sz="4800" b="1">
                <a:solidFill>
                  <a:schemeClr val="accent2"/>
                </a:solidFill>
                <a:latin typeface="Trebuchet MS" pitchFamily="34" charset="0"/>
                <a:sym typeface="Webdings" pitchFamily="18" charset="2"/>
              </a:rPr>
              <a:t>+ 2 </a:t>
            </a:r>
            <a:r>
              <a:rPr lang="cs-CZ" sz="4800" b="1">
                <a:solidFill>
                  <a:srgbClr val="FF0000"/>
                </a:solidFill>
                <a:latin typeface="Trebuchet MS" pitchFamily="34" charset="0"/>
                <a:sym typeface="Symbol" pitchFamily="18" charset="2"/>
              </a:rPr>
              <a:t></a:t>
            </a:r>
            <a:r>
              <a:rPr lang="cs-CZ" sz="4800" b="1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 4</a:t>
            </a:r>
            <a:endParaRPr lang="cs-CZ" sz="4800" b="1">
              <a:solidFill>
                <a:srgbClr val="FF0000"/>
              </a:solidFill>
              <a:latin typeface="Trebuchet MS" pitchFamily="34" charset="0"/>
            </a:endParaRPr>
          </a:p>
        </p:txBody>
      </p:sp>
      <p:pic>
        <p:nvPicPr>
          <p:cNvPr id="9227" name="Picture 11" descr="256px-Balance_ic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781300"/>
            <a:ext cx="3810000" cy="3095625"/>
          </a:xfrm>
          <a:prstGeom prst="rect">
            <a:avLst/>
          </a:prstGeom>
          <a:noFill/>
        </p:spPr>
      </p:pic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2771775" y="4537075"/>
            <a:ext cx="10080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000" b="1"/>
              <a:t>x-2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5364163" y="4552950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000" b="1"/>
              <a:t>4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4095750" y="3559175"/>
            <a:ext cx="10080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000" b="1"/>
              <a:t>=</a:t>
            </a:r>
          </a:p>
        </p:txBody>
      </p:sp>
      <p:pic>
        <p:nvPicPr>
          <p:cNvPr id="9231" name="Picture 15" descr="vahy_lev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2781300"/>
            <a:ext cx="3810000" cy="3095625"/>
          </a:xfrm>
          <a:prstGeom prst="rect">
            <a:avLst/>
          </a:prstGeom>
          <a:noFill/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843213" y="4941888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000" b="1"/>
              <a:t>x-2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814638" y="4494213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800" b="1">
                <a:solidFill>
                  <a:srgbClr val="FF0000"/>
                </a:solidFill>
              </a:rPr>
              <a:t>+2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364163" y="4365625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000" b="1"/>
              <a:t>4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097338" y="3716338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en-US" sz="4000" b="1"/>
              <a:t>&gt;</a:t>
            </a:r>
            <a:endParaRPr lang="cs-CZ" sz="40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6" grpId="0"/>
      <p:bldP spid="29700" grpId="0"/>
      <p:bldP spid="29704" grpId="0"/>
      <p:bldP spid="28677" grpId="0"/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Ekvivalentní úpravy</a:t>
            </a:r>
          </a:p>
        </p:txBody>
      </p:sp>
      <p:pic>
        <p:nvPicPr>
          <p:cNvPr id="10255" name="Picture 15" descr="vahy_lev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781300"/>
            <a:ext cx="3810000" cy="3095625"/>
          </a:xfrm>
          <a:prstGeom prst="rect">
            <a:avLst/>
          </a:prstGeom>
          <a:noFill/>
        </p:spPr>
      </p:pic>
      <p:sp>
        <p:nvSpPr>
          <p:cNvPr id="30732" name="Rectangle 12"/>
          <p:cNvSpPr>
            <a:spLocks noChangeArrowheads="1"/>
          </p:cNvSpPr>
          <p:nvPr/>
        </p:nvSpPr>
        <p:spPr bwMode="auto">
          <a:xfrm>
            <a:off x="2195513" y="1844675"/>
            <a:ext cx="48244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4800" b="1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- 2 </a:t>
            </a:r>
            <a:r>
              <a:rPr lang="cs-CZ" sz="4800" b="1">
                <a:solidFill>
                  <a:schemeClr val="accent2"/>
                </a:solidFill>
                <a:latin typeface="Trebuchet MS" pitchFamily="34" charset="0"/>
                <a:sym typeface="Webdings" pitchFamily="18" charset="2"/>
              </a:rPr>
              <a:t>+ 2 </a:t>
            </a:r>
            <a:r>
              <a:rPr lang="cs-CZ" sz="4800" b="1">
                <a:solidFill>
                  <a:srgbClr val="FF0000"/>
                </a:solidFill>
                <a:latin typeface="Trebuchet MS" pitchFamily="34" charset="0"/>
                <a:sym typeface="Symbol" pitchFamily="18" charset="2"/>
              </a:rPr>
              <a:t>=</a:t>
            </a:r>
            <a:r>
              <a:rPr lang="cs-CZ" sz="4800" b="1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 4 </a:t>
            </a:r>
            <a:r>
              <a:rPr lang="cs-CZ" sz="4800" b="1">
                <a:solidFill>
                  <a:schemeClr val="accent2"/>
                </a:solidFill>
                <a:latin typeface="Trebuchet MS" pitchFamily="34" charset="0"/>
                <a:sym typeface="Webdings" pitchFamily="18" charset="2"/>
              </a:rPr>
              <a:t>+ 2</a:t>
            </a:r>
            <a:endParaRPr lang="cs-CZ" sz="4800" b="1">
              <a:solidFill>
                <a:schemeClr val="accent2"/>
              </a:solidFill>
              <a:latin typeface="Trebuchet MS" pitchFamily="34" charset="0"/>
            </a:endParaRPr>
          </a:p>
        </p:txBody>
      </p:sp>
      <p:sp>
        <p:nvSpPr>
          <p:cNvPr id="30731" name="Rectangle 11"/>
          <p:cNvSpPr>
            <a:spLocks noChangeArrowheads="1"/>
          </p:cNvSpPr>
          <p:nvPr/>
        </p:nvSpPr>
        <p:spPr bwMode="auto">
          <a:xfrm>
            <a:off x="1662113" y="1830388"/>
            <a:ext cx="48244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4800" b="1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- 2 </a:t>
            </a:r>
            <a:r>
              <a:rPr lang="cs-CZ" sz="4800" b="1">
                <a:solidFill>
                  <a:schemeClr val="accent2"/>
                </a:solidFill>
                <a:latin typeface="Trebuchet MS" pitchFamily="34" charset="0"/>
                <a:sym typeface="Webdings" pitchFamily="18" charset="2"/>
              </a:rPr>
              <a:t>+ 2 </a:t>
            </a:r>
            <a:r>
              <a:rPr lang="cs-CZ" sz="4800" b="1">
                <a:solidFill>
                  <a:srgbClr val="FF0000"/>
                </a:solidFill>
                <a:latin typeface="Trebuchet MS" pitchFamily="34" charset="0"/>
                <a:sym typeface="Symbol" pitchFamily="18" charset="2"/>
              </a:rPr>
              <a:t></a:t>
            </a:r>
            <a:r>
              <a:rPr lang="cs-CZ" sz="4800" b="1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 4</a:t>
            </a:r>
            <a:endParaRPr lang="cs-CZ" sz="4800" b="1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900113" y="1052513"/>
            <a:ext cx="757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2000" b="1">
                <a:solidFill>
                  <a:srgbClr val="284C6A"/>
                </a:solidFill>
                <a:latin typeface="Trebuchet MS" pitchFamily="34" charset="0"/>
              </a:rPr>
              <a:t>Přidáme-li +2 i na druhé straně, rovnováha se navrátí!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2843213" y="4941888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000" b="1"/>
              <a:t>x-2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2814638" y="4510088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800" b="1">
                <a:solidFill>
                  <a:srgbClr val="FF0000"/>
                </a:solidFill>
              </a:rPr>
              <a:t>+2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5364163" y="4365625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000" b="1"/>
              <a:t>4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097338" y="3716338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en-US" sz="4000" b="1"/>
              <a:t>&gt;</a:t>
            </a:r>
            <a:endParaRPr lang="cs-CZ" sz="4000" b="1"/>
          </a:p>
        </p:txBody>
      </p:sp>
      <p:pic>
        <p:nvPicPr>
          <p:cNvPr id="10260" name="Picture 20" descr="256px-Balance_ic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2781300"/>
            <a:ext cx="3810000" cy="3095625"/>
          </a:xfrm>
          <a:prstGeom prst="rect">
            <a:avLst/>
          </a:prstGeom>
          <a:noFill/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771775" y="4537075"/>
            <a:ext cx="10080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000" b="1"/>
              <a:t>x-2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5364163" y="4552950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000" b="1"/>
              <a:t>4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4095750" y="3559175"/>
            <a:ext cx="10080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000" b="1"/>
              <a:t>=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2786063" y="4062413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800" b="1">
                <a:solidFill>
                  <a:srgbClr val="FF0000"/>
                </a:solidFill>
              </a:rPr>
              <a:t>+2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5364163" y="4062413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800" b="1">
                <a:solidFill>
                  <a:srgbClr val="FF0000"/>
                </a:solidFill>
              </a:rPr>
              <a:t>+2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2" grpId="0"/>
      <p:bldP spid="30731" grpId="0"/>
      <p:bldP spid="30724" grpId="0"/>
      <p:bldP spid="28677" grpId="0"/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Ekvivalentní úpravy</a:t>
            </a:r>
          </a:p>
        </p:txBody>
      </p:sp>
      <p:pic>
        <p:nvPicPr>
          <p:cNvPr id="12303" name="Picture 15" descr="256px-Balance_ic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781647"/>
            <a:ext cx="3810000" cy="3095625"/>
          </a:xfrm>
          <a:prstGeom prst="rect">
            <a:avLst/>
          </a:prstGeom>
          <a:noFill/>
        </p:spPr>
      </p:pic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684213" y="2060922"/>
            <a:ext cx="79914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2000" b="1">
                <a:solidFill>
                  <a:srgbClr val="284C6A"/>
                </a:solidFill>
                <a:latin typeface="Trebuchet MS" pitchFamily="34" charset="0"/>
              </a:rPr>
              <a:t>Pro udržení rovnováhy na vahách musíme na obě misky vah přidat, případně z nich ubrat totéž!</a:t>
            </a:r>
          </a:p>
        </p:txBody>
      </p:sp>
      <p:sp>
        <p:nvSpPr>
          <p:cNvPr id="12292" name="Rectangle 5"/>
          <p:cNvSpPr>
            <a:spLocks noChangeArrowheads="1"/>
          </p:cNvSpPr>
          <p:nvPr/>
        </p:nvSpPr>
        <p:spPr bwMode="auto">
          <a:xfrm>
            <a:off x="323850" y="764505"/>
            <a:ext cx="80772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2800" b="1" dirty="0">
                <a:solidFill>
                  <a:srgbClr val="284C6A"/>
                </a:solidFill>
                <a:latin typeface="Trebuchet MS" pitchFamily="34" charset="0"/>
              </a:rPr>
              <a:t>Rovnováha – rovnost.</a:t>
            </a: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900113" y="1557040"/>
            <a:ext cx="757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2000" b="1" dirty="0">
                <a:solidFill>
                  <a:srgbClr val="FF0000"/>
                </a:solidFill>
                <a:latin typeface="Trebuchet MS" pitchFamily="34" charset="0"/>
              </a:rPr>
              <a:t>Zapamatuj si!</a:t>
            </a:r>
          </a:p>
        </p:txBody>
      </p:sp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684213" y="6093544"/>
            <a:ext cx="79914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2000" b="1" dirty="0">
                <a:solidFill>
                  <a:srgbClr val="FF0000"/>
                </a:solidFill>
                <a:latin typeface="Trebuchet MS" pitchFamily="34" charset="0"/>
              </a:rPr>
              <a:t>Pro udržení rovnosti musíme podobně jako na vahách totéž, co uděláme na jedné straně, udělat i na straně druhé!</a:t>
            </a:r>
            <a:r>
              <a:rPr lang="cs-CZ" sz="2000" dirty="0">
                <a:solidFill>
                  <a:srgbClr val="FF0000"/>
                </a:solidFill>
                <a:latin typeface="Trebuchet MS" pitchFamily="34" charset="0"/>
              </a:rPr>
              <a:t> </a:t>
            </a:r>
          </a:p>
        </p:txBody>
      </p:sp>
      <p:sp>
        <p:nvSpPr>
          <p:cNvPr id="28677" name="Rectangle 5"/>
          <p:cNvSpPr>
            <a:spLocks noChangeArrowheads="1"/>
          </p:cNvSpPr>
          <p:nvPr/>
        </p:nvSpPr>
        <p:spPr bwMode="auto">
          <a:xfrm>
            <a:off x="2771775" y="4537422"/>
            <a:ext cx="10080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000" b="1"/>
              <a:t>x-2</a:t>
            </a:r>
          </a:p>
        </p:txBody>
      </p:sp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5364163" y="4553297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000" b="1"/>
              <a:t>4</a:t>
            </a:r>
          </a:p>
        </p:txBody>
      </p:sp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4095750" y="3559522"/>
            <a:ext cx="100806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000" b="1"/>
              <a:t>=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2786063" y="4062759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800" b="1">
                <a:solidFill>
                  <a:srgbClr val="FF0000"/>
                </a:solidFill>
              </a:rPr>
              <a:t>+2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364163" y="4062759"/>
            <a:ext cx="10080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 algn="ctr"/>
            <a:r>
              <a:rPr lang="cs-CZ" sz="4800" b="1">
                <a:solidFill>
                  <a:srgbClr val="FF0000"/>
                </a:solidFill>
              </a:rPr>
              <a:t>+2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/>
      <p:bldP spid="32774" grpId="0"/>
      <p:bldP spid="32778" grpId="0"/>
      <p:bldP spid="28677" grpId="0"/>
      <p:bldP spid="2" grpId="0"/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Ekvivalentní úpravy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3419475" y="1268413"/>
            <a:ext cx="30384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 dirty="0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- 2 = 4</a:t>
            </a:r>
            <a:endParaRPr lang="cs-CZ" sz="4800" b="1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900113" y="2060575"/>
            <a:ext cx="757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FontTx/>
              <a:buAutoNum type="arabicPeriod"/>
            </a:pPr>
            <a:r>
              <a:rPr lang="cs-CZ" sz="2000" b="1" dirty="0">
                <a:solidFill>
                  <a:srgbClr val="284C6A"/>
                </a:solidFill>
                <a:latin typeface="Trebuchet MS" pitchFamily="34" charset="0"/>
              </a:rPr>
              <a:t>Chceme odstranit -2.</a:t>
            </a:r>
          </a:p>
        </p:txBody>
      </p:sp>
      <p:sp>
        <p:nvSpPr>
          <p:cNvPr id="33798" name="Oval 6"/>
          <p:cNvSpPr>
            <a:spLocks noChangeArrowheads="1"/>
          </p:cNvSpPr>
          <p:nvPr/>
        </p:nvSpPr>
        <p:spPr bwMode="auto">
          <a:xfrm>
            <a:off x="4008438" y="1022350"/>
            <a:ext cx="981075" cy="981075"/>
          </a:xfrm>
          <a:prstGeom prst="ellipse">
            <a:avLst/>
          </a:prstGeom>
          <a:noFill/>
          <a:ln w="76200">
            <a:solidFill>
              <a:srgbClr val="00CC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33799" name="Line 7"/>
          <p:cNvSpPr>
            <a:spLocks noChangeShapeType="1"/>
          </p:cNvSpPr>
          <p:nvPr/>
        </p:nvSpPr>
        <p:spPr bwMode="auto">
          <a:xfrm>
            <a:off x="4170363" y="1152525"/>
            <a:ext cx="657225" cy="736600"/>
          </a:xfrm>
          <a:prstGeom prst="line">
            <a:avLst/>
          </a:prstGeom>
          <a:noFill/>
          <a:ln w="7620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900113" y="2564830"/>
            <a:ext cx="7573962" cy="648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FontTx/>
              <a:buAutoNum type="arabicPeriod" startAt="2"/>
            </a:pPr>
            <a:r>
              <a:rPr lang="cs-CZ" sz="2000" b="1" dirty="0">
                <a:solidFill>
                  <a:schemeClr val="accent2"/>
                </a:solidFill>
                <a:latin typeface="Trebuchet MS" pitchFamily="34" charset="0"/>
              </a:rPr>
              <a:t>Chcete-li odstranit -2, tak „uděláme pravý opak“, </a:t>
            </a:r>
            <a:br>
              <a:rPr lang="cs-CZ" sz="2000" b="1" dirty="0">
                <a:solidFill>
                  <a:schemeClr val="accent2"/>
                </a:solidFill>
                <a:latin typeface="Trebuchet MS" pitchFamily="34" charset="0"/>
              </a:rPr>
            </a:br>
            <a:r>
              <a:rPr lang="cs-CZ" sz="2000" b="1" dirty="0">
                <a:solidFill>
                  <a:schemeClr val="accent2"/>
                </a:solidFill>
                <a:latin typeface="Trebuchet MS" pitchFamily="34" charset="0"/>
              </a:rPr>
              <a:t>v tomto případě přidáme (přičteme) +2.</a:t>
            </a: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3419475" y="3400425"/>
            <a:ext cx="30384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 dirty="0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- 2 = 4</a:t>
            </a:r>
            <a:endParaRPr lang="cs-CZ" sz="4800" b="1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4097339" y="3933825"/>
            <a:ext cx="97871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 dirty="0">
                <a:solidFill>
                  <a:schemeClr val="accent2"/>
                </a:solidFill>
                <a:latin typeface="Trebuchet MS" pitchFamily="34" charset="0"/>
                <a:sym typeface="Webdings" pitchFamily="18" charset="2"/>
              </a:rPr>
              <a:t>+2</a:t>
            </a:r>
            <a:endParaRPr lang="cs-CZ" sz="4800" b="1" dirty="0">
              <a:solidFill>
                <a:schemeClr val="accent2"/>
              </a:solidFill>
              <a:latin typeface="Trebuchet MS" pitchFamily="34" charset="0"/>
            </a:endParaRPr>
          </a:p>
        </p:txBody>
      </p:sp>
      <p:sp>
        <p:nvSpPr>
          <p:cNvPr id="33803" name="Line 11"/>
          <p:cNvSpPr>
            <a:spLocks noChangeShapeType="1"/>
          </p:cNvSpPr>
          <p:nvPr/>
        </p:nvSpPr>
        <p:spPr bwMode="auto">
          <a:xfrm>
            <a:off x="3348038" y="4437063"/>
            <a:ext cx="2808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900113" y="5157788"/>
            <a:ext cx="757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FontTx/>
              <a:buAutoNum type="arabicPeriod" startAt="3"/>
            </a:pPr>
            <a:r>
              <a:rPr lang="cs-CZ" sz="2000" b="1">
                <a:solidFill>
                  <a:srgbClr val="00CC00"/>
                </a:solidFill>
                <a:latin typeface="Trebuchet MS" pitchFamily="34" charset="0"/>
              </a:rPr>
              <a:t>Prováděnou úpravu však musíme uskutečnit na obou stranách.</a:t>
            </a:r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5940152" y="3933056"/>
            <a:ext cx="10081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 dirty="0">
                <a:solidFill>
                  <a:schemeClr val="accent2"/>
                </a:solidFill>
                <a:latin typeface="Trebuchet MS" pitchFamily="34" charset="0"/>
                <a:sym typeface="Webdings" pitchFamily="18" charset="2"/>
              </a:rPr>
              <a:t>+2</a:t>
            </a:r>
            <a:endParaRPr lang="cs-CZ" sz="4800" b="1" dirty="0">
              <a:solidFill>
                <a:schemeClr val="accent2"/>
              </a:solidFill>
              <a:latin typeface="Trebuchet MS" pitchFamily="34" charset="0"/>
            </a:endParaRP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6156176" y="3356992"/>
            <a:ext cx="14684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 dirty="0">
                <a:solidFill>
                  <a:schemeClr val="accent2"/>
                </a:solidFill>
                <a:latin typeface="Trebuchet MS" pitchFamily="34" charset="0"/>
                <a:sym typeface="Webdings" pitchFamily="18" charset="2"/>
              </a:rPr>
              <a:t>/+2</a:t>
            </a:r>
            <a:endParaRPr lang="cs-CZ" sz="4800" b="1" dirty="0">
              <a:solidFill>
                <a:schemeClr val="accent2"/>
              </a:solidFill>
              <a:latin typeface="Trebuchet MS" pitchFamily="34" charset="0"/>
            </a:endParaRPr>
          </a:p>
        </p:txBody>
      </p: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2915817" y="3933304"/>
            <a:ext cx="136815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 dirty="0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-2 </a:t>
            </a:r>
            <a:endParaRPr lang="cs-CZ" sz="4800" b="1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4917901" y="3933304"/>
            <a:ext cx="51819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 dirty="0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=</a:t>
            </a:r>
            <a:endParaRPr lang="cs-CZ" sz="4800" b="1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5421957" y="3933304"/>
            <a:ext cx="59020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 dirty="0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4</a:t>
            </a:r>
            <a:endParaRPr lang="cs-CZ" sz="4800" b="1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283969" y="4437112"/>
            <a:ext cx="2016224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 dirty="0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 = 6</a:t>
            </a:r>
            <a:endParaRPr lang="cs-CZ" sz="4800" b="1" dirty="0">
              <a:solidFill>
                <a:srgbClr val="FF00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1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10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10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  <p:bldP spid="33797" grpId="0"/>
      <p:bldP spid="33798" grpId="0" animBg="1"/>
      <p:bldP spid="33799" grpId="0" animBg="1"/>
      <p:bldP spid="33800" grpId="0"/>
      <p:bldP spid="33801" grpId="0"/>
      <p:bldP spid="33802" grpId="0"/>
      <p:bldP spid="33803" grpId="0" animBg="1"/>
      <p:bldP spid="33805" grpId="0"/>
      <p:bldP spid="33806" grpId="0"/>
      <p:bldP spid="21" grpId="0"/>
      <p:bldP spid="22" grpId="0"/>
      <p:bldP spid="23" grpId="0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Ekvivalentní úpravy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3419475" y="1268413"/>
            <a:ext cx="30384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 dirty="0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+3 = 5</a:t>
            </a:r>
            <a:endParaRPr lang="cs-CZ" sz="4800" b="1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900113" y="2060575"/>
            <a:ext cx="757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FontTx/>
              <a:buAutoNum type="arabicPeriod"/>
            </a:pPr>
            <a:r>
              <a:rPr lang="cs-CZ" sz="2000" b="1" dirty="0">
                <a:solidFill>
                  <a:srgbClr val="284C6A"/>
                </a:solidFill>
                <a:latin typeface="Trebuchet MS" pitchFamily="34" charset="0"/>
              </a:rPr>
              <a:t>Chceme odstranit +3.</a:t>
            </a:r>
          </a:p>
        </p:txBody>
      </p:sp>
      <p:sp>
        <p:nvSpPr>
          <p:cNvPr id="33798" name="Oval 6"/>
          <p:cNvSpPr>
            <a:spLocks noChangeArrowheads="1"/>
          </p:cNvSpPr>
          <p:nvPr/>
        </p:nvSpPr>
        <p:spPr bwMode="auto">
          <a:xfrm>
            <a:off x="4008438" y="1022350"/>
            <a:ext cx="981075" cy="981075"/>
          </a:xfrm>
          <a:prstGeom prst="ellipse">
            <a:avLst/>
          </a:prstGeom>
          <a:noFill/>
          <a:ln w="76200">
            <a:solidFill>
              <a:srgbClr val="00CC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cs-CZ"/>
          </a:p>
        </p:txBody>
      </p:sp>
      <p:sp>
        <p:nvSpPr>
          <p:cNvPr id="33799" name="Line 7"/>
          <p:cNvSpPr>
            <a:spLocks noChangeShapeType="1"/>
          </p:cNvSpPr>
          <p:nvPr/>
        </p:nvSpPr>
        <p:spPr bwMode="auto">
          <a:xfrm>
            <a:off x="4170363" y="1152525"/>
            <a:ext cx="657225" cy="736600"/>
          </a:xfrm>
          <a:prstGeom prst="line">
            <a:avLst/>
          </a:prstGeom>
          <a:noFill/>
          <a:ln w="76200">
            <a:solidFill>
              <a:srgbClr val="00CC00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900113" y="2564830"/>
            <a:ext cx="7573962" cy="6481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FontTx/>
              <a:buAutoNum type="arabicPeriod" startAt="2"/>
            </a:pPr>
            <a:r>
              <a:rPr lang="cs-CZ" sz="2000" b="1" dirty="0">
                <a:solidFill>
                  <a:schemeClr val="accent2"/>
                </a:solidFill>
                <a:latin typeface="Trebuchet MS" pitchFamily="34" charset="0"/>
              </a:rPr>
              <a:t>Chcete-li odstranit +3, tak „uděláme pravý opak“, </a:t>
            </a:r>
            <a:br>
              <a:rPr lang="cs-CZ" sz="2000" b="1" dirty="0">
                <a:solidFill>
                  <a:schemeClr val="accent2"/>
                </a:solidFill>
                <a:latin typeface="Trebuchet MS" pitchFamily="34" charset="0"/>
              </a:rPr>
            </a:br>
            <a:r>
              <a:rPr lang="cs-CZ" sz="2000" b="1" dirty="0">
                <a:solidFill>
                  <a:schemeClr val="accent2"/>
                </a:solidFill>
                <a:latin typeface="Trebuchet MS" pitchFamily="34" charset="0"/>
              </a:rPr>
              <a:t>v tomto případě ubereme (odečteme) -3.</a:t>
            </a:r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3419475" y="3400425"/>
            <a:ext cx="303847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 dirty="0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+3 = 5</a:t>
            </a:r>
            <a:endParaRPr lang="cs-CZ" sz="4800" b="1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4097339" y="3933825"/>
            <a:ext cx="97871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 dirty="0">
                <a:solidFill>
                  <a:schemeClr val="accent2"/>
                </a:solidFill>
                <a:latin typeface="Trebuchet MS" pitchFamily="34" charset="0"/>
                <a:sym typeface="Webdings" pitchFamily="18" charset="2"/>
              </a:rPr>
              <a:t>-3</a:t>
            </a:r>
            <a:endParaRPr lang="cs-CZ" sz="4800" b="1" dirty="0">
              <a:solidFill>
                <a:schemeClr val="accent2"/>
              </a:solidFill>
              <a:latin typeface="Trebuchet MS" pitchFamily="34" charset="0"/>
            </a:endParaRPr>
          </a:p>
        </p:txBody>
      </p:sp>
      <p:sp>
        <p:nvSpPr>
          <p:cNvPr id="33803" name="Line 11"/>
          <p:cNvSpPr>
            <a:spLocks noChangeShapeType="1"/>
          </p:cNvSpPr>
          <p:nvPr/>
        </p:nvSpPr>
        <p:spPr bwMode="auto">
          <a:xfrm>
            <a:off x="3348038" y="4437063"/>
            <a:ext cx="28082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cs-CZ"/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900113" y="5157788"/>
            <a:ext cx="757396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838200" indent="-838200">
              <a:buFontTx/>
              <a:buAutoNum type="arabicPeriod" startAt="3"/>
            </a:pPr>
            <a:r>
              <a:rPr lang="cs-CZ" sz="2000" b="1">
                <a:solidFill>
                  <a:srgbClr val="00CC00"/>
                </a:solidFill>
                <a:latin typeface="Trebuchet MS" pitchFamily="34" charset="0"/>
              </a:rPr>
              <a:t>Prováděnou úpravu však musíme uskutečnit na obou stranách.</a:t>
            </a:r>
          </a:p>
        </p:txBody>
      </p:sp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5940152" y="3933056"/>
            <a:ext cx="1008112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 dirty="0">
                <a:solidFill>
                  <a:schemeClr val="accent2"/>
                </a:solidFill>
                <a:latin typeface="Trebuchet MS" pitchFamily="34" charset="0"/>
                <a:sym typeface="Webdings" pitchFamily="18" charset="2"/>
              </a:rPr>
              <a:t>-3</a:t>
            </a:r>
            <a:endParaRPr lang="cs-CZ" sz="4800" b="1" dirty="0">
              <a:solidFill>
                <a:schemeClr val="accent2"/>
              </a:solidFill>
              <a:latin typeface="Trebuchet MS" pitchFamily="34" charset="0"/>
            </a:endParaRP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6156176" y="3356992"/>
            <a:ext cx="14684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 dirty="0">
                <a:solidFill>
                  <a:schemeClr val="accent2"/>
                </a:solidFill>
                <a:latin typeface="Trebuchet MS" pitchFamily="34" charset="0"/>
                <a:sym typeface="Webdings" pitchFamily="18" charset="2"/>
              </a:rPr>
              <a:t>/-3</a:t>
            </a:r>
            <a:endParaRPr lang="cs-CZ" sz="4800" b="1" dirty="0">
              <a:solidFill>
                <a:schemeClr val="accent2"/>
              </a:solidFill>
              <a:latin typeface="Trebuchet MS" pitchFamily="34" charset="0"/>
            </a:endParaRPr>
          </a:p>
        </p:txBody>
      </p:sp>
      <p:sp>
        <p:nvSpPr>
          <p:cNvPr id="22" name="Rectangle 9"/>
          <p:cNvSpPr>
            <a:spLocks noChangeArrowheads="1"/>
          </p:cNvSpPr>
          <p:nvPr/>
        </p:nvSpPr>
        <p:spPr bwMode="auto">
          <a:xfrm>
            <a:off x="2699792" y="3933304"/>
            <a:ext cx="158417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 dirty="0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+3</a:t>
            </a:r>
            <a:endParaRPr lang="cs-CZ" sz="4800" b="1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4917901" y="3933304"/>
            <a:ext cx="51819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 dirty="0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=</a:t>
            </a:r>
            <a:endParaRPr lang="cs-CZ" sz="4800" b="1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24" name="Rectangle 9"/>
          <p:cNvSpPr>
            <a:spLocks noChangeArrowheads="1"/>
          </p:cNvSpPr>
          <p:nvPr/>
        </p:nvSpPr>
        <p:spPr bwMode="auto">
          <a:xfrm>
            <a:off x="5421957" y="3933304"/>
            <a:ext cx="59020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 dirty="0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5</a:t>
            </a:r>
            <a:endParaRPr lang="cs-CZ" sz="4800" b="1" dirty="0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283969" y="4437112"/>
            <a:ext cx="2016224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4800" b="1" dirty="0">
                <a:solidFill>
                  <a:srgbClr val="FF0000"/>
                </a:solidFill>
                <a:latin typeface="Trebuchet MS" pitchFamily="34" charset="0"/>
                <a:sym typeface="Webdings" pitchFamily="18" charset="2"/>
              </a:rPr>
              <a:t>x  = 2</a:t>
            </a:r>
            <a:endParaRPr lang="cs-CZ" sz="4800" b="1" dirty="0">
              <a:solidFill>
                <a:srgbClr val="FF0000"/>
              </a:solidFill>
              <a:latin typeface="Trebuchet MS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1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10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10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  <p:bldP spid="33797" grpId="0"/>
      <p:bldP spid="33798" grpId="0" animBg="1"/>
      <p:bldP spid="33799" grpId="0" animBg="1"/>
      <p:bldP spid="33800" grpId="0"/>
      <p:bldP spid="33801" grpId="0"/>
      <p:bldP spid="33802" grpId="0"/>
      <p:bldP spid="33803" grpId="0" animBg="1"/>
      <p:bldP spid="33805" grpId="0"/>
      <p:bldP spid="33806" grpId="0"/>
      <p:bldP spid="21" grpId="0"/>
      <p:bldP spid="22" grpId="0"/>
      <p:bldP spid="23" grpId="0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Ekvivalentní úpravy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694432"/>
            <a:ext cx="7927975" cy="730250"/>
          </a:xfrm>
        </p:spPr>
        <p:txBody>
          <a:bodyPr/>
          <a:lstStyle/>
          <a:p>
            <a:r>
              <a:rPr lang="cs-CZ" dirty="0"/>
              <a:t>1(+). ekvivalentní úprava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995363" y="2754015"/>
            <a:ext cx="24257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solidFill>
                  <a:srgbClr val="284C6A"/>
                </a:solidFill>
                <a:latin typeface="Trebuchet MS" pitchFamily="34" charset="0"/>
              </a:rPr>
              <a:t>     </a:t>
            </a:r>
            <a:r>
              <a:rPr lang="cs-CZ" sz="2400">
                <a:latin typeface="Trebuchet MS" pitchFamily="34" charset="0"/>
              </a:rPr>
              <a:t>x – 3 = 5</a:t>
            </a:r>
            <a:r>
              <a:rPr lang="cs-CZ" sz="2400">
                <a:solidFill>
                  <a:srgbClr val="284C6A"/>
                </a:solidFill>
                <a:latin typeface="Trebuchet MS" pitchFamily="34" charset="0"/>
              </a:rPr>
              <a:t>	</a:t>
            </a: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251520" y="1342727"/>
            <a:ext cx="8568952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800" b="1" dirty="0">
                <a:solidFill>
                  <a:srgbClr val="FF0000"/>
                </a:solidFill>
                <a:latin typeface="Trebuchet MS" pitchFamily="34" charset="0"/>
              </a:rPr>
              <a:t>Řešení rovnice se nezmění, jestliže k oběma stranám rovnice přičteme stejné </a:t>
            </a:r>
            <a:r>
              <a:rPr lang="cs-CZ" sz="2800" b="1" dirty="0" err="1">
                <a:solidFill>
                  <a:srgbClr val="FF0000"/>
                </a:solidFill>
                <a:latin typeface="Trebuchet MS" pitchFamily="34" charset="0"/>
              </a:rPr>
              <a:t>stejné</a:t>
            </a:r>
            <a:r>
              <a:rPr lang="cs-CZ" sz="2800" b="1" dirty="0">
                <a:solidFill>
                  <a:srgbClr val="FF0000"/>
                </a:solidFill>
                <a:latin typeface="Trebuchet MS" pitchFamily="34" charset="0"/>
              </a:rPr>
              <a:t> číslo (proměnnou, výraz).</a:t>
            </a:r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3103563" y="2623840"/>
            <a:ext cx="72072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 b="1">
                <a:solidFill>
                  <a:srgbClr val="FF0000"/>
                </a:solidFill>
                <a:latin typeface="Trebuchet MS" pitchFamily="34" charset="0"/>
              </a:rPr>
              <a:t>+ 3</a:t>
            </a:r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3103563" y="2625427"/>
            <a:ext cx="72072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 b="1">
                <a:solidFill>
                  <a:srgbClr val="FF0000"/>
                </a:solidFill>
                <a:latin typeface="Trebuchet MS" pitchFamily="34" charset="0"/>
              </a:rPr>
              <a:t>+ 3</a:t>
            </a: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3103563" y="2625427"/>
            <a:ext cx="72072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 b="1">
                <a:solidFill>
                  <a:srgbClr val="FF0000"/>
                </a:solidFill>
                <a:latin typeface="Trebuchet MS" pitchFamily="34" charset="0"/>
              </a:rPr>
              <a:t>+ 3</a:t>
            </a:r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1044575" y="3214390"/>
            <a:ext cx="24257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latin typeface="Trebuchet MS" pitchFamily="34" charset="0"/>
              </a:rPr>
              <a:t>x – 3      = 5	</a:t>
            </a:r>
          </a:p>
        </p:txBody>
      </p:sp>
      <p:sp>
        <p:nvSpPr>
          <p:cNvPr id="10252" name="Oval 12"/>
          <p:cNvSpPr>
            <a:spLocks noChangeArrowheads="1"/>
          </p:cNvSpPr>
          <p:nvPr/>
        </p:nvSpPr>
        <p:spPr bwMode="auto">
          <a:xfrm>
            <a:off x="1331913" y="3141365"/>
            <a:ext cx="936625" cy="503237"/>
          </a:xfrm>
          <a:prstGeom prst="ellipse">
            <a:avLst/>
          </a:prstGeom>
          <a:noFill/>
          <a:ln w="9525">
            <a:solidFill>
              <a:srgbClr val="00C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1044575" y="3646190"/>
            <a:ext cx="24257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solidFill>
                  <a:srgbClr val="284C6A"/>
                </a:solidFill>
                <a:latin typeface="Trebuchet MS" pitchFamily="34" charset="0"/>
              </a:rPr>
              <a:t>          </a:t>
            </a:r>
            <a:r>
              <a:rPr lang="cs-CZ" sz="2400">
                <a:latin typeface="Trebuchet MS" pitchFamily="34" charset="0"/>
              </a:rPr>
              <a:t>x = 8</a:t>
            </a:r>
          </a:p>
        </p:txBody>
      </p:sp>
      <p:sp>
        <p:nvSpPr>
          <p:cNvPr id="10255" name="Oval 15"/>
          <p:cNvSpPr>
            <a:spLocks noChangeArrowheads="1"/>
          </p:cNvSpPr>
          <p:nvPr/>
        </p:nvSpPr>
        <p:spPr bwMode="auto">
          <a:xfrm>
            <a:off x="2484438" y="3141365"/>
            <a:ext cx="936625" cy="503237"/>
          </a:xfrm>
          <a:prstGeom prst="ellipse">
            <a:avLst/>
          </a:prstGeom>
          <a:noFill/>
          <a:ln w="9525">
            <a:solidFill>
              <a:srgbClr val="00C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0256" name="Rectangle 16"/>
          <p:cNvSpPr>
            <a:spLocks noChangeArrowheads="1"/>
          </p:cNvSpPr>
          <p:nvPr/>
        </p:nvSpPr>
        <p:spPr bwMode="auto">
          <a:xfrm>
            <a:off x="2917825" y="2611140"/>
            <a:ext cx="503238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800" b="1">
                <a:solidFill>
                  <a:srgbClr val="FF0000"/>
                </a:solidFill>
                <a:latin typeface="Trebuchet MS" pitchFamily="34" charset="0"/>
              </a:rPr>
              <a:t>/</a:t>
            </a:r>
          </a:p>
        </p:txBody>
      </p:sp>
      <p:sp>
        <p:nvSpPr>
          <p:cNvPr id="10257" name="Text Box 17"/>
          <p:cNvSpPr txBox="1">
            <a:spLocks noChangeArrowheads="1"/>
          </p:cNvSpPr>
          <p:nvPr/>
        </p:nvSpPr>
        <p:spPr bwMode="auto">
          <a:xfrm>
            <a:off x="4284663" y="2695277"/>
            <a:ext cx="3600450" cy="711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Zvolenou ekvivalentní úpravu poznamenáme vedle zápisu</a:t>
            </a:r>
            <a:r>
              <a:rPr lang="cs-CZ"/>
              <a:t> </a:t>
            </a:r>
          </a:p>
        </p:txBody>
      </p:sp>
      <p:sp>
        <p:nvSpPr>
          <p:cNvPr id="10258" name="Text Box 18"/>
          <p:cNvSpPr txBox="1">
            <a:spLocks noChangeArrowheads="1"/>
          </p:cNvSpPr>
          <p:nvPr/>
        </p:nvSpPr>
        <p:spPr bwMode="auto">
          <a:xfrm>
            <a:off x="4284663" y="3574752"/>
            <a:ext cx="4464050" cy="711200"/>
          </a:xfrm>
          <a:prstGeom prst="rect">
            <a:avLst/>
          </a:prstGeom>
          <a:noFill/>
          <a:ln w="9525">
            <a:solidFill>
              <a:srgbClr val="00CC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Na obou stranách rovnice provedeme naznačené početní operace</a:t>
            </a:r>
            <a:endParaRPr lang="cs-CZ"/>
          </a:p>
        </p:txBody>
      </p:sp>
      <p:sp>
        <p:nvSpPr>
          <p:cNvPr id="10260" name="Line 20"/>
          <p:cNvSpPr>
            <a:spLocks noChangeShapeType="1"/>
          </p:cNvSpPr>
          <p:nvPr/>
        </p:nvSpPr>
        <p:spPr bwMode="auto">
          <a:xfrm flipH="1" flipV="1">
            <a:off x="3421063" y="3501727"/>
            <a:ext cx="863600" cy="4318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10261" name="Line 21"/>
          <p:cNvSpPr>
            <a:spLocks noChangeShapeType="1"/>
          </p:cNvSpPr>
          <p:nvPr/>
        </p:nvSpPr>
        <p:spPr bwMode="auto">
          <a:xfrm flipH="1" flipV="1">
            <a:off x="3708400" y="2925465"/>
            <a:ext cx="576263" cy="730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10262" name="Rectangle 22"/>
          <p:cNvSpPr>
            <a:spLocks noChangeArrowheads="1"/>
          </p:cNvSpPr>
          <p:nvPr/>
        </p:nvSpPr>
        <p:spPr bwMode="auto">
          <a:xfrm>
            <a:off x="755650" y="4438352"/>
            <a:ext cx="799306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Jestliže jsme kořen rovnice určili správně, po jeho dosazení za neznámou do levé i pravé strany zadání rovnice nastane rovnost. Říkáme, že provádíme zkoušku. </a:t>
            </a:r>
          </a:p>
        </p:txBody>
      </p:sp>
      <p:sp>
        <p:nvSpPr>
          <p:cNvPr id="10263" name="Rectangle 23"/>
          <p:cNvSpPr>
            <a:spLocks noChangeArrowheads="1"/>
          </p:cNvSpPr>
          <p:nvPr/>
        </p:nvSpPr>
        <p:spPr bwMode="auto">
          <a:xfrm>
            <a:off x="2051050" y="5519440"/>
            <a:ext cx="29527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latin typeface="Trebuchet MS" pitchFamily="34" charset="0"/>
              </a:rPr>
              <a:t>L = x – 3 = 8 – 3 = 5</a:t>
            </a:r>
          </a:p>
        </p:txBody>
      </p:sp>
      <p:sp>
        <p:nvSpPr>
          <p:cNvPr id="10264" name="Rectangle 24"/>
          <p:cNvSpPr>
            <a:spLocks noChangeArrowheads="1"/>
          </p:cNvSpPr>
          <p:nvPr/>
        </p:nvSpPr>
        <p:spPr bwMode="auto">
          <a:xfrm>
            <a:off x="2051050" y="5879802"/>
            <a:ext cx="29527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latin typeface="Trebuchet MS" pitchFamily="34" charset="0"/>
              </a:rPr>
              <a:t>P = 5</a:t>
            </a:r>
          </a:p>
        </p:txBody>
      </p:sp>
      <p:sp>
        <p:nvSpPr>
          <p:cNvPr id="10265" name="Rectangle 25"/>
          <p:cNvSpPr>
            <a:spLocks noChangeArrowheads="1"/>
          </p:cNvSpPr>
          <p:nvPr/>
        </p:nvSpPr>
        <p:spPr bwMode="auto">
          <a:xfrm>
            <a:off x="2051050" y="6238577"/>
            <a:ext cx="29527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latin typeface="Trebuchet MS" pitchFamily="34" charset="0"/>
              </a:rPr>
              <a:t>L = P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5792788" y="5503565"/>
            <a:ext cx="29527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latin typeface="Trebuchet MS" pitchFamily="34" charset="0"/>
              </a:rPr>
              <a:t>	x – 3 = 5</a:t>
            </a:r>
          </a:p>
        </p:txBody>
      </p:sp>
      <p:sp>
        <p:nvSpPr>
          <p:cNvPr id="10268" name="Rectangle 28"/>
          <p:cNvSpPr>
            <a:spLocks noChangeArrowheads="1"/>
          </p:cNvSpPr>
          <p:nvPr/>
        </p:nvSpPr>
        <p:spPr bwMode="auto">
          <a:xfrm>
            <a:off x="5292725" y="5879802"/>
            <a:ext cx="10795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solidFill>
                  <a:srgbClr val="284C6A"/>
                </a:solidFill>
                <a:latin typeface="Trebuchet MS" pitchFamily="34" charset="0"/>
              </a:rPr>
              <a:t>nebo</a:t>
            </a:r>
          </a:p>
        </p:txBody>
      </p:sp>
      <p:sp>
        <p:nvSpPr>
          <p:cNvPr id="10269" name="Rectangle 29"/>
          <p:cNvSpPr>
            <a:spLocks noChangeArrowheads="1"/>
          </p:cNvSpPr>
          <p:nvPr/>
        </p:nvSpPr>
        <p:spPr bwMode="auto">
          <a:xfrm>
            <a:off x="6718300" y="5879802"/>
            <a:ext cx="1800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latin typeface="Trebuchet MS" pitchFamily="34" charset="0"/>
              </a:rPr>
              <a:t>8 – 3 = 5</a:t>
            </a:r>
          </a:p>
        </p:txBody>
      </p:sp>
      <p:sp>
        <p:nvSpPr>
          <p:cNvPr id="10270" name="Rectangle 30"/>
          <p:cNvSpPr>
            <a:spLocks noChangeArrowheads="1"/>
          </p:cNvSpPr>
          <p:nvPr/>
        </p:nvSpPr>
        <p:spPr bwMode="auto">
          <a:xfrm>
            <a:off x="7167563" y="6238577"/>
            <a:ext cx="13684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latin typeface="Trebuchet MS" pitchFamily="34" charset="0"/>
              </a:rPr>
              <a:t>5 = 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6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9" dur="5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0.00809 L -0.15295 0.07283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00" y="32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1 0.00786 L -0.04774 0.0712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0" y="3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20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2000"/>
                                        <p:tgtEl>
                                          <p:spTgt spid="10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5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6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0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02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02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0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0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0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0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0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  <p:bldP spid="10244" grpId="0"/>
      <p:bldP spid="10247" grpId="0"/>
      <p:bldP spid="10248" grpId="0"/>
      <p:bldP spid="10250" grpId="0"/>
      <p:bldP spid="10250" grpId="1"/>
      <p:bldP spid="10249" grpId="0"/>
      <p:bldP spid="10249" grpId="1"/>
      <p:bldP spid="10251" grpId="0"/>
      <p:bldP spid="10252" grpId="0" animBg="1"/>
      <p:bldP spid="10253" grpId="0"/>
      <p:bldP spid="10255" grpId="0" animBg="1"/>
      <p:bldP spid="10256" grpId="0"/>
      <p:bldP spid="10257" grpId="0" animBg="1"/>
      <p:bldP spid="10258" grpId="0" animBg="1"/>
      <p:bldP spid="10260" grpId="0" animBg="1"/>
      <p:bldP spid="10261" grpId="0" animBg="1"/>
      <p:bldP spid="10262" grpId="0"/>
      <p:bldP spid="10263" grpId="0"/>
      <p:bldP spid="10264" grpId="0"/>
      <p:bldP spid="10265" grpId="0"/>
      <p:bldP spid="10266" grpId="0"/>
      <p:bldP spid="10268" grpId="0"/>
      <p:bldP spid="10269" grpId="0"/>
      <p:bldP spid="1027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Ekvivalentní úpravy</a:t>
            </a:r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3103563" y="2623840"/>
            <a:ext cx="72072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 b="1">
                <a:solidFill>
                  <a:srgbClr val="FF0000"/>
                </a:solidFill>
                <a:latin typeface="Trebuchet MS" pitchFamily="34" charset="0"/>
              </a:rPr>
              <a:t>- 3</a:t>
            </a:r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3103563" y="2625427"/>
            <a:ext cx="72072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 b="1">
                <a:solidFill>
                  <a:srgbClr val="FF0000"/>
                </a:solidFill>
                <a:latin typeface="Trebuchet MS" pitchFamily="34" charset="0"/>
              </a:rPr>
              <a:t>- 3</a:t>
            </a:r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3103563" y="2625427"/>
            <a:ext cx="72072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 b="1">
                <a:solidFill>
                  <a:srgbClr val="FF0000"/>
                </a:solidFill>
                <a:latin typeface="Trebuchet MS" pitchFamily="34" charset="0"/>
              </a:rPr>
              <a:t>- 3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7544" y="694432"/>
            <a:ext cx="7927975" cy="730250"/>
          </a:xfrm>
        </p:spPr>
        <p:txBody>
          <a:bodyPr/>
          <a:lstStyle/>
          <a:p>
            <a:r>
              <a:rPr lang="cs-CZ" dirty="0"/>
              <a:t>1(-). ekvivalentní úprava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995363" y="2754015"/>
            <a:ext cx="24257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solidFill>
                  <a:srgbClr val="284C6A"/>
                </a:solidFill>
                <a:latin typeface="Trebuchet MS" pitchFamily="34" charset="0"/>
              </a:rPr>
              <a:t>     </a:t>
            </a:r>
            <a:r>
              <a:rPr lang="cs-CZ" sz="2400">
                <a:latin typeface="Trebuchet MS" pitchFamily="34" charset="0"/>
              </a:rPr>
              <a:t>x + 3 = 5</a:t>
            </a:r>
            <a:r>
              <a:rPr lang="cs-CZ" sz="2400">
                <a:solidFill>
                  <a:srgbClr val="284C6A"/>
                </a:solidFill>
                <a:latin typeface="Trebuchet MS" pitchFamily="34" charset="0"/>
              </a:rPr>
              <a:t>	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79512" y="1342727"/>
            <a:ext cx="8712967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800" b="1" dirty="0">
                <a:solidFill>
                  <a:srgbClr val="FF0000"/>
                </a:solidFill>
                <a:latin typeface="Trebuchet MS" pitchFamily="34" charset="0"/>
              </a:rPr>
              <a:t>Řešení rovnice se nezmění, jestliže k od obou stranám rovnice odečteme stejné číslo (proměnnou, výraz).</a:t>
            </a:r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1006475" y="3214390"/>
            <a:ext cx="24257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latin typeface="Trebuchet MS" pitchFamily="34" charset="0"/>
              </a:rPr>
              <a:t>x + 3      = 5	</a:t>
            </a:r>
          </a:p>
        </p:txBody>
      </p:sp>
      <p:sp>
        <p:nvSpPr>
          <p:cNvPr id="11273" name="Oval 9"/>
          <p:cNvSpPr>
            <a:spLocks noChangeArrowheads="1"/>
          </p:cNvSpPr>
          <p:nvPr/>
        </p:nvSpPr>
        <p:spPr bwMode="auto">
          <a:xfrm>
            <a:off x="1331913" y="3141365"/>
            <a:ext cx="936625" cy="503237"/>
          </a:xfrm>
          <a:prstGeom prst="ellipse">
            <a:avLst/>
          </a:prstGeom>
          <a:noFill/>
          <a:ln w="9525">
            <a:solidFill>
              <a:srgbClr val="00C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1044575" y="3646190"/>
            <a:ext cx="24257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solidFill>
                  <a:srgbClr val="284C6A"/>
                </a:solidFill>
                <a:latin typeface="Trebuchet MS" pitchFamily="34" charset="0"/>
              </a:rPr>
              <a:t>          </a:t>
            </a:r>
            <a:r>
              <a:rPr lang="cs-CZ" sz="2400">
                <a:latin typeface="Trebuchet MS" pitchFamily="34" charset="0"/>
              </a:rPr>
              <a:t>x = 2</a:t>
            </a:r>
          </a:p>
        </p:txBody>
      </p:sp>
      <p:sp>
        <p:nvSpPr>
          <p:cNvPr id="11275" name="Oval 11"/>
          <p:cNvSpPr>
            <a:spLocks noChangeArrowheads="1"/>
          </p:cNvSpPr>
          <p:nvPr/>
        </p:nvSpPr>
        <p:spPr bwMode="auto">
          <a:xfrm>
            <a:off x="2484438" y="3141365"/>
            <a:ext cx="936625" cy="503237"/>
          </a:xfrm>
          <a:prstGeom prst="ellipse">
            <a:avLst/>
          </a:prstGeom>
          <a:noFill/>
          <a:ln w="9525">
            <a:solidFill>
              <a:srgbClr val="00C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11276" name="Rectangle 12"/>
          <p:cNvSpPr>
            <a:spLocks noChangeArrowheads="1"/>
          </p:cNvSpPr>
          <p:nvPr/>
        </p:nvSpPr>
        <p:spPr bwMode="auto">
          <a:xfrm>
            <a:off x="2917825" y="2611140"/>
            <a:ext cx="503238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800" b="1">
                <a:solidFill>
                  <a:srgbClr val="FF0000"/>
                </a:solidFill>
                <a:latin typeface="Trebuchet MS" pitchFamily="34" charset="0"/>
              </a:rPr>
              <a:t>/</a:t>
            </a:r>
          </a:p>
        </p:txBody>
      </p:sp>
      <p:sp>
        <p:nvSpPr>
          <p:cNvPr id="11277" name="Text Box 13"/>
          <p:cNvSpPr txBox="1">
            <a:spLocks noChangeArrowheads="1"/>
          </p:cNvSpPr>
          <p:nvPr/>
        </p:nvSpPr>
        <p:spPr bwMode="auto">
          <a:xfrm>
            <a:off x="4284663" y="2695277"/>
            <a:ext cx="3600450" cy="7112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Zvolenou ekvivalentní úpravu poznamenáme vedle zápisu</a:t>
            </a:r>
            <a:r>
              <a:rPr lang="cs-CZ"/>
              <a:t> </a:t>
            </a:r>
          </a:p>
        </p:txBody>
      </p:sp>
      <p:sp>
        <p:nvSpPr>
          <p:cNvPr id="11278" name="Text Box 14"/>
          <p:cNvSpPr txBox="1">
            <a:spLocks noChangeArrowheads="1"/>
          </p:cNvSpPr>
          <p:nvPr/>
        </p:nvSpPr>
        <p:spPr bwMode="auto">
          <a:xfrm>
            <a:off x="4284663" y="3574752"/>
            <a:ext cx="4464050" cy="711200"/>
          </a:xfrm>
          <a:prstGeom prst="rect">
            <a:avLst/>
          </a:prstGeom>
          <a:noFill/>
          <a:ln w="9525">
            <a:solidFill>
              <a:srgbClr val="00CC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Na obou stranách rovnice provedeme naznačené početní operace</a:t>
            </a:r>
            <a:endParaRPr lang="cs-CZ"/>
          </a:p>
        </p:txBody>
      </p:sp>
      <p:sp>
        <p:nvSpPr>
          <p:cNvPr id="11279" name="Line 15"/>
          <p:cNvSpPr>
            <a:spLocks noChangeShapeType="1"/>
          </p:cNvSpPr>
          <p:nvPr/>
        </p:nvSpPr>
        <p:spPr bwMode="auto">
          <a:xfrm flipH="1" flipV="1">
            <a:off x="3421063" y="3501727"/>
            <a:ext cx="863600" cy="431800"/>
          </a:xfrm>
          <a:prstGeom prst="line">
            <a:avLst/>
          </a:prstGeom>
          <a:noFill/>
          <a:ln w="9525">
            <a:solidFill>
              <a:srgbClr val="00CC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 flipH="1" flipV="1">
            <a:off x="3708400" y="2925465"/>
            <a:ext cx="576263" cy="730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11281" name="Rectangle 17"/>
          <p:cNvSpPr>
            <a:spLocks noChangeArrowheads="1"/>
          </p:cNvSpPr>
          <p:nvPr/>
        </p:nvSpPr>
        <p:spPr bwMode="auto">
          <a:xfrm>
            <a:off x="755650" y="4438352"/>
            <a:ext cx="799306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Jestliže jsme kořen rovnice určili správně, po jeho dosazení za neznámou do levé i pravé strany zadání rovnice nastane rovnost. Říkáme, že provádíme zkoušku. </a:t>
            </a:r>
          </a:p>
        </p:txBody>
      </p:sp>
      <p:sp>
        <p:nvSpPr>
          <p:cNvPr id="11282" name="Rectangle 18"/>
          <p:cNvSpPr>
            <a:spLocks noChangeArrowheads="1"/>
          </p:cNvSpPr>
          <p:nvPr/>
        </p:nvSpPr>
        <p:spPr bwMode="auto">
          <a:xfrm>
            <a:off x="2051050" y="5519440"/>
            <a:ext cx="29527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latin typeface="Trebuchet MS" pitchFamily="34" charset="0"/>
              </a:rPr>
              <a:t>L = x + 3 = 2 + 3 = 5</a:t>
            </a:r>
          </a:p>
        </p:txBody>
      </p:sp>
      <p:sp>
        <p:nvSpPr>
          <p:cNvPr id="11283" name="Rectangle 19"/>
          <p:cNvSpPr>
            <a:spLocks noChangeArrowheads="1"/>
          </p:cNvSpPr>
          <p:nvPr/>
        </p:nvSpPr>
        <p:spPr bwMode="auto">
          <a:xfrm>
            <a:off x="2051050" y="5879802"/>
            <a:ext cx="29527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latin typeface="Trebuchet MS" pitchFamily="34" charset="0"/>
              </a:rPr>
              <a:t>P = 5</a:t>
            </a:r>
          </a:p>
        </p:txBody>
      </p:sp>
      <p:sp>
        <p:nvSpPr>
          <p:cNvPr id="11284" name="Rectangle 20"/>
          <p:cNvSpPr>
            <a:spLocks noChangeArrowheads="1"/>
          </p:cNvSpPr>
          <p:nvPr/>
        </p:nvSpPr>
        <p:spPr bwMode="auto">
          <a:xfrm>
            <a:off x="2051050" y="6238577"/>
            <a:ext cx="29527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latin typeface="Trebuchet MS" pitchFamily="34" charset="0"/>
              </a:rPr>
              <a:t>L = P</a:t>
            </a:r>
          </a:p>
        </p:txBody>
      </p:sp>
      <p:sp>
        <p:nvSpPr>
          <p:cNvPr id="11285" name="Rectangle 21"/>
          <p:cNvSpPr>
            <a:spLocks noChangeArrowheads="1"/>
          </p:cNvSpPr>
          <p:nvPr/>
        </p:nvSpPr>
        <p:spPr bwMode="auto">
          <a:xfrm>
            <a:off x="5792788" y="5503565"/>
            <a:ext cx="295275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latin typeface="Trebuchet MS" pitchFamily="34" charset="0"/>
              </a:rPr>
              <a:t>	x + 3 = 5</a:t>
            </a:r>
          </a:p>
        </p:txBody>
      </p:sp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5292725" y="5879802"/>
            <a:ext cx="10795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solidFill>
                  <a:srgbClr val="284C6A"/>
                </a:solidFill>
                <a:latin typeface="Trebuchet MS" pitchFamily="34" charset="0"/>
              </a:rPr>
              <a:t>nebo</a:t>
            </a:r>
          </a:p>
        </p:txBody>
      </p:sp>
      <p:sp>
        <p:nvSpPr>
          <p:cNvPr id="11287" name="Rectangle 23"/>
          <p:cNvSpPr>
            <a:spLocks noChangeArrowheads="1"/>
          </p:cNvSpPr>
          <p:nvPr/>
        </p:nvSpPr>
        <p:spPr bwMode="auto">
          <a:xfrm>
            <a:off x="6718300" y="5879802"/>
            <a:ext cx="18002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latin typeface="Trebuchet MS" pitchFamily="34" charset="0"/>
              </a:rPr>
              <a:t>2 + 3 = 5</a:t>
            </a:r>
          </a:p>
        </p:txBody>
      </p:sp>
      <p:sp>
        <p:nvSpPr>
          <p:cNvPr id="11288" name="Rectangle 24"/>
          <p:cNvSpPr>
            <a:spLocks noChangeArrowheads="1"/>
          </p:cNvSpPr>
          <p:nvPr/>
        </p:nvSpPr>
        <p:spPr bwMode="auto">
          <a:xfrm>
            <a:off x="7210425" y="6238577"/>
            <a:ext cx="13684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latin typeface="Trebuchet MS" pitchFamily="34" charset="0"/>
              </a:rPr>
              <a:t>5 = 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6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9" dur="5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62 0.00601 L -0.1467 0.0707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00" y="32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06 0.00786 L -0.04149 0.0712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0" y="3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20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20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6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12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1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12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1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12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12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1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112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  <p:bldP spid="11270" grpId="0"/>
      <p:bldP spid="11270" grpId="1"/>
      <p:bldP spid="11271" grpId="0"/>
      <p:bldP spid="11271" grpId="1"/>
      <p:bldP spid="11266" grpId="0"/>
      <p:bldP spid="11267" grpId="0"/>
      <p:bldP spid="11268" grpId="0"/>
      <p:bldP spid="11272" grpId="0"/>
      <p:bldP spid="11273" grpId="0" animBg="1"/>
      <p:bldP spid="11274" grpId="0"/>
      <p:bldP spid="11275" grpId="0" animBg="1"/>
      <p:bldP spid="11276" grpId="0"/>
      <p:bldP spid="11277" grpId="0" animBg="1"/>
      <p:bldP spid="11278" grpId="0" animBg="1"/>
      <p:bldP spid="11279" grpId="0" animBg="1"/>
      <p:bldP spid="11280" grpId="0" animBg="1"/>
      <p:bldP spid="11281" grpId="0"/>
      <p:bldP spid="11282" grpId="0"/>
      <p:bldP spid="11283" grpId="0"/>
      <p:bldP spid="11284" grpId="0"/>
      <p:bldP spid="11285" grpId="0"/>
      <p:bldP spid="11286" grpId="0"/>
      <p:bldP spid="11287" grpId="0"/>
      <p:bldP spid="1128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Ekvivalentní úpravy</a:t>
            </a:r>
          </a:p>
        </p:txBody>
      </p:sp>
      <p:sp>
        <p:nvSpPr>
          <p:cNvPr id="21528" name="Rectangle 24"/>
          <p:cNvSpPr>
            <a:spLocks noChangeArrowheads="1"/>
          </p:cNvSpPr>
          <p:nvPr/>
        </p:nvSpPr>
        <p:spPr bwMode="auto">
          <a:xfrm>
            <a:off x="8166745" y="4932288"/>
            <a:ext cx="72072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 b="1">
                <a:solidFill>
                  <a:srgbClr val="FF0000"/>
                </a:solidFill>
                <a:latin typeface="Trebuchet MS" pitchFamily="34" charset="0"/>
              </a:rPr>
              <a:t>- 3</a:t>
            </a:r>
          </a:p>
        </p:txBody>
      </p:sp>
      <p:sp>
        <p:nvSpPr>
          <p:cNvPr id="21529" name="Rectangle 25"/>
          <p:cNvSpPr>
            <a:spLocks noChangeArrowheads="1"/>
          </p:cNvSpPr>
          <p:nvPr/>
        </p:nvSpPr>
        <p:spPr bwMode="auto">
          <a:xfrm>
            <a:off x="8166745" y="4932288"/>
            <a:ext cx="72072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 b="1">
                <a:solidFill>
                  <a:srgbClr val="FF0000"/>
                </a:solidFill>
                <a:latin typeface="Trebuchet MS" pitchFamily="34" charset="0"/>
              </a:rPr>
              <a:t>- 3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733425"/>
            <a:ext cx="7927975" cy="730250"/>
          </a:xfrm>
        </p:spPr>
        <p:txBody>
          <a:bodyPr/>
          <a:lstStyle/>
          <a:p>
            <a:r>
              <a:rPr lang="cs-CZ" dirty="0"/>
              <a:t>1(</a:t>
            </a:r>
            <a:r>
              <a:rPr lang="cs-CZ" dirty="0">
                <a:sym typeface="Symbol"/>
              </a:rPr>
              <a:t>)</a:t>
            </a:r>
            <a:r>
              <a:rPr lang="cs-CZ" dirty="0"/>
              <a:t>. ekvivalentní úprava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251520" y="1556792"/>
            <a:ext cx="864096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dirty="0">
                <a:solidFill>
                  <a:srgbClr val="284C6A"/>
                </a:solidFill>
                <a:latin typeface="Trebuchet MS" pitchFamily="34" charset="0"/>
              </a:rPr>
              <a:t>Rovnováha na váhách se nezmění, ani když vyměníme obsah jednotlivých misek.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251520" y="2204864"/>
            <a:ext cx="7920038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 dirty="0">
                <a:solidFill>
                  <a:srgbClr val="284C6A"/>
                </a:solidFill>
                <a:latin typeface="Trebuchet MS" pitchFamily="34" charset="0"/>
              </a:rPr>
              <a:t>A co to znamená pro rovnice?</a:t>
            </a:r>
            <a:r>
              <a:rPr lang="cs-CZ" sz="2000" dirty="0">
                <a:solidFill>
                  <a:srgbClr val="284C6A"/>
                </a:solidFill>
                <a:latin typeface="Trebuchet MS" pitchFamily="34" charset="0"/>
              </a:rPr>
              <a:t> </a:t>
            </a: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251520" y="2924944"/>
            <a:ext cx="8640960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800" b="1" dirty="0">
                <a:solidFill>
                  <a:srgbClr val="284C6A"/>
                </a:solidFill>
                <a:latin typeface="Trebuchet MS" pitchFamily="34" charset="0"/>
              </a:rPr>
              <a:t>Řešení rovnice se nezmění, jestliže zaměníme levou a pravou stranu rovnice.</a:t>
            </a:r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2719760" y="4136107"/>
            <a:ext cx="72072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 b="1">
                <a:solidFill>
                  <a:srgbClr val="FF0000"/>
                </a:solidFill>
                <a:latin typeface="Trebuchet MS" pitchFamily="34" charset="0"/>
              </a:rPr>
              <a:t>- 3</a:t>
            </a:r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2719760" y="4137694"/>
            <a:ext cx="72072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 b="1">
                <a:solidFill>
                  <a:srgbClr val="FF0000"/>
                </a:solidFill>
                <a:latin typeface="Trebuchet MS" pitchFamily="34" charset="0"/>
              </a:rPr>
              <a:t>- 3</a:t>
            </a:r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2719760" y="4137694"/>
            <a:ext cx="72072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 b="1">
                <a:solidFill>
                  <a:srgbClr val="FF0000"/>
                </a:solidFill>
                <a:latin typeface="Trebuchet MS" pitchFamily="34" charset="0"/>
              </a:rPr>
              <a:t>- 3</a:t>
            </a:r>
          </a:p>
        </p:txBody>
      </p:sp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611560" y="4266282"/>
            <a:ext cx="24257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solidFill>
                  <a:srgbClr val="284C6A"/>
                </a:solidFill>
                <a:latin typeface="Trebuchet MS" pitchFamily="34" charset="0"/>
              </a:rPr>
              <a:t>     </a:t>
            </a:r>
            <a:r>
              <a:rPr lang="cs-CZ" sz="2400">
                <a:latin typeface="Trebuchet MS" pitchFamily="34" charset="0"/>
              </a:rPr>
              <a:t>x + 3 = 5</a:t>
            </a:r>
            <a:r>
              <a:rPr lang="cs-CZ" sz="2400">
                <a:solidFill>
                  <a:srgbClr val="284C6A"/>
                </a:solidFill>
                <a:latin typeface="Trebuchet MS" pitchFamily="34" charset="0"/>
              </a:rPr>
              <a:t>	</a:t>
            </a:r>
          </a:p>
        </p:txBody>
      </p:sp>
      <p:sp>
        <p:nvSpPr>
          <p:cNvPr id="21517" name="Rectangle 13"/>
          <p:cNvSpPr>
            <a:spLocks noChangeArrowheads="1"/>
          </p:cNvSpPr>
          <p:nvPr/>
        </p:nvSpPr>
        <p:spPr bwMode="auto">
          <a:xfrm>
            <a:off x="622673" y="4726657"/>
            <a:ext cx="24257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latin typeface="Trebuchet MS" pitchFamily="34" charset="0"/>
              </a:rPr>
              <a:t>x + 3      = 5	</a:t>
            </a:r>
          </a:p>
        </p:txBody>
      </p:sp>
      <p:sp>
        <p:nvSpPr>
          <p:cNvPr id="21519" name="Rectangle 15"/>
          <p:cNvSpPr>
            <a:spLocks noChangeArrowheads="1"/>
          </p:cNvSpPr>
          <p:nvPr/>
        </p:nvSpPr>
        <p:spPr bwMode="auto">
          <a:xfrm>
            <a:off x="660773" y="5158457"/>
            <a:ext cx="24257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solidFill>
                  <a:srgbClr val="284C6A"/>
                </a:solidFill>
                <a:latin typeface="Trebuchet MS" pitchFamily="34" charset="0"/>
              </a:rPr>
              <a:t>          </a:t>
            </a:r>
            <a:r>
              <a:rPr lang="cs-CZ" sz="2400">
                <a:latin typeface="Trebuchet MS" pitchFamily="34" charset="0"/>
              </a:rPr>
              <a:t>x = 2</a:t>
            </a:r>
          </a:p>
        </p:txBody>
      </p:sp>
      <p:sp>
        <p:nvSpPr>
          <p:cNvPr id="21521" name="Rectangle 17"/>
          <p:cNvSpPr>
            <a:spLocks noChangeArrowheads="1"/>
          </p:cNvSpPr>
          <p:nvPr/>
        </p:nvSpPr>
        <p:spPr bwMode="auto">
          <a:xfrm>
            <a:off x="2534023" y="4123407"/>
            <a:ext cx="503237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800" b="1">
                <a:solidFill>
                  <a:srgbClr val="FF0000"/>
                </a:solidFill>
                <a:latin typeface="Trebuchet MS" pitchFamily="34" charset="0"/>
              </a:rPr>
              <a:t>/</a:t>
            </a:r>
          </a:p>
        </p:txBody>
      </p:sp>
      <p:sp>
        <p:nvSpPr>
          <p:cNvPr id="21527" name="Rectangle 23"/>
          <p:cNvSpPr>
            <a:spLocks noChangeArrowheads="1"/>
          </p:cNvSpPr>
          <p:nvPr/>
        </p:nvSpPr>
        <p:spPr bwMode="auto">
          <a:xfrm>
            <a:off x="8166745" y="4930701"/>
            <a:ext cx="720725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 b="1">
                <a:solidFill>
                  <a:srgbClr val="FF0000"/>
                </a:solidFill>
                <a:latin typeface="Trebuchet MS" pitchFamily="34" charset="0"/>
              </a:rPr>
              <a:t>- 3</a:t>
            </a:r>
          </a:p>
        </p:txBody>
      </p:sp>
      <p:sp>
        <p:nvSpPr>
          <p:cNvPr id="21530" name="Rectangle 26"/>
          <p:cNvSpPr>
            <a:spLocks noChangeArrowheads="1"/>
          </p:cNvSpPr>
          <p:nvPr/>
        </p:nvSpPr>
        <p:spPr bwMode="auto">
          <a:xfrm>
            <a:off x="6020445" y="5048176"/>
            <a:ext cx="24257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solidFill>
                  <a:srgbClr val="284C6A"/>
                </a:solidFill>
                <a:latin typeface="Trebuchet MS" pitchFamily="34" charset="0"/>
              </a:rPr>
              <a:t>     </a:t>
            </a:r>
            <a:r>
              <a:rPr lang="cs-CZ" sz="2400">
                <a:latin typeface="Trebuchet MS" pitchFamily="34" charset="0"/>
              </a:rPr>
              <a:t>5 = x + 3</a:t>
            </a:r>
            <a:r>
              <a:rPr lang="cs-CZ" sz="2400">
                <a:solidFill>
                  <a:srgbClr val="284C6A"/>
                </a:solidFill>
                <a:latin typeface="Trebuchet MS" pitchFamily="34" charset="0"/>
              </a:rPr>
              <a:t>	</a:t>
            </a:r>
          </a:p>
        </p:txBody>
      </p:sp>
      <p:sp>
        <p:nvSpPr>
          <p:cNvPr id="21531" name="Rectangle 27"/>
          <p:cNvSpPr>
            <a:spLocks noChangeArrowheads="1"/>
          </p:cNvSpPr>
          <p:nvPr/>
        </p:nvSpPr>
        <p:spPr bwMode="auto">
          <a:xfrm>
            <a:off x="6018857" y="5508551"/>
            <a:ext cx="24257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latin typeface="Trebuchet MS" pitchFamily="34" charset="0"/>
              </a:rPr>
              <a:t>5      = x + 3	</a:t>
            </a:r>
          </a:p>
        </p:txBody>
      </p:sp>
      <p:sp>
        <p:nvSpPr>
          <p:cNvPr id="21533" name="Rectangle 29"/>
          <p:cNvSpPr>
            <a:spLocks noChangeArrowheads="1"/>
          </p:cNvSpPr>
          <p:nvPr/>
        </p:nvSpPr>
        <p:spPr bwMode="auto">
          <a:xfrm>
            <a:off x="5561657" y="5940351"/>
            <a:ext cx="24257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solidFill>
                  <a:srgbClr val="284C6A"/>
                </a:solidFill>
                <a:latin typeface="Trebuchet MS" pitchFamily="34" charset="0"/>
              </a:rPr>
              <a:t>          </a:t>
            </a:r>
            <a:r>
              <a:rPr lang="cs-CZ" sz="2400">
                <a:latin typeface="Trebuchet MS" pitchFamily="34" charset="0"/>
              </a:rPr>
              <a:t>2 = x</a:t>
            </a:r>
          </a:p>
        </p:txBody>
      </p:sp>
      <p:sp>
        <p:nvSpPr>
          <p:cNvPr id="21535" name="Rectangle 31"/>
          <p:cNvSpPr>
            <a:spLocks noChangeArrowheads="1"/>
          </p:cNvSpPr>
          <p:nvPr/>
        </p:nvSpPr>
        <p:spPr bwMode="auto">
          <a:xfrm>
            <a:off x="7981007" y="4905301"/>
            <a:ext cx="503238" cy="57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800" b="1">
                <a:solidFill>
                  <a:srgbClr val="FF0000"/>
                </a:solidFill>
                <a:latin typeface="Trebuchet MS" pitchFamily="34" charset="0"/>
              </a:rPr>
              <a:t>/</a:t>
            </a:r>
          </a:p>
        </p:txBody>
      </p:sp>
      <p:sp>
        <p:nvSpPr>
          <p:cNvPr id="21537" name="Rectangle 33"/>
          <p:cNvSpPr>
            <a:spLocks noChangeArrowheads="1"/>
          </p:cNvSpPr>
          <p:nvPr/>
        </p:nvSpPr>
        <p:spPr bwMode="auto">
          <a:xfrm>
            <a:off x="5514032" y="4221088"/>
            <a:ext cx="2425700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>
                <a:solidFill>
                  <a:srgbClr val="284C6A"/>
                </a:solidFill>
                <a:latin typeface="Trebuchet MS" pitchFamily="34" charset="0"/>
              </a:rPr>
              <a:t>     </a:t>
            </a:r>
            <a:r>
              <a:rPr lang="cs-CZ" sz="2400">
                <a:latin typeface="Trebuchet MS" pitchFamily="34" charset="0"/>
              </a:rPr>
              <a:t>x + 3 = 5</a:t>
            </a:r>
            <a:r>
              <a:rPr lang="cs-CZ" sz="2400">
                <a:solidFill>
                  <a:srgbClr val="284C6A"/>
                </a:solidFill>
                <a:latin typeface="Trebuchet MS" pitchFamily="34" charset="0"/>
              </a:rPr>
              <a:t>	</a:t>
            </a:r>
          </a:p>
        </p:txBody>
      </p:sp>
      <p:sp>
        <p:nvSpPr>
          <p:cNvPr id="21538" name="Line 34"/>
          <p:cNvSpPr>
            <a:spLocks noChangeShapeType="1"/>
          </p:cNvSpPr>
          <p:nvPr/>
        </p:nvSpPr>
        <p:spPr bwMode="auto">
          <a:xfrm flipH="1">
            <a:off x="6714182" y="4579863"/>
            <a:ext cx="431800" cy="50482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21539" name="Line 35"/>
          <p:cNvSpPr>
            <a:spLocks noChangeShapeType="1"/>
          </p:cNvSpPr>
          <p:nvPr/>
        </p:nvSpPr>
        <p:spPr bwMode="auto">
          <a:xfrm>
            <a:off x="6679257" y="4579863"/>
            <a:ext cx="466725" cy="504825"/>
          </a:xfrm>
          <a:prstGeom prst="line">
            <a:avLst/>
          </a:prstGeom>
          <a:noFill/>
          <a:ln w="28575">
            <a:solidFill>
              <a:srgbClr val="00CC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21540" name="Rectangle 36"/>
          <p:cNvSpPr>
            <a:spLocks noChangeArrowheads="1"/>
          </p:cNvSpPr>
          <p:nvPr/>
        </p:nvSpPr>
        <p:spPr bwMode="auto">
          <a:xfrm>
            <a:off x="4228157" y="4724326"/>
            <a:ext cx="5048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3200" b="1">
                <a:latin typeface="Trebuchet MS" pitchFamily="34" charset="0"/>
              </a:rPr>
              <a:t>=</a:t>
            </a:r>
            <a:endParaRPr lang="cs-CZ" sz="3200" b="1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21542" name="Rectangle 38"/>
          <p:cNvSpPr>
            <a:spLocks noChangeArrowheads="1"/>
          </p:cNvSpPr>
          <p:nvPr/>
        </p:nvSpPr>
        <p:spPr bwMode="auto">
          <a:xfrm>
            <a:off x="4242445" y="5445051"/>
            <a:ext cx="5048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3200" b="1">
                <a:latin typeface="Trebuchet MS" pitchFamily="34" charset="0"/>
              </a:rPr>
              <a:t>=</a:t>
            </a:r>
            <a:endParaRPr lang="cs-CZ" sz="3200" b="1">
              <a:solidFill>
                <a:srgbClr val="FF0000"/>
              </a:solidFill>
              <a:latin typeface="Trebuchet MS" pitchFamily="34" charset="0"/>
            </a:endParaRPr>
          </a:p>
        </p:txBody>
      </p:sp>
      <p:sp>
        <p:nvSpPr>
          <p:cNvPr id="21543" name="Rectangle 39"/>
          <p:cNvSpPr>
            <a:spLocks noChangeArrowheads="1"/>
          </p:cNvSpPr>
          <p:nvPr/>
        </p:nvSpPr>
        <p:spPr bwMode="auto">
          <a:xfrm>
            <a:off x="3851920" y="4752901"/>
            <a:ext cx="5048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3200" b="1">
                <a:solidFill>
                  <a:srgbClr val="00CC00"/>
                </a:solidFill>
                <a:latin typeface="Trebuchet MS" pitchFamily="34" charset="0"/>
              </a:rPr>
              <a:t>L</a:t>
            </a:r>
          </a:p>
        </p:txBody>
      </p:sp>
      <p:sp>
        <p:nvSpPr>
          <p:cNvPr id="21544" name="Rectangle 40"/>
          <p:cNvSpPr>
            <a:spLocks noChangeArrowheads="1"/>
          </p:cNvSpPr>
          <p:nvPr/>
        </p:nvSpPr>
        <p:spPr bwMode="auto">
          <a:xfrm>
            <a:off x="4617095" y="4754488"/>
            <a:ext cx="5048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3200" b="1">
                <a:solidFill>
                  <a:srgbClr val="FF0000"/>
                </a:solidFill>
                <a:latin typeface="Trebuchet MS" pitchFamily="34" charset="0"/>
              </a:rPr>
              <a:t>P</a:t>
            </a:r>
          </a:p>
        </p:txBody>
      </p:sp>
      <p:sp>
        <p:nvSpPr>
          <p:cNvPr id="21545" name="Rectangle 41"/>
          <p:cNvSpPr>
            <a:spLocks noChangeArrowheads="1"/>
          </p:cNvSpPr>
          <p:nvPr/>
        </p:nvSpPr>
        <p:spPr bwMode="auto">
          <a:xfrm>
            <a:off x="4617095" y="4752901"/>
            <a:ext cx="5048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3200" b="1">
                <a:solidFill>
                  <a:srgbClr val="FF0000"/>
                </a:solidFill>
                <a:latin typeface="Trebuchet MS" pitchFamily="34" charset="0"/>
              </a:rPr>
              <a:t>P</a:t>
            </a:r>
          </a:p>
        </p:txBody>
      </p:sp>
      <p:sp>
        <p:nvSpPr>
          <p:cNvPr id="21546" name="Rectangle 42"/>
          <p:cNvSpPr>
            <a:spLocks noChangeArrowheads="1"/>
          </p:cNvSpPr>
          <p:nvPr/>
        </p:nvSpPr>
        <p:spPr bwMode="auto">
          <a:xfrm>
            <a:off x="3853507" y="4751313"/>
            <a:ext cx="504825" cy="35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3200" b="1">
                <a:solidFill>
                  <a:srgbClr val="00CC00"/>
                </a:solidFill>
                <a:latin typeface="Trebuchet MS" pitchFamily="34" charset="0"/>
              </a:rPr>
              <a:t>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62 0.00601 L -0.1467 0.0707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00" y="32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06 0.00578 L -0.0415 0.06913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0" y="3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1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2000"/>
                                        <p:tgtEl>
                                          <p:spTgt spid="21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1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0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2000"/>
                                        <p:tgtEl>
                                          <p:spTgt spid="2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1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21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21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2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21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81 -0.00624 L -0.20625 0.06844 " pathEditMode="relative" rAng="0" ptsTypes="AA">
                                      <p:cBhvr>
                                        <p:cTn id="97" dur="20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00" y="37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406 0.00786 L -0.04149 0.07121 " pathEditMode="relative" rAng="0" ptsTypes="AA">
                                      <p:cBhvr>
                                        <p:cTn id="99" dur="20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0" y="3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21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21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21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2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8" dur="500"/>
                                        <p:tgtEl>
                                          <p:spTgt spid="21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21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21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5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96532E-6 L 0.04583 -1.96532E-6 C 0.06666 -1.96532E-6 0.09236 0.0289 0.09236 0.05295 L 0.09236 0.10613 " pathEditMode="relative" rAng="0" ptsTypes="FfFF">
                                      <p:cBhvr>
                                        <p:cTn id="128" dur="2000" fill="hold"/>
                                        <p:tgtEl>
                                          <p:spTgt spid="215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0" y="5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5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11 0.10497 L -0.08611 0.05341 C -0.08611 0.0296 -0.06129 -3.17919E-6 -0.04236 -3.17919E-6 L -0.00018 -3.17919E-6 " pathEditMode="relative" rAng="16200000" ptsTypes="FfFF">
                                      <p:cBhvr>
                                        <p:cTn id="131" dur="2000" spd="-100000" fill="hold"/>
                                        <p:tgtEl>
                                          <p:spTgt spid="215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0" y="-5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8" grpId="0"/>
      <p:bldP spid="21528" grpId="1"/>
      <p:bldP spid="21529" grpId="0"/>
      <p:bldP spid="21529" grpId="1"/>
      <p:bldP spid="21507" grpId="0"/>
      <p:bldP spid="21509" grpId="0"/>
      <p:bldP spid="21510" grpId="0"/>
      <p:bldP spid="21512" grpId="0"/>
      <p:bldP spid="21513" grpId="0"/>
      <p:bldP spid="21514" grpId="0"/>
      <p:bldP spid="21514" grpId="1"/>
      <p:bldP spid="21515" grpId="0"/>
      <p:bldP spid="21515" grpId="1"/>
      <p:bldP spid="21516" grpId="0"/>
      <p:bldP spid="21517" grpId="0"/>
      <p:bldP spid="21519" grpId="0"/>
      <p:bldP spid="21521" grpId="0"/>
      <p:bldP spid="21527" grpId="0"/>
      <p:bldP spid="21530" grpId="0"/>
      <p:bldP spid="21531" grpId="0"/>
      <p:bldP spid="21533" grpId="0"/>
      <p:bldP spid="21535" grpId="0"/>
      <p:bldP spid="21537" grpId="0"/>
      <p:bldP spid="21538" grpId="0" animBg="1"/>
      <p:bldP spid="21539" grpId="0" animBg="1"/>
      <p:bldP spid="21540" grpId="0"/>
      <p:bldP spid="21542" grpId="0"/>
      <p:bldP spid="21543" grpId="0"/>
      <p:bldP spid="21543" grpId="1"/>
      <p:bldP spid="21544" grpId="0"/>
      <p:bldP spid="21544" grpId="1"/>
      <p:bldP spid="21545" grpId="0"/>
      <p:bldP spid="2154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Příklady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179513" y="692696"/>
            <a:ext cx="295232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 b="1" dirty="0">
                <a:solidFill>
                  <a:srgbClr val="284C6A"/>
                </a:solidFill>
                <a:latin typeface="Trebuchet MS" pitchFamily="34" charset="0"/>
              </a:rPr>
              <a:t>           x - 8 = 12</a:t>
            </a:r>
          </a:p>
        </p:txBody>
      </p:sp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808286" y="2925415"/>
            <a:ext cx="2160588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b="1" dirty="0">
                <a:solidFill>
                  <a:srgbClr val="284C6A"/>
                </a:solidFill>
                <a:latin typeface="Trebuchet MS" pitchFamily="34" charset="0"/>
              </a:rPr>
              <a:t>x - 8 = 12   /+ 8</a:t>
            </a:r>
          </a:p>
        </p:txBody>
      </p:sp>
      <p:sp>
        <p:nvSpPr>
          <p:cNvPr id="23563" name="Rectangle 11"/>
          <p:cNvSpPr>
            <a:spLocks noChangeArrowheads="1"/>
          </p:cNvSpPr>
          <p:nvPr/>
        </p:nvSpPr>
        <p:spPr bwMode="auto">
          <a:xfrm>
            <a:off x="395536" y="3571527"/>
            <a:ext cx="2881313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b="1" dirty="0">
                <a:solidFill>
                  <a:srgbClr val="284C6A"/>
                </a:solidFill>
                <a:latin typeface="Trebuchet MS" pitchFamily="34" charset="0"/>
              </a:rPr>
              <a:t>x - 8 + </a:t>
            </a:r>
            <a:r>
              <a:rPr lang="cs-CZ" sz="2000" b="1" dirty="0" err="1">
                <a:solidFill>
                  <a:srgbClr val="284C6A"/>
                </a:solidFill>
                <a:latin typeface="Trebuchet MS" pitchFamily="34" charset="0"/>
              </a:rPr>
              <a:t>8</a:t>
            </a:r>
            <a:r>
              <a:rPr lang="cs-CZ" sz="2000" b="1" dirty="0">
                <a:solidFill>
                  <a:srgbClr val="284C6A"/>
                </a:solidFill>
                <a:latin typeface="Trebuchet MS" pitchFamily="34" charset="0"/>
              </a:rPr>
              <a:t> = 12 + 8</a:t>
            </a:r>
          </a:p>
        </p:txBody>
      </p:sp>
      <p:sp>
        <p:nvSpPr>
          <p:cNvPr id="23564" name="Rectangle 12"/>
          <p:cNvSpPr>
            <a:spLocks noChangeArrowheads="1"/>
          </p:cNvSpPr>
          <p:nvPr/>
        </p:nvSpPr>
        <p:spPr bwMode="auto">
          <a:xfrm>
            <a:off x="1260252" y="4221088"/>
            <a:ext cx="1079500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b="1" u="dbl" dirty="0">
                <a:solidFill>
                  <a:srgbClr val="284C6A"/>
                </a:solidFill>
                <a:latin typeface="Trebuchet MS" pitchFamily="34" charset="0"/>
              </a:rPr>
              <a:t>x = 20</a:t>
            </a:r>
          </a:p>
        </p:txBody>
      </p:sp>
      <p:sp>
        <p:nvSpPr>
          <p:cNvPr id="23567" name="Rectangle 15"/>
          <p:cNvSpPr>
            <a:spLocks noChangeArrowheads="1"/>
          </p:cNvSpPr>
          <p:nvPr/>
        </p:nvSpPr>
        <p:spPr bwMode="auto">
          <a:xfrm>
            <a:off x="4572000" y="3068960"/>
            <a:ext cx="324008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b="1">
                <a:solidFill>
                  <a:srgbClr val="284C6A"/>
                </a:solidFill>
                <a:latin typeface="Trebuchet MS" pitchFamily="34" charset="0"/>
              </a:rPr>
              <a:t>Zk: L = x – 8 = 20 – 8 = 12</a:t>
            </a:r>
          </a:p>
        </p:txBody>
      </p:sp>
      <p:sp>
        <p:nvSpPr>
          <p:cNvPr id="23569" name="AutoShape 17"/>
          <p:cNvSpPr>
            <a:spLocks noChangeArrowheads="1"/>
          </p:cNvSpPr>
          <p:nvPr/>
        </p:nvSpPr>
        <p:spPr bwMode="auto">
          <a:xfrm>
            <a:off x="611560" y="1340768"/>
            <a:ext cx="3095625" cy="1295400"/>
          </a:xfrm>
          <a:prstGeom prst="cloudCallout">
            <a:avLst>
              <a:gd name="adj1" fmla="val 12972"/>
              <a:gd name="adj2" fmla="val 83699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1" hangingPunct="1"/>
            <a:r>
              <a:rPr lang="cs-CZ" sz="1200" b="1">
                <a:solidFill>
                  <a:srgbClr val="284C6A"/>
                </a:solidFill>
              </a:rPr>
              <a:t>Kořeny rovnice se nezmění, jestliže k oběma stranám rovnice přičteme stejné číslo nebo mnohočlen.</a:t>
            </a:r>
          </a:p>
        </p:txBody>
      </p:sp>
      <p:sp>
        <p:nvSpPr>
          <p:cNvPr id="23570" name="Oval 18"/>
          <p:cNvSpPr>
            <a:spLocks noChangeArrowheads="1"/>
          </p:cNvSpPr>
          <p:nvPr/>
        </p:nvSpPr>
        <p:spPr bwMode="auto">
          <a:xfrm>
            <a:off x="676524" y="3598515"/>
            <a:ext cx="871140" cy="576262"/>
          </a:xfrm>
          <a:prstGeom prst="ellips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3571" name="Oval 19"/>
          <p:cNvSpPr>
            <a:spLocks noChangeArrowheads="1"/>
          </p:cNvSpPr>
          <p:nvPr/>
        </p:nvSpPr>
        <p:spPr bwMode="auto">
          <a:xfrm>
            <a:off x="1671886" y="3585815"/>
            <a:ext cx="955898" cy="576262"/>
          </a:xfrm>
          <a:prstGeom prst="ellips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3572" name="AutoShape 20"/>
          <p:cNvSpPr>
            <a:spLocks noChangeArrowheads="1"/>
          </p:cNvSpPr>
          <p:nvPr/>
        </p:nvSpPr>
        <p:spPr bwMode="auto">
          <a:xfrm>
            <a:off x="1095624" y="4509740"/>
            <a:ext cx="2663825" cy="1079500"/>
          </a:xfrm>
          <a:prstGeom prst="cloudCallout">
            <a:avLst>
              <a:gd name="adj1" fmla="val -40523"/>
              <a:gd name="adj2" fmla="val -84412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1" hangingPunct="1"/>
            <a:r>
              <a:rPr lang="cs-CZ" sz="1200" b="1">
                <a:solidFill>
                  <a:srgbClr val="284C6A"/>
                </a:solidFill>
              </a:rPr>
              <a:t>Na obou stranách rovnice provedeme naznačené početní operace.</a:t>
            </a:r>
          </a:p>
        </p:txBody>
      </p:sp>
      <p:sp>
        <p:nvSpPr>
          <p:cNvPr id="23574" name="Rectangle 22"/>
          <p:cNvSpPr>
            <a:spLocks noChangeArrowheads="1"/>
          </p:cNvSpPr>
          <p:nvPr/>
        </p:nvSpPr>
        <p:spPr bwMode="auto">
          <a:xfrm>
            <a:off x="4643438" y="3429322"/>
            <a:ext cx="324008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b="1">
                <a:solidFill>
                  <a:srgbClr val="284C6A"/>
                </a:solidFill>
                <a:latin typeface="Trebuchet MS" pitchFamily="34" charset="0"/>
              </a:rPr>
              <a:t>     P = 12</a:t>
            </a:r>
          </a:p>
        </p:txBody>
      </p:sp>
      <p:sp>
        <p:nvSpPr>
          <p:cNvPr id="23575" name="Rectangle 23"/>
          <p:cNvSpPr>
            <a:spLocks noChangeArrowheads="1"/>
          </p:cNvSpPr>
          <p:nvPr/>
        </p:nvSpPr>
        <p:spPr bwMode="auto">
          <a:xfrm>
            <a:off x="4643438" y="3789685"/>
            <a:ext cx="3240087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b="1">
                <a:solidFill>
                  <a:srgbClr val="284C6A"/>
                </a:solidFill>
                <a:latin typeface="Trebuchet MS" pitchFamily="34" charset="0"/>
              </a:rPr>
              <a:t>     L = 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  <p:bldP spid="23562" grpId="0"/>
      <p:bldP spid="23563" grpId="0"/>
      <p:bldP spid="23564" grpId="0"/>
      <p:bldP spid="23567" grpId="0"/>
      <p:bldP spid="23569" grpId="0" animBg="1"/>
      <p:bldP spid="23569" grpId="1" animBg="1"/>
      <p:bldP spid="23570" grpId="0" animBg="1"/>
      <p:bldP spid="23571" grpId="0" animBg="1"/>
      <p:bldP spid="23572" grpId="0" animBg="1"/>
      <p:bldP spid="23574" grpId="0"/>
      <p:bldP spid="2357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Příklady</a:t>
            </a: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899592" y="1341587"/>
            <a:ext cx="655272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 b="1" dirty="0">
                <a:solidFill>
                  <a:srgbClr val="284C6A"/>
                </a:solidFill>
                <a:latin typeface="Trebuchet MS" pitchFamily="34" charset="0"/>
              </a:rPr>
              <a:t>6 = y + 5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949647" y="1773238"/>
            <a:ext cx="2160588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b="1" dirty="0">
                <a:solidFill>
                  <a:srgbClr val="284C6A"/>
                </a:solidFill>
                <a:latin typeface="Trebuchet MS" pitchFamily="34" charset="0"/>
              </a:rPr>
              <a:t>6 = y + 5   /- </a:t>
            </a:r>
            <a:r>
              <a:rPr lang="cs-CZ" sz="2000" b="1" dirty="0" err="1">
                <a:solidFill>
                  <a:srgbClr val="284C6A"/>
                </a:solidFill>
                <a:latin typeface="Trebuchet MS" pitchFamily="34" charset="0"/>
              </a:rPr>
              <a:t>5</a:t>
            </a:r>
            <a:endParaRPr lang="cs-CZ" sz="2000" b="1" dirty="0">
              <a:solidFill>
                <a:srgbClr val="284C6A"/>
              </a:solidFill>
              <a:latin typeface="Trebuchet MS" pitchFamily="34" charset="0"/>
            </a:endParaRP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579760" y="2419350"/>
            <a:ext cx="2881312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b="1" dirty="0">
                <a:solidFill>
                  <a:srgbClr val="284C6A"/>
                </a:solidFill>
                <a:latin typeface="Trebuchet MS" pitchFamily="34" charset="0"/>
              </a:rPr>
              <a:t>6 - 5 = y + 5 - </a:t>
            </a:r>
            <a:r>
              <a:rPr lang="cs-CZ" sz="2000" b="1" dirty="0" err="1">
                <a:solidFill>
                  <a:srgbClr val="284C6A"/>
                </a:solidFill>
                <a:latin typeface="Trebuchet MS" pitchFamily="34" charset="0"/>
              </a:rPr>
              <a:t>5</a:t>
            </a:r>
            <a:endParaRPr lang="cs-CZ" sz="2000" b="1" dirty="0">
              <a:solidFill>
                <a:srgbClr val="284C6A"/>
              </a:solidFill>
              <a:latin typeface="Trebuchet MS" pitchFamily="34" charset="0"/>
            </a:endParaRP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943297" y="3859213"/>
            <a:ext cx="1079500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b="1" dirty="0">
                <a:solidFill>
                  <a:srgbClr val="284C6A"/>
                </a:solidFill>
                <a:latin typeface="Trebuchet MS" pitchFamily="34" charset="0"/>
              </a:rPr>
              <a:t>1 = y</a:t>
            </a:r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5435600" y="2491929"/>
            <a:ext cx="324008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b="1">
                <a:solidFill>
                  <a:srgbClr val="284C6A"/>
                </a:solidFill>
                <a:latin typeface="Trebuchet MS" pitchFamily="34" charset="0"/>
              </a:rPr>
              <a:t>Zk: L = 6</a:t>
            </a:r>
          </a:p>
        </p:txBody>
      </p:sp>
      <p:sp>
        <p:nvSpPr>
          <p:cNvPr id="24585" name="AutoShape 9"/>
          <p:cNvSpPr>
            <a:spLocks noChangeArrowheads="1"/>
          </p:cNvSpPr>
          <p:nvPr/>
        </p:nvSpPr>
        <p:spPr bwMode="auto">
          <a:xfrm>
            <a:off x="2699792" y="620688"/>
            <a:ext cx="3095625" cy="1295400"/>
          </a:xfrm>
          <a:prstGeom prst="cloudCallout">
            <a:avLst>
              <a:gd name="adj1" fmla="val -53812"/>
              <a:gd name="adj2" fmla="val 5552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1" hangingPunct="1"/>
            <a:r>
              <a:rPr lang="cs-CZ" sz="1200" b="1">
                <a:solidFill>
                  <a:srgbClr val="284C6A"/>
                </a:solidFill>
              </a:rPr>
              <a:t>Kořeny rovnice se nezmění, jestliže od obou stran rovnice odečteme stejné číslo nebo mnohočlen.</a:t>
            </a:r>
          </a:p>
        </p:txBody>
      </p:sp>
      <p:sp>
        <p:nvSpPr>
          <p:cNvPr id="24586" name="Oval 10"/>
          <p:cNvSpPr>
            <a:spLocks noChangeArrowheads="1"/>
          </p:cNvSpPr>
          <p:nvPr/>
        </p:nvSpPr>
        <p:spPr bwMode="auto">
          <a:xfrm>
            <a:off x="446410" y="2460625"/>
            <a:ext cx="792162" cy="576263"/>
          </a:xfrm>
          <a:prstGeom prst="ellips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4587" name="Oval 11"/>
          <p:cNvSpPr>
            <a:spLocks noChangeArrowheads="1"/>
          </p:cNvSpPr>
          <p:nvPr/>
        </p:nvSpPr>
        <p:spPr bwMode="auto">
          <a:xfrm>
            <a:off x="1641797" y="2447925"/>
            <a:ext cx="792163" cy="576263"/>
          </a:xfrm>
          <a:prstGeom prst="ellipse">
            <a:avLst/>
          </a:prstGeom>
          <a:noFill/>
          <a:ln w="28575">
            <a:solidFill>
              <a:srgbClr val="FFFF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4588" name="AutoShape 12"/>
          <p:cNvSpPr>
            <a:spLocks noChangeArrowheads="1"/>
          </p:cNvSpPr>
          <p:nvPr/>
        </p:nvSpPr>
        <p:spPr bwMode="auto">
          <a:xfrm>
            <a:off x="1260797" y="3068638"/>
            <a:ext cx="2663825" cy="1079500"/>
          </a:xfrm>
          <a:prstGeom prst="cloudCallout">
            <a:avLst>
              <a:gd name="adj1" fmla="val -50000"/>
              <a:gd name="adj2" fmla="val -57648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1" hangingPunct="1"/>
            <a:r>
              <a:rPr lang="cs-CZ" sz="1200" b="1">
                <a:solidFill>
                  <a:srgbClr val="284C6A"/>
                </a:solidFill>
              </a:rPr>
              <a:t>Na obou stranách rovnice provedeme naznačené početní operace</a:t>
            </a:r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5508625" y="2852291"/>
            <a:ext cx="324008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b="1">
                <a:solidFill>
                  <a:srgbClr val="284C6A"/>
                </a:solidFill>
                <a:latin typeface="Trebuchet MS" pitchFamily="34" charset="0"/>
              </a:rPr>
              <a:t>     P = y + 5 = 1 + 5 = 6</a:t>
            </a:r>
          </a:p>
        </p:txBody>
      </p:sp>
      <p:sp>
        <p:nvSpPr>
          <p:cNvPr id="24590" name="Rectangle 14"/>
          <p:cNvSpPr>
            <a:spLocks noChangeArrowheads="1"/>
          </p:cNvSpPr>
          <p:nvPr/>
        </p:nvSpPr>
        <p:spPr bwMode="auto">
          <a:xfrm>
            <a:off x="5508625" y="3212654"/>
            <a:ext cx="3240088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b="1">
                <a:solidFill>
                  <a:srgbClr val="284C6A"/>
                </a:solidFill>
                <a:latin typeface="Trebuchet MS" pitchFamily="34" charset="0"/>
              </a:rPr>
              <a:t>     L = P</a:t>
            </a:r>
          </a:p>
        </p:txBody>
      </p:sp>
      <p:sp>
        <p:nvSpPr>
          <p:cNvPr id="24592" name="Rectangle 16"/>
          <p:cNvSpPr>
            <a:spLocks noChangeArrowheads="1"/>
          </p:cNvSpPr>
          <p:nvPr/>
        </p:nvSpPr>
        <p:spPr bwMode="auto">
          <a:xfrm>
            <a:off x="951235" y="4292600"/>
            <a:ext cx="107950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b="1" u="dbl" dirty="0">
                <a:solidFill>
                  <a:srgbClr val="284C6A"/>
                </a:solidFill>
                <a:latin typeface="Trebuchet MS" pitchFamily="34" charset="0"/>
              </a:rPr>
              <a:t>y = 1</a:t>
            </a:r>
          </a:p>
        </p:txBody>
      </p:sp>
      <p:sp>
        <p:nvSpPr>
          <p:cNvPr id="24593" name="AutoShape 17"/>
          <p:cNvSpPr>
            <a:spLocks noChangeArrowheads="1"/>
          </p:cNvSpPr>
          <p:nvPr/>
        </p:nvSpPr>
        <p:spPr bwMode="auto">
          <a:xfrm>
            <a:off x="2123728" y="4869160"/>
            <a:ext cx="2233612" cy="1656184"/>
          </a:xfrm>
          <a:prstGeom prst="cloudCallout">
            <a:avLst>
              <a:gd name="adj1" fmla="val -68607"/>
              <a:gd name="adj2" fmla="val -82576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1" hangingPunct="1"/>
            <a:r>
              <a:rPr lang="cs-CZ" sz="1200" b="1" dirty="0">
                <a:solidFill>
                  <a:srgbClr val="284C6A"/>
                </a:solidFill>
              </a:rPr>
              <a:t>Kořeny rovnice se nezmění, jestliže zaměníme levou a pravou stranu rovnice.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10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/>
      <p:bldP spid="24581" grpId="0"/>
      <p:bldP spid="24582" grpId="0"/>
      <p:bldP spid="24583" grpId="0"/>
      <p:bldP spid="24584" grpId="0"/>
      <p:bldP spid="24585" grpId="0" animBg="1"/>
      <p:bldP spid="24586" grpId="0" animBg="1"/>
      <p:bldP spid="24587" grpId="0" animBg="1"/>
      <p:bldP spid="24589" grpId="0"/>
      <p:bldP spid="24590" grpId="0"/>
      <p:bldP spid="2459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Příklady</a:t>
            </a: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467544" y="1341587"/>
            <a:ext cx="5161706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 b="1" dirty="0">
                <a:solidFill>
                  <a:srgbClr val="FF0000"/>
                </a:solidFill>
                <a:latin typeface="Trebuchet MS" pitchFamily="34" charset="0"/>
              </a:rPr>
              <a:t>5x - 7 = 4x + 3</a:t>
            </a:r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657920" y="1887538"/>
            <a:ext cx="3121992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b="1" dirty="0">
                <a:solidFill>
                  <a:srgbClr val="284C6A"/>
                </a:solidFill>
                <a:latin typeface="Trebuchet MS" pitchFamily="34" charset="0"/>
              </a:rPr>
              <a:t>5x - 7 = 4x + 3   /+ 7</a:t>
            </a:r>
          </a:p>
        </p:txBody>
      </p:sp>
      <p:sp>
        <p:nvSpPr>
          <p:cNvPr id="25608" name="Rectangle 8"/>
          <p:cNvSpPr>
            <a:spLocks noChangeArrowheads="1"/>
          </p:cNvSpPr>
          <p:nvPr/>
        </p:nvSpPr>
        <p:spPr bwMode="auto">
          <a:xfrm>
            <a:off x="3779912" y="1412776"/>
            <a:ext cx="4392488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dirty="0" err="1">
                <a:solidFill>
                  <a:srgbClr val="284C6A"/>
                </a:solidFill>
                <a:latin typeface="Trebuchet MS" pitchFamily="34" charset="0"/>
              </a:rPr>
              <a:t>Zk</a:t>
            </a:r>
            <a:r>
              <a:rPr lang="cs-CZ" sz="2000" dirty="0">
                <a:solidFill>
                  <a:srgbClr val="284C6A"/>
                </a:solidFill>
                <a:latin typeface="Trebuchet MS" pitchFamily="34" charset="0"/>
              </a:rPr>
              <a:t>: L = 5x – 7 = 5.10 – 7 = 50 – 7 = 43</a:t>
            </a:r>
          </a:p>
        </p:txBody>
      </p:sp>
      <p:sp>
        <p:nvSpPr>
          <p:cNvPr id="25613" name="Rectangle 13"/>
          <p:cNvSpPr>
            <a:spLocks noChangeArrowheads="1"/>
          </p:cNvSpPr>
          <p:nvPr/>
        </p:nvSpPr>
        <p:spPr bwMode="auto">
          <a:xfrm>
            <a:off x="3779912" y="1700808"/>
            <a:ext cx="509726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dirty="0">
                <a:solidFill>
                  <a:srgbClr val="284C6A"/>
                </a:solidFill>
                <a:latin typeface="Trebuchet MS" pitchFamily="34" charset="0"/>
              </a:rPr>
              <a:t>     P = 4x + 3 = 4.10 + 3 = 40 + 3 = 43</a:t>
            </a:r>
          </a:p>
        </p:txBody>
      </p:sp>
      <p:sp>
        <p:nvSpPr>
          <p:cNvPr id="25614" name="Rectangle 14"/>
          <p:cNvSpPr>
            <a:spLocks noChangeArrowheads="1"/>
          </p:cNvSpPr>
          <p:nvPr/>
        </p:nvSpPr>
        <p:spPr bwMode="auto">
          <a:xfrm>
            <a:off x="3852192" y="2492573"/>
            <a:ext cx="3240088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b="1" dirty="0">
                <a:solidFill>
                  <a:srgbClr val="284C6A"/>
                </a:solidFill>
                <a:latin typeface="Trebuchet MS" pitchFamily="34" charset="0"/>
              </a:rPr>
              <a:t>     L = P</a:t>
            </a:r>
          </a:p>
        </p:txBody>
      </p:sp>
      <p:sp>
        <p:nvSpPr>
          <p:cNvPr id="25617" name="Rectangle 17"/>
          <p:cNvSpPr>
            <a:spLocks noChangeArrowheads="1"/>
          </p:cNvSpPr>
          <p:nvPr/>
        </p:nvSpPr>
        <p:spPr bwMode="auto">
          <a:xfrm>
            <a:off x="251520" y="2362200"/>
            <a:ext cx="324036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b="1" dirty="0">
                <a:solidFill>
                  <a:srgbClr val="284C6A"/>
                </a:solidFill>
                <a:latin typeface="Trebuchet MS" pitchFamily="34" charset="0"/>
              </a:rPr>
              <a:t>5x – 7 + </a:t>
            </a:r>
            <a:r>
              <a:rPr lang="cs-CZ" sz="2000" b="1" dirty="0" err="1">
                <a:solidFill>
                  <a:srgbClr val="284C6A"/>
                </a:solidFill>
                <a:latin typeface="Trebuchet MS" pitchFamily="34" charset="0"/>
              </a:rPr>
              <a:t>7</a:t>
            </a:r>
            <a:r>
              <a:rPr lang="cs-CZ" sz="2000" b="1" dirty="0">
                <a:solidFill>
                  <a:srgbClr val="284C6A"/>
                </a:solidFill>
                <a:latin typeface="Trebuchet MS" pitchFamily="34" charset="0"/>
              </a:rPr>
              <a:t> = 4x + 3 + 7</a:t>
            </a:r>
          </a:p>
        </p:txBody>
      </p:sp>
      <p:sp>
        <p:nvSpPr>
          <p:cNvPr id="25618" name="Rectangle 18"/>
          <p:cNvSpPr>
            <a:spLocks noChangeArrowheads="1"/>
          </p:cNvSpPr>
          <p:nvPr/>
        </p:nvSpPr>
        <p:spPr bwMode="auto">
          <a:xfrm>
            <a:off x="1114103" y="2852738"/>
            <a:ext cx="3457897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b="1" dirty="0">
                <a:solidFill>
                  <a:srgbClr val="284C6A"/>
                </a:solidFill>
                <a:latin typeface="Trebuchet MS" pitchFamily="34" charset="0"/>
              </a:rPr>
              <a:t>5x = 4x + 10   /- 4x</a:t>
            </a:r>
          </a:p>
        </p:txBody>
      </p:sp>
      <p:sp>
        <p:nvSpPr>
          <p:cNvPr id="25619" name="Rectangle 19"/>
          <p:cNvSpPr>
            <a:spLocks noChangeArrowheads="1"/>
          </p:cNvSpPr>
          <p:nvPr/>
        </p:nvSpPr>
        <p:spPr bwMode="auto">
          <a:xfrm>
            <a:off x="524570" y="3343275"/>
            <a:ext cx="296862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b="1">
                <a:solidFill>
                  <a:srgbClr val="284C6A"/>
                </a:solidFill>
                <a:latin typeface="Trebuchet MS" pitchFamily="34" charset="0"/>
              </a:rPr>
              <a:t>5x – 4x = 4x + 10 - 4x</a:t>
            </a:r>
          </a:p>
        </p:txBody>
      </p:sp>
      <p:sp>
        <p:nvSpPr>
          <p:cNvPr id="25621" name="Rectangle 21"/>
          <p:cNvSpPr>
            <a:spLocks noChangeArrowheads="1"/>
          </p:cNvSpPr>
          <p:nvPr/>
        </p:nvSpPr>
        <p:spPr bwMode="auto">
          <a:xfrm>
            <a:off x="1115616" y="3861048"/>
            <a:ext cx="103822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u="dbl" dirty="0">
                <a:solidFill>
                  <a:srgbClr val="284C6A"/>
                </a:solidFill>
                <a:latin typeface="Trebuchet MS" pitchFamily="34" charset="0"/>
              </a:rPr>
              <a:t>x = 10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25605" grpId="0"/>
      <p:bldP spid="25608" grpId="0"/>
      <p:bldP spid="25613" grpId="0"/>
      <p:bldP spid="25614" grpId="0"/>
      <p:bldP spid="25617" grpId="0"/>
      <p:bldP spid="25618" grpId="0"/>
      <p:bldP spid="25619" grpId="0"/>
      <p:bldP spid="256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Příklady</a:t>
            </a:r>
          </a:p>
        </p:txBody>
      </p:sp>
      <p:sp>
        <p:nvSpPr>
          <p:cNvPr id="26662" name="AutoShape 38"/>
          <p:cNvSpPr>
            <a:spLocks noChangeArrowheads="1"/>
          </p:cNvSpPr>
          <p:nvPr/>
        </p:nvSpPr>
        <p:spPr bwMode="auto">
          <a:xfrm>
            <a:off x="395288" y="3141663"/>
            <a:ext cx="1873250" cy="936625"/>
          </a:xfrm>
          <a:prstGeom prst="cloudCallout">
            <a:avLst>
              <a:gd name="adj1" fmla="val 76440"/>
              <a:gd name="adj2" fmla="val 36273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1" hangingPunct="1"/>
            <a:r>
              <a:rPr lang="cs-CZ" b="1">
                <a:solidFill>
                  <a:srgbClr val="284C6A"/>
                </a:solidFill>
              </a:rPr>
              <a:t>A z plus na mínus.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765895"/>
            <a:ext cx="8351837" cy="1150937"/>
          </a:xfrm>
        </p:spPr>
        <p:txBody>
          <a:bodyPr/>
          <a:lstStyle/>
          <a:p>
            <a:pPr>
              <a:lnSpc>
                <a:spcPct val="85000"/>
              </a:lnSpc>
            </a:pPr>
            <a:r>
              <a:rPr lang="cs-CZ" sz="3200" dirty="0"/>
              <a:t>Celý předcházející příklad ještě jednou, ale s využitím zkráceného zápisu.</a:t>
            </a:r>
            <a:r>
              <a:rPr lang="cs-CZ" sz="4000" dirty="0"/>
              <a:t> </a:t>
            </a: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1289050" y="1773238"/>
            <a:ext cx="7466013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 b="1">
                <a:solidFill>
                  <a:srgbClr val="284C6A"/>
                </a:solidFill>
                <a:latin typeface="Trebuchet MS" pitchFamily="34" charset="0"/>
              </a:rPr>
              <a:t>           5x - 7 = 4x + 3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2538413" y="2332038"/>
            <a:ext cx="2759075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5x - 7 = 4x + 3   /+ 7</a:t>
            </a: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1916113" y="4881563"/>
            <a:ext cx="3240087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Zk: L = 5x – 7 = 5.10 – 7 =</a:t>
            </a:r>
            <a:br>
              <a:rPr lang="cs-CZ" sz="2000">
                <a:solidFill>
                  <a:srgbClr val="284C6A"/>
                </a:solidFill>
                <a:latin typeface="Trebuchet MS" pitchFamily="34" charset="0"/>
              </a:rPr>
            </a:br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         = 50 – 7 = 43</a:t>
            </a:r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2003425" y="5416550"/>
            <a:ext cx="3240088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     P = 4x + 3 = 4.10 + 3 =</a:t>
            </a:r>
            <a:br>
              <a:rPr lang="cs-CZ" sz="2000">
                <a:solidFill>
                  <a:srgbClr val="284C6A"/>
                </a:solidFill>
                <a:latin typeface="Trebuchet MS" pitchFamily="34" charset="0"/>
              </a:rPr>
            </a:br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        = 40 + 3 = 43</a:t>
            </a: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2017713" y="6165850"/>
            <a:ext cx="3240087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     L = P</a:t>
            </a: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2174875" y="2806700"/>
            <a:ext cx="275907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5x           = 4x + 3 + 7</a:t>
            </a: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2922588" y="3297238"/>
            <a:ext cx="2392362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5x = 4x + 10   /- 4x</a:t>
            </a:r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2405063" y="3787775"/>
            <a:ext cx="296862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5x – 4x =      + 10 </a:t>
            </a:r>
          </a:p>
        </p:txBody>
      </p:sp>
      <p:sp>
        <p:nvSpPr>
          <p:cNvPr id="26636" name="Rectangle 12"/>
          <p:cNvSpPr>
            <a:spLocks noChangeArrowheads="1"/>
          </p:cNvSpPr>
          <p:nvPr/>
        </p:nvSpPr>
        <p:spPr bwMode="auto">
          <a:xfrm>
            <a:off x="3048000" y="4276725"/>
            <a:ext cx="1038225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 u="sng">
                <a:solidFill>
                  <a:srgbClr val="284C6A"/>
                </a:solidFill>
                <a:latin typeface="Trebuchet MS" pitchFamily="34" charset="0"/>
              </a:rPr>
              <a:t>x = 10</a:t>
            </a:r>
          </a:p>
        </p:txBody>
      </p:sp>
      <p:sp>
        <p:nvSpPr>
          <p:cNvPr id="26646" name="Oval 22"/>
          <p:cNvSpPr>
            <a:spLocks noChangeArrowheads="1"/>
          </p:cNvSpPr>
          <p:nvPr/>
        </p:nvSpPr>
        <p:spPr bwMode="auto">
          <a:xfrm>
            <a:off x="2897188" y="2433638"/>
            <a:ext cx="431800" cy="431800"/>
          </a:xfrm>
          <a:prstGeom prst="ellipse">
            <a:avLst/>
          </a:prstGeom>
          <a:noFill/>
          <a:ln w="28575">
            <a:solidFill>
              <a:srgbClr val="00C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6647" name="Oval 23"/>
          <p:cNvSpPr>
            <a:spLocks noChangeArrowheads="1"/>
          </p:cNvSpPr>
          <p:nvPr/>
        </p:nvSpPr>
        <p:spPr bwMode="auto">
          <a:xfrm>
            <a:off x="4278313" y="2908300"/>
            <a:ext cx="431800" cy="431800"/>
          </a:xfrm>
          <a:prstGeom prst="ellipse">
            <a:avLst/>
          </a:prstGeom>
          <a:noFill/>
          <a:ln w="28575">
            <a:solidFill>
              <a:srgbClr val="00C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6648" name="Rectangle 24"/>
          <p:cNvSpPr>
            <a:spLocks noChangeArrowheads="1"/>
          </p:cNvSpPr>
          <p:nvPr/>
        </p:nvSpPr>
        <p:spPr bwMode="auto">
          <a:xfrm>
            <a:off x="2493963" y="2706688"/>
            <a:ext cx="935037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- 7 + 7</a:t>
            </a:r>
          </a:p>
        </p:txBody>
      </p:sp>
      <p:sp>
        <p:nvSpPr>
          <p:cNvPr id="26649" name="Line 25"/>
          <p:cNvSpPr>
            <a:spLocks noChangeShapeType="1"/>
          </p:cNvSpPr>
          <p:nvPr/>
        </p:nvSpPr>
        <p:spPr bwMode="auto">
          <a:xfrm>
            <a:off x="3300413" y="2735263"/>
            <a:ext cx="1008062" cy="287337"/>
          </a:xfrm>
          <a:prstGeom prst="line">
            <a:avLst/>
          </a:prstGeom>
          <a:noFill/>
          <a:ln w="28575">
            <a:solidFill>
              <a:srgbClr val="00CC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26650" name="Rectangle 26"/>
          <p:cNvSpPr>
            <a:spLocks noChangeArrowheads="1"/>
          </p:cNvSpPr>
          <p:nvPr/>
        </p:nvSpPr>
        <p:spPr bwMode="auto">
          <a:xfrm>
            <a:off x="3486150" y="3671888"/>
            <a:ext cx="57626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4x </a:t>
            </a:r>
          </a:p>
        </p:txBody>
      </p:sp>
      <p:sp>
        <p:nvSpPr>
          <p:cNvPr id="26651" name="Rectangle 27"/>
          <p:cNvSpPr>
            <a:spLocks noChangeArrowheads="1"/>
          </p:cNvSpPr>
          <p:nvPr/>
        </p:nvSpPr>
        <p:spPr bwMode="auto">
          <a:xfrm>
            <a:off x="4408488" y="3671888"/>
            <a:ext cx="6477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000">
                <a:solidFill>
                  <a:srgbClr val="284C6A"/>
                </a:solidFill>
                <a:latin typeface="Trebuchet MS" pitchFamily="34" charset="0"/>
              </a:rPr>
              <a:t>- 4x </a:t>
            </a:r>
          </a:p>
        </p:txBody>
      </p:sp>
      <p:sp>
        <p:nvSpPr>
          <p:cNvPr id="26652" name="Oval 28"/>
          <p:cNvSpPr>
            <a:spLocks noChangeArrowheads="1"/>
          </p:cNvSpPr>
          <p:nvPr/>
        </p:nvSpPr>
        <p:spPr bwMode="auto">
          <a:xfrm>
            <a:off x="3471863" y="3411538"/>
            <a:ext cx="431800" cy="431800"/>
          </a:xfrm>
          <a:prstGeom prst="ellipse">
            <a:avLst/>
          </a:prstGeom>
          <a:noFill/>
          <a:ln w="28575">
            <a:solidFill>
              <a:srgbClr val="00C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6653" name="Oval 29"/>
          <p:cNvSpPr>
            <a:spLocks noChangeArrowheads="1"/>
          </p:cNvSpPr>
          <p:nvPr/>
        </p:nvSpPr>
        <p:spPr bwMode="auto">
          <a:xfrm>
            <a:off x="2838450" y="3887788"/>
            <a:ext cx="431800" cy="431800"/>
          </a:xfrm>
          <a:prstGeom prst="ellipse">
            <a:avLst/>
          </a:prstGeom>
          <a:noFill/>
          <a:ln w="28575">
            <a:solidFill>
              <a:srgbClr val="00CC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cs-CZ"/>
          </a:p>
        </p:txBody>
      </p:sp>
      <p:sp>
        <p:nvSpPr>
          <p:cNvPr id="26654" name="Line 30"/>
          <p:cNvSpPr>
            <a:spLocks noChangeShapeType="1"/>
          </p:cNvSpPr>
          <p:nvPr/>
        </p:nvSpPr>
        <p:spPr bwMode="auto">
          <a:xfrm flipH="1">
            <a:off x="3184525" y="3771900"/>
            <a:ext cx="360363" cy="215900"/>
          </a:xfrm>
          <a:prstGeom prst="line">
            <a:avLst/>
          </a:prstGeom>
          <a:noFill/>
          <a:ln w="28575">
            <a:solidFill>
              <a:srgbClr val="00CC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26657" name="Rectangle 33"/>
          <p:cNvSpPr>
            <a:spLocks noChangeArrowheads="1"/>
          </p:cNvSpPr>
          <p:nvPr/>
        </p:nvSpPr>
        <p:spPr bwMode="auto">
          <a:xfrm>
            <a:off x="5097463" y="3357563"/>
            <a:ext cx="4046537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endParaRPr lang="cs-CZ" sz="2000">
              <a:solidFill>
                <a:srgbClr val="284C6A"/>
              </a:solidFill>
              <a:latin typeface="Trebuchet MS" pitchFamily="34" charset="0"/>
            </a:endParaRPr>
          </a:p>
        </p:txBody>
      </p:sp>
      <p:sp>
        <p:nvSpPr>
          <p:cNvPr id="26661" name="AutoShape 37"/>
          <p:cNvSpPr>
            <a:spLocks noChangeArrowheads="1"/>
          </p:cNvSpPr>
          <p:nvPr/>
        </p:nvSpPr>
        <p:spPr bwMode="auto">
          <a:xfrm>
            <a:off x="5580063" y="2565400"/>
            <a:ext cx="3276600" cy="2879725"/>
          </a:xfrm>
          <a:prstGeom prst="cloudCallout">
            <a:avLst>
              <a:gd name="adj1" fmla="val -72579"/>
              <a:gd name="adj2" fmla="val -29106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 algn="ctr" eaLnBrk="1" hangingPunct="1"/>
            <a:r>
              <a:rPr lang="cs-CZ" b="1">
                <a:solidFill>
                  <a:srgbClr val="284C6A"/>
                </a:solidFill>
              </a:rPr>
              <a:t>Přejde-li člen </a:t>
            </a:r>
            <a:br>
              <a:rPr lang="cs-CZ" b="1">
                <a:solidFill>
                  <a:srgbClr val="284C6A"/>
                </a:solidFill>
              </a:rPr>
            </a:br>
            <a:r>
              <a:rPr lang="cs-CZ" b="1">
                <a:solidFill>
                  <a:srgbClr val="284C6A"/>
                </a:solidFill>
              </a:rPr>
              <a:t>z jedné strany rovnice na druhou, změní se jeho znaménko na opačné:</a:t>
            </a:r>
          </a:p>
          <a:p>
            <a:pPr algn="ctr" eaLnBrk="1" hangingPunct="1"/>
            <a:r>
              <a:rPr lang="cs-CZ" b="1">
                <a:solidFill>
                  <a:srgbClr val="284C6A"/>
                </a:solidFill>
              </a:rPr>
              <a:t>Z mínus na plus.</a:t>
            </a:r>
          </a:p>
        </p:txBody>
      </p:sp>
      <p:sp>
        <p:nvSpPr>
          <p:cNvPr id="26663" name="Line 39"/>
          <p:cNvSpPr>
            <a:spLocks noChangeShapeType="1"/>
          </p:cNvSpPr>
          <p:nvPr/>
        </p:nvSpPr>
        <p:spPr bwMode="auto">
          <a:xfrm flipV="1">
            <a:off x="2627313" y="2997200"/>
            <a:ext cx="360362" cy="287338"/>
          </a:xfrm>
          <a:prstGeom prst="line">
            <a:avLst/>
          </a:prstGeom>
          <a:noFill/>
          <a:ln w="28575">
            <a:solidFill>
              <a:srgbClr val="00CC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26664" name="Line 40"/>
          <p:cNvSpPr>
            <a:spLocks noChangeShapeType="1"/>
          </p:cNvSpPr>
          <p:nvPr/>
        </p:nvSpPr>
        <p:spPr bwMode="auto">
          <a:xfrm flipV="1">
            <a:off x="3044825" y="2997200"/>
            <a:ext cx="360363" cy="287338"/>
          </a:xfrm>
          <a:prstGeom prst="line">
            <a:avLst/>
          </a:prstGeom>
          <a:noFill/>
          <a:ln w="28575">
            <a:solidFill>
              <a:srgbClr val="00CC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26665" name="Line 41"/>
          <p:cNvSpPr>
            <a:spLocks noChangeShapeType="1"/>
          </p:cNvSpPr>
          <p:nvPr/>
        </p:nvSpPr>
        <p:spPr bwMode="auto">
          <a:xfrm flipV="1">
            <a:off x="3549650" y="3962400"/>
            <a:ext cx="360363" cy="287338"/>
          </a:xfrm>
          <a:prstGeom prst="line">
            <a:avLst/>
          </a:prstGeom>
          <a:noFill/>
          <a:ln w="28575">
            <a:solidFill>
              <a:srgbClr val="00CC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/>
          </a:p>
        </p:txBody>
      </p:sp>
      <p:sp>
        <p:nvSpPr>
          <p:cNvPr id="26666" name="Line 42"/>
          <p:cNvSpPr>
            <a:spLocks noChangeShapeType="1"/>
          </p:cNvSpPr>
          <p:nvPr/>
        </p:nvSpPr>
        <p:spPr bwMode="auto">
          <a:xfrm flipV="1">
            <a:off x="4629150" y="3962400"/>
            <a:ext cx="360363" cy="287338"/>
          </a:xfrm>
          <a:prstGeom prst="line">
            <a:avLst/>
          </a:prstGeom>
          <a:noFill/>
          <a:ln w="28575">
            <a:solidFill>
              <a:srgbClr val="00CC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2000"/>
                                        <p:tgtEl>
                                          <p:spTgt spid="26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2000"/>
                                        <p:tgtEl>
                                          <p:spTgt spid="26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20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2000"/>
                                        <p:tgtEl>
                                          <p:spTgt spid="266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2000"/>
                                        <p:tgtEl>
                                          <p:spTgt spid="266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10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26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1000"/>
                                        <p:tgtEl>
                                          <p:spTgt spid="26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26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7" dur="2000"/>
                                        <p:tgtEl>
                                          <p:spTgt spid="26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0" dur="2000"/>
                                        <p:tgtEl>
                                          <p:spTgt spid="26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20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2000"/>
                                        <p:tgtEl>
                                          <p:spTgt spid="266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0" dur="2000"/>
                                        <p:tgtEl>
                                          <p:spTgt spid="266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2000"/>
                                        <p:tgtEl>
                                          <p:spTgt spid="266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8" dur="10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0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2" dur="1000"/>
                                        <p:tgtEl>
                                          <p:spTgt spid="2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000"/>
                            </p:stCondLst>
                            <p:childTnLst>
                              <p:par>
                                <p:cTn id="10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1000"/>
                                        <p:tgtEl>
                                          <p:spTgt spid="26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6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2000"/>
                                        <p:tgtEl>
                                          <p:spTgt spid="26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6" dur="2000"/>
                                        <p:tgtEl>
                                          <p:spTgt spid="26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62" grpId="0" animBg="1"/>
      <p:bldP spid="26626" grpId="0"/>
      <p:bldP spid="26627" grpId="0"/>
      <p:bldP spid="26629" grpId="0"/>
      <p:bldP spid="26630" grpId="0"/>
      <p:bldP spid="26631" grpId="0"/>
      <p:bldP spid="26632" grpId="0"/>
      <p:bldP spid="26633" grpId="0"/>
      <p:bldP spid="26634" grpId="0"/>
      <p:bldP spid="26635" grpId="0"/>
      <p:bldP spid="26636" grpId="0"/>
      <p:bldP spid="26646" grpId="0" animBg="1"/>
      <p:bldP spid="26647" grpId="0" animBg="1"/>
      <p:bldP spid="26648" grpId="0"/>
      <p:bldP spid="26648" grpId="1"/>
      <p:bldP spid="26649" grpId="0" animBg="1"/>
      <p:bldP spid="26650" grpId="0"/>
      <p:bldP spid="26650" grpId="1"/>
      <p:bldP spid="26651" grpId="0"/>
      <p:bldP spid="26651" grpId="1"/>
      <p:bldP spid="26652" grpId="0" animBg="1"/>
      <p:bldP spid="26653" grpId="0" animBg="1"/>
      <p:bldP spid="26654" grpId="0" animBg="1"/>
      <p:bldP spid="26661" grpId="0" animBg="1"/>
      <p:bldP spid="26663" grpId="0" animBg="1"/>
      <p:bldP spid="26663" grpId="1" animBg="1"/>
      <p:bldP spid="26664" grpId="0" animBg="1"/>
      <p:bldP spid="26664" grpId="1" animBg="1"/>
      <p:bldP spid="26665" grpId="0" animBg="1"/>
      <p:bldP spid="26665" grpId="1" animBg="1"/>
      <p:bldP spid="26666" grpId="0" animBg="1"/>
      <p:bldP spid="26666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Příklady</a:t>
            </a: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922462" y="1268760"/>
            <a:ext cx="4153594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 b="1" dirty="0">
                <a:solidFill>
                  <a:srgbClr val="284C6A"/>
                </a:solidFill>
                <a:latin typeface="Trebuchet MS" pitchFamily="34" charset="0"/>
              </a:rPr>
              <a:t>- 4u + 8 = 10 – 5u</a:t>
            </a:r>
          </a:p>
        </p:txBody>
      </p:sp>
      <p:sp>
        <p:nvSpPr>
          <p:cNvPr id="28685" name="Rectangle 13"/>
          <p:cNvSpPr>
            <a:spLocks noChangeArrowheads="1"/>
          </p:cNvSpPr>
          <p:nvPr/>
        </p:nvSpPr>
        <p:spPr bwMode="auto">
          <a:xfrm>
            <a:off x="107504" y="1916832"/>
            <a:ext cx="482453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/>
            <a:r>
              <a:rPr lang="cs-CZ" sz="2400" b="1" dirty="0">
                <a:solidFill>
                  <a:srgbClr val="284C6A"/>
                </a:solidFill>
                <a:latin typeface="Trebuchet MS" pitchFamily="34" charset="0"/>
              </a:rPr>
              <a:t>        - 4u + 8 = 10 – 5u   / + </a:t>
            </a:r>
            <a:r>
              <a:rPr lang="cs-CZ" sz="2400" b="1" dirty="0" err="1">
                <a:solidFill>
                  <a:srgbClr val="284C6A"/>
                </a:solidFill>
                <a:latin typeface="Trebuchet MS" pitchFamily="34" charset="0"/>
              </a:rPr>
              <a:t>5u</a:t>
            </a:r>
            <a:br>
              <a:rPr lang="cs-CZ" sz="2400" b="1" dirty="0">
                <a:solidFill>
                  <a:srgbClr val="284C6A"/>
                </a:solidFill>
                <a:latin typeface="Trebuchet MS" pitchFamily="34" charset="0"/>
              </a:rPr>
            </a:br>
            <a:r>
              <a:rPr lang="cs-CZ" sz="2400" b="1" dirty="0">
                <a:solidFill>
                  <a:srgbClr val="284C6A"/>
                </a:solidFill>
                <a:latin typeface="Trebuchet MS" pitchFamily="34" charset="0"/>
              </a:rPr>
              <a:t>- 4u + 8 + 5u = 10</a:t>
            </a:r>
            <a:br>
              <a:rPr lang="cs-CZ" sz="2400" b="1" dirty="0">
                <a:solidFill>
                  <a:srgbClr val="284C6A"/>
                </a:solidFill>
                <a:latin typeface="Trebuchet MS" pitchFamily="34" charset="0"/>
              </a:rPr>
            </a:br>
            <a:r>
              <a:rPr lang="cs-CZ" sz="2400" b="1" dirty="0">
                <a:solidFill>
                  <a:srgbClr val="284C6A"/>
                </a:solidFill>
                <a:latin typeface="Trebuchet MS" pitchFamily="34" charset="0"/>
              </a:rPr>
              <a:t>            u + 8 = 10   / - 8</a:t>
            </a:r>
            <a:br>
              <a:rPr lang="cs-CZ" sz="2400" b="1" dirty="0">
                <a:solidFill>
                  <a:srgbClr val="284C6A"/>
                </a:solidFill>
                <a:latin typeface="Trebuchet MS" pitchFamily="34" charset="0"/>
              </a:rPr>
            </a:br>
            <a:r>
              <a:rPr lang="cs-CZ" sz="2400" b="1" dirty="0">
                <a:solidFill>
                  <a:srgbClr val="284C6A"/>
                </a:solidFill>
                <a:latin typeface="Trebuchet MS" pitchFamily="34" charset="0"/>
              </a:rPr>
              <a:t>                  u = 10 – 8</a:t>
            </a:r>
            <a:br>
              <a:rPr lang="cs-CZ" sz="2400" b="1" dirty="0">
                <a:solidFill>
                  <a:srgbClr val="284C6A"/>
                </a:solidFill>
                <a:latin typeface="Trebuchet MS" pitchFamily="34" charset="0"/>
              </a:rPr>
            </a:br>
            <a:r>
              <a:rPr lang="cs-CZ" sz="2400" b="1" dirty="0">
                <a:solidFill>
                  <a:srgbClr val="284C6A"/>
                </a:solidFill>
                <a:latin typeface="Trebuchet MS" pitchFamily="34" charset="0"/>
              </a:rPr>
              <a:t>                  </a:t>
            </a:r>
            <a:r>
              <a:rPr lang="cs-CZ" sz="2400" b="1" u="sng" dirty="0">
                <a:solidFill>
                  <a:srgbClr val="284C6A"/>
                </a:solidFill>
                <a:latin typeface="Trebuchet MS" pitchFamily="34" charset="0"/>
              </a:rPr>
              <a:t>u = 2</a:t>
            </a:r>
            <a:r>
              <a:rPr lang="cs-CZ" sz="2400" b="1" dirty="0">
                <a:solidFill>
                  <a:srgbClr val="284C6A"/>
                </a:solidFill>
                <a:latin typeface="Trebuchet MS" pitchFamily="34" charset="0"/>
              </a:rPr>
              <a:t> </a:t>
            </a:r>
            <a:br>
              <a:rPr lang="cs-CZ" sz="2400" b="1" dirty="0">
                <a:solidFill>
                  <a:srgbClr val="284C6A"/>
                </a:solidFill>
                <a:latin typeface="Trebuchet MS" pitchFamily="34" charset="0"/>
              </a:rPr>
            </a:br>
            <a:br>
              <a:rPr lang="cs-CZ" sz="2400" b="1" dirty="0">
                <a:solidFill>
                  <a:srgbClr val="284C6A"/>
                </a:solidFill>
                <a:latin typeface="Trebuchet MS" pitchFamily="34" charset="0"/>
              </a:rPr>
            </a:br>
            <a:endParaRPr lang="cs-CZ" sz="2400" b="1" dirty="0">
              <a:solidFill>
                <a:srgbClr val="284C6A"/>
              </a:solidFill>
              <a:latin typeface="Trebuchet MS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4355976" y="263691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b="1" dirty="0" err="1">
                <a:solidFill>
                  <a:srgbClr val="284C6A"/>
                </a:solidFill>
                <a:latin typeface="Trebuchet MS" pitchFamily="34" charset="0"/>
              </a:rPr>
              <a:t>Zk</a:t>
            </a:r>
            <a:r>
              <a:rPr lang="cs-CZ" b="1" dirty="0">
                <a:solidFill>
                  <a:srgbClr val="284C6A"/>
                </a:solidFill>
                <a:latin typeface="Trebuchet MS" pitchFamily="34" charset="0"/>
              </a:rPr>
              <a:t>:   L= - 4.u + 8 = -4.2 + 8 = – </a:t>
            </a:r>
            <a:r>
              <a:rPr lang="cs-CZ" b="1" dirty="0" err="1">
                <a:solidFill>
                  <a:srgbClr val="284C6A"/>
                </a:solidFill>
                <a:latin typeface="Trebuchet MS" pitchFamily="34" charset="0"/>
              </a:rPr>
              <a:t>8</a:t>
            </a:r>
            <a:r>
              <a:rPr lang="cs-CZ" b="1" dirty="0">
                <a:solidFill>
                  <a:srgbClr val="284C6A"/>
                </a:solidFill>
                <a:latin typeface="Trebuchet MS" pitchFamily="34" charset="0"/>
              </a:rPr>
              <a:t> + </a:t>
            </a:r>
            <a:r>
              <a:rPr lang="cs-CZ" b="1" dirty="0" err="1">
                <a:solidFill>
                  <a:srgbClr val="284C6A"/>
                </a:solidFill>
                <a:latin typeface="Trebuchet MS" pitchFamily="34" charset="0"/>
              </a:rPr>
              <a:t>8</a:t>
            </a:r>
            <a:r>
              <a:rPr lang="cs-CZ" b="1" dirty="0">
                <a:solidFill>
                  <a:srgbClr val="284C6A"/>
                </a:solidFill>
                <a:latin typeface="Trebuchet MS" pitchFamily="34" charset="0"/>
              </a:rPr>
              <a:t> = 0</a:t>
            </a:r>
            <a:br>
              <a:rPr lang="cs-CZ" b="1" dirty="0">
                <a:solidFill>
                  <a:srgbClr val="284C6A"/>
                </a:solidFill>
                <a:latin typeface="Trebuchet MS" pitchFamily="34" charset="0"/>
              </a:rPr>
            </a:br>
            <a:r>
              <a:rPr lang="cs-CZ" b="1" dirty="0">
                <a:solidFill>
                  <a:srgbClr val="284C6A"/>
                </a:solidFill>
                <a:latin typeface="Trebuchet MS" pitchFamily="34" charset="0"/>
              </a:rPr>
              <a:t>        P=  10 – 5u = 10 – 5.2 = 10 – </a:t>
            </a:r>
            <a:r>
              <a:rPr lang="cs-CZ" b="1" dirty="0" err="1">
                <a:solidFill>
                  <a:srgbClr val="284C6A"/>
                </a:solidFill>
                <a:latin typeface="Trebuchet MS" pitchFamily="34" charset="0"/>
              </a:rPr>
              <a:t>10</a:t>
            </a:r>
            <a:r>
              <a:rPr lang="cs-CZ" b="1" dirty="0">
                <a:solidFill>
                  <a:srgbClr val="284C6A"/>
                </a:solidFill>
                <a:latin typeface="Trebuchet MS" pitchFamily="34" charset="0"/>
              </a:rPr>
              <a:t> = 0</a:t>
            </a:r>
            <a:br>
              <a:rPr lang="cs-CZ" b="1" dirty="0">
                <a:solidFill>
                  <a:srgbClr val="284C6A"/>
                </a:solidFill>
                <a:latin typeface="Trebuchet MS" pitchFamily="34" charset="0"/>
              </a:rPr>
            </a:br>
            <a:r>
              <a:rPr lang="cs-CZ" b="1" dirty="0">
                <a:solidFill>
                  <a:srgbClr val="284C6A"/>
                </a:solidFill>
                <a:latin typeface="Trebuchet MS" pitchFamily="34" charset="0"/>
              </a:rPr>
              <a:t>                    L = P</a:t>
            </a:r>
            <a:endParaRPr lang="cs-CZ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/>
      <p:bldP spid="2868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Ekvivalentní úpravy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599256" y="692497"/>
            <a:ext cx="80772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cs-CZ" sz="2800" b="1" dirty="0">
                <a:solidFill>
                  <a:srgbClr val="284C6A"/>
                </a:solidFill>
                <a:latin typeface="Trebuchet MS" pitchFamily="34" charset="0"/>
              </a:rPr>
              <a:t>Tak a teď už sami. </a:t>
            </a:r>
            <a:r>
              <a:rPr lang="cs-CZ" sz="2000" b="1" dirty="0">
                <a:solidFill>
                  <a:srgbClr val="284C6A"/>
                </a:solidFill>
                <a:latin typeface="Trebuchet MS" pitchFamily="34" charset="0"/>
              </a:rPr>
              <a:t>Řešte následující:</a:t>
            </a:r>
            <a:r>
              <a:rPr lang="cs-CZ" sz="2800" b="1" dirty="0">
                <a:solidFill>
                  <a:srgbClr val="284C6A"/>
                </a:solidFill>
                <a:latin typeface="Trebuchet MS" pitchFamily="34" charset="0"/>
              </a:rPr>
              <a:t> </a:t>
            </a:r>
          </a:p>
        </p:txBody>
      </p:sp>
      <p:pic>
        <p:nvPicPr>
          <p:cNvPr id="34836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470421"/>
            <a:ext cx="7848600" cy="491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37" name="Rectangle 21"/>
          <p:cNvSpPr>
            <a:spLocks noChangeArrowheads="1"/>
          </p:cNvSpPr>
          <p:nvPr/>
        </p:nvSpPr>
        <p:spPr bwMode="auto">
          <a:xfrm>
            <a:off x="6184900" y="6382146"/>
            <a:ext cx="2592388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cs-CZ" sz="1200" b="1">
                <a:solidFill>
                  <a:srgbClr val="284C6A"/>
                </a:solidFill>
                <a:latin typeface="Trebuchet MS" pitchFamily="34" charset="0"/>
              </a:rPr>
              <a:t>Klikni pro ukázku výsledků.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4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3"/>
          <p:cNvSpPr>
            <a:spLocks noChangeArrowheads="1"/>
          </p:cNvSpPr>
          <p:nvPr/>
        </p:nvSpPr>
        <p:spPr bwMode="auto">
          <a:xfrm>
            <a:off x="0" y="0"/>
            <a:ext cx="9144000" cy="620688"/>
          </a:xfrm>
          <a:prstGeom prst="rect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cs-CZ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Ekvivalentní úpravy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1340768"/>
            <a:ext cx="7848600" cy="491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Rectangle 6"/>
          <p:cNvSpPr>
            <a:spLocks noChangeArrowheads="1"/>
          </p:cNvSpPr>
          <p:nvPr/>
        </p:nvSpPr>
        <p:spPr bwMode="auto">
          <a:xfrm>
            <a:off x="1446213" y="1715418"/>
            <a:ext cx="25495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1200" b="1">
                <a:latin typeface="Trebuchet MS" pitchFamily="34" charset="0"/>
              </a:rPr>
              <a:t>Od obou stran odečteme číslo 9.</a:t>
            </a:r>
            <a:endParaRPr lang="cs-CZ"/>
          </a:p>
        </p:txBody>
      </p:sp>
      <p:sp>
        <p:nvSpPr>
          <p:cNvPr id="37895" name="Rectangle 7"/>
          <p:cNvSpPr>
            <a:spLocks noChangeArrowheads="1"/>
          </p:cNvSpPr>
          <p:nvPr/>
        </p:nvSpPr>
        <p:spPr bwMode="auto">
          <a:xfrm>
            <a:off x="1476375" y="1874168"/>
            <a:ext cx="24479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1600" b="1">
                <a:latin typeface="Trebuchet MS" pitchFamily="34" charset="0"/>
              </a:rPr>
              <a:t>x =2</a:t>
            </a:r>
            <a:endParaRPr lang="cs-CZ"/>
          </a:p>
        </p:txBody>
      </p:sp>
      <p:sp>
        <p:nvSpPr>
          <p:cNvPr id="37896" name="Rectangle 8"/>
          <p:cNvSpPr>
            <a:spLocks noChangeArrowheads="1"/>
          </p:cNvSpPr>
          <p:nvPr/>
        </p:nvSpPr>
        <p:spPr bwMode="auto">
          <a:xfrm>
            <a:off x="5292725" y="1715418"/>
            <a:ext cx="279241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1200" b="1">
                <a:latin typeface="Trebuchet MS" pitchFamily="34" charset="0"/>
              </a:rPr>
              <a:t>K oběma stranám přičteme číslo 10.</a:t>
            </a:r>
            <a:endParaRPr lang="cs-CZ"/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5422900" y="1931318"/>
            <a:ext cx="24479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1600" b="1">
                <a:latin typeface="Trebuchet MS" pitchFamily="34" charset="0"/>
              </a:rPr>
              <a:t>x=10</a:t>
            </a:r>
            <a:endParaRPr lang="cs-CZ"/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1504950" y="2766343"/>
            <a:ext cx="25622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1200" b="1"/>
              <a:t>Od obou stran odečteme číslo 7.</a:t>
            </a:r>
          </a:p>
        </p:txBody>
      </p:sp>
      <p:sp>
        <p:nvSpPr>
          <p:cNvPr id="37899" name="Rectangle 11"/>
          <p:cNvSpPr>
            <a:spLocks noChangeArrowheads="1"/>
          </p:cNvSpPr>
          <p:nvPr/>
        </p:nvSpPr>
        <p:spPr bwMode="auto">
          <a:xfrm>
            <a:off x="1476375" y="2982243"/>
            <a:ext cx="24479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1600" b="1">
                <a:latin typeface="Trebuchet MS" pitchFamily="34" charset="0"/>
              </a:rPr>
              <a:t>x=10</a:t>
            </a:r>
            <a:endParaRPr lang="cs-CZ"/>
          </a:p>
        </p:txBody>
      </p:sp>
      <p:sp>
        <p:nvSpPr>
          <p:cNvPr id="37900" name="Rectangle 12"/>
          <p:cNvSpPr>
            <a:spLocks noChangeArrowheads="1"/>
          </p:cNvSpPr>
          <p:nvPr/>
        </p:nvSpPr>
        <p:spPr bwMode="auto">
          <a:xfrm>
            <a:off x="5451475" y="2766343"/>
            <a:ext cx="257651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1200" b="1"/>
              <a:t>Od obou stran odečteme číslo 2.</a:t>
            </a:r>
          </a:p>
        </p:txBody>
      </p:sp>
      <p:sp>
        <p:nvSpPr>
          <p:cNvPr id="37901" name="Rectangle 13"/>
          <p:cNvSpPr>
            <a:spLocks noChangeArrowheads="1"/>
          </p:cNvSpPr>
          <p:nvPr/>
        </p:nvSpPr>
        <p:spPr bwMode="auto">
          <a:xfrm>
            <a:off x="5422900" y="2982243"/>
            <a:ext cx="24479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1600" b="1">
                <a:latin typeface="Trebuchet MS" pitchFamily="34" charset="0"/>
              </a:rPr>
              <a:t>x=6</a:t>
            </a:r>
            <a:endParaRPr lang="cs-CZ"/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1476375" y="3660106"/>
            <a:ext cx="25622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1200" b="1">
                <a:latin typeface="Trebuchet MS" pitchFamily="34" charset="0"/>
              </a:rPr>
              <a:t>Od obou stran odečteme číslo 9.</a:t>
            </a:r>
            <a:endParaRPr lang="cs-CZ"/>
          </a:p>
        </p:txBody>
      </p:sp>
      <p:sp>
        <p:nvSpPr>
          <p:cNvPr id="37903" name="Rectangle 15"/>
          <p:cNvSpPr>
            <a:spLocks noChangeArrowheads="1"/>
          </p:cNvSpPr>
          <p:nvPr/>
        </p:nvSpPr>
        <p:spPr bwMode="auto">
          <a:xfrm>
            <a:off x="1476375" y="3876006"/>
            <a:ext cx="24479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1600" b="1">
                <a:latin typeface="Trebuchet MS" pitchFamily="34" charset="0"/>
              </a:rPr>
              <a:t>x=7</a:t>
            </a:r>
            <a:endParaRPr lang="cs-CZ"/>
          </a:p>
        </p:txBody>
      </p:sp>
      <p:sp>
        <p:nvSpPr>
          <p:cNvPr id="37904" name="Rectangle 16"/>
          <p:cNvSpPr>
            <a:spLocks noChangeArrowheads="1"/>
          </p:cNvSpPr>
          <p:nvPr/>
        </p:nvSpPr>
        <p:spPr bwMode="auto">
          <a:xfrm>
            <a:off x="5451475" y="3660106"/>
            <a:ext cx="257651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1200" b="1">
                <a:latin typeface="Trebuchet MS" pitchFamily="34" charset="0"/>
              </a:rPr>
              <a:t>Od obou stran odečteme číslo 5.</a:t>
            </a:r>
            <a:endParaRPr lang="cs-CZ"/>
          </a:p>
        </p:txBody>
      </p:sp>
      <p:sp>
        <p:nvSpPr>
          <p:cNvPr id="37905" name="Rectangle 17"/>
          <p:cNvSpPr>
            <a:spLocks noChangeArrowheads="1"/>
          </p:cNvSpPr>
          <p:nvPr/>
        </p:nvSpPr>
        <p:spPr bwMode="auto">
          <a:xfrm>
            <a:off x="5422900" y="3876006"/>
            <a:ext cx="24479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1600" b="1">
                <a:latin typeface="Trebuchet MS" pitchFamily="34" charset="0"/>
              </a:rPr>
              <a:t>x=8</a:t>
            </a:r>
            <a:endParaRPr lang="cs-CZ"/>
          </a:p>
        </p:txBody>
      </p:sp>
      <p:sp>
        <p:nvSpPr>
          <p:cNvPr id="37906" name="Rectangle 18"/>
          <p:cNvSpPr>
            <a:spLocks noChangeArrowheads="1"/>
          </p:cNvSpPr>
          <p:nvPr/>
        </p:nvSpPr>
        <p:spPr bwMode="auto">
          <a:xfrm>
            <a:off x="1433513" y="4620543"/>
            <a:ext cx="270668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1200" b="1">
                <a:latin typeface="Trebuchet MS" pitchFamily="34" charset="0"/>
              </a:rPr>
              <a:t>K oběma stranám přičteme číslo 9.</a:t>
            </a:r>
            <a:endParaRPr lang="cs-CZ"/>
          </a:p>
        </p:txBody>
      </p:sp>
      <p:sp>
        <p:nvSpPr>
          <p:cNvPr id="37907" name="Rectangle 19"/>
          <p:cNvSpPr>
            <a:spLocks noChangeArrowheads="1"/>
          </p:cNvSpPr>
          <p:nvPr/>
        </p:nvSpPr>
        <p:spPr bwMode="auto">
          <a:xfrm>
            <a:off x="1476375" y="4836443"/>
            <a:ext cx="24479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1600" b="1">
                <a:latin typeface="Trebuchet MS" pitchFamily="34" charset="0"/>
              </a:rPr>
              <a:t>x=7</a:t>
            </a:r>
            <a:endParaRPr lang="cs-CZ"/>
          </a:p>
        </p:txBody>
      </p:sp>
      <p:sp>
        <p:nvSpPr>
          <p:cNvPr id="37908" name="Rectangle 20"/>
          <p:cNvSpPr>
            <a:spLocks noChangeArrowheads="1"/>
          </p:cNvSpPr>
          <p:nvPr/>
        </p:nvSpPr>
        <p:spPr bwMode="auto">
          <a:xfrm>
            <a:off x="5435600" y="4620543"/>
            <a:ext cx="257651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1200" b="1">
                <a:latin typeface="Trebuchet MS" pitchFamily="34" charset="0"/>
              </a:rPr>
              <a:t>Od obou stran odečteme číslo 7.</a:t>
            </a:r>
            <a:endParaRPr lang="cs-CZ"/>
          </a:p>
        </p:txBody>
      </p:sp>
      <p:sp>
        <p:nvSpPr>
          <p:cNvPr id="37909" name="Rectangle 21"/>
          <p:cNvSpPr>
            <a:spLocks noChangeArrowheads="1"/>
          </p:cNvSpPr>
          <p:nvPr/>
        </p:nvSpPr>
        <p:spPr bwMode="auto">
          <a:xfrm>
            <a:off x="5422900" y="4836443"/>
            <a:ext cx="24479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1600" b="1">
                <a:latin typeface="Trebuchet MS" pitchFamily="34" charset="0"/>
              </a:rPr>
              <a:t>x=2</a:t>
            </a:r>
            <a:endParaRPr lang="cs-CZ"/>
          </a:p>
        </p:txBody>
      </p:sp>
      <p:sp>
        <p:nvSpPr>
          <p:cNvPr id="37910" name="Rectangle 22"/>
          <p:cNvSpPr>
            <a:spLocks noChangeArrowheads="1"/>
          </p:cNvSpPr>
          <p:nvPr/>
        </p:nvSpPr>
        <p:spPr bwMode="auto">
          <a:xfrm>
            <a:off x="1458913" y="5603206"/>
            <a:ext cx="270668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1200" b="1">
                <a:latin typeface="Trebuchet MS" pitchFamily="34" charset="0"/>
              </a:rPr>
              <a:t>K oběma stranám přičteme číslo 9.</a:t>
            </a:r>
            <a:endParaRPr lang="cs-CZ"/>
          </a:p>
        </p:txBody>
      </p:sp>
      <p:sp>
        <p:nvSpPr>
          <p:cNvPr id="37911" name="Rectangle 23"/>
          <p:cNvSpPr>
            <a:spLocks noChangeArrowheads="1"/>
          </p:cNvSpPr>
          <p:nvPr/>
        </p:nvSpPr>
        <p:spPr bwMode="auto">
          <a:xfrm>
            <a:off x="1476375" y="5819106"/>
            <a:ext cx="24479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1600" b="1">
                <a:latin typeface="Trebuchet MS" pitchFamily="34" charset="0"/>
              </a:rPr>
              <a:t>x=2</a:t>
            </a:r>
            <a:endParaRPr lang="cs-CZ"/>
          </a:p>
        </p:txBody>
      </p:sp>
      <p:sp>
        <p:nvSpPr>
          <p:cNvPr id="37912" name="Rectangle 24"/>
          <p:cNvSpPr>
            <a:spLocks noChangeArrowheads="1"/>
          </p:cNvSpPr>
          <p:nvPr/>
        </p:nvSpPr>
        <p:spPr bwMode="auto">
          <a:xfrm>
            <a:off x="5292725" y="5603206"/>
            <a:ext cx="2792413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1200" b="1">
                <a:latin typeface="Trebuchet MS" pitchFamily="34" charset="0"/>
              </a:rPr>
              <a:t>K oběma stranám přičteme číslo 10.</a:t>
            </a:r>
            <a:endParaRPr lang="cs-CZ"/>
          </a:p>
        </p:txBody>
      </p:sp>
      <p:sp>
        <p:nvSpPr>
          <p:cNvPr id="37913" name="Rectangle 25"/>
          <p:cNvSpPr>
            <a:spLocks noChangeArrowheads="1"/>
          </p:cNvSpPr>
          <p:nvPr/>
        </p:nvSpPr>
        <p:spPr bwMode="auto">
          <a:xfrm>
            <a:off x="5422900" y="5819106"/>
            <a:ext cx="24479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cs-CZ" sz="1600" b="1">
                <a:latin typeface="Trebuchet MS" pitchFamily="34" charset="0"/>
              </a:rPr>
              <a:t>x=10</a:t>
            </a:r>
            <a:endParaRPr lang="cs-CZ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7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7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7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7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7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7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7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7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7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7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7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37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7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7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37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37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4" grpId="0"/>
      <p:bldP spid="37895" grpId="0"/>
      <p:bldP spid="37896" grpId="0"/>
      <p:bldP spid="37897" grpId="0"/>
      <p:bldP spid="37898" grpId="0"/>
      <p:bldP spid="37899" grpId="0"/>
      <p:bldP spid="37900" grpId="0"/>
      <p:bldP spid="37901" grpId="0"/>
      <p:bldP spid="37902" grpId="0"/>
      <p:bldP spid="37903" grpId="0"/>
      <p:bldP spid="37904" grpId="0"/>
      <p:bldP spid="37905" grpId="0"/>
      <p:bldP spid="37906" grpId="0"/>
      <p:bldP spid="37907" grpId="0"/>
      <p:bldP spid="37908" grpId="0"/>
      <p:bldP spid="37909" grpId="0"/>
      <p:bldP spid="37910" grpId="0"/>
      <p:bldP spid="37911" grpId="0"/>
      <p:bldP spid="37912" grpId="0"/>
      <p:bldP spid="37913" grpId="0"/>
    </p:bldLst>
  </p:timing>
</p:sld>
</file>

<file path=ppt/theme/theme1.xml><?xml version="1.0" encoding="utf-8"?>
<a:theme xmlns:a="http://schemas.openxmlformats.org/drawingml/2006/main" name="Prezentace Školicí seminář">
  <a:themeElements>
    <a:clrScheme name="Prezentace Školicí seminář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ezentace Školicí seminář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rezentace Školicí seminář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zentace Školicí seminář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e Školicí seminář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e Školicí seminář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e Školicí seminář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e Školicí seminář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zentace Školicí seminář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791</TotalTime>
  <Words>1724</Words>
  <Application>Microsoft Office PowerPoint</Application>
  <PresentationFormat>Předvádění na obrazovce (4:3)</PresentationFormat>
  <Paragraphs>274</Paragraphs>
  <Slides>22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7" baseType="lpstr">
      <vt:lpstr>Arial</vt:lpstr>
      <vt:lpstr>Symbol</vt:lpstr>
      <vt:lpstr>Times New Roman</vt:lpstr>
      <vt:lpstr>Trebuchet MS</vt:lpstr>
      <vt:lpstr>Prezentace Školicí seminář</vt:lpstr>
      <vt:lpstr>Prezentace aplikace PowerPoint</vt:lpstr>
      <vt:lpstr>Rovnice je zápis rovnosti dvou výrazů, ve kterém máme najít neznámé číslo (neznámou) tak, aby po jeho dosazení za proměnnou daná rovnost platila.  Existuje-li takové číslo, nazývá se řešení nebo také  kořen rovnice.</vt:lpstr>
      <vt:lpstr>Určete chybějící číslo: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1(+). ekvivalentní úprava</vt:lpstr>
      <vt:lpstr>1(-). ekvivalentní úprava</vt:lpstr>
      <vt:lpstr>1(). ekvivalentní úprava</vt:lpstr>
      <vt:lpstr>Prezentace aplikace PowerPoint</vt:lpstr>
      <vt:lpstr>Prezentace aplikace PowerPoint</vt:lpstr>
      <vt:lpstr>Prezentace aplikace PowerPoint</vt:lpstr>
      <vt:lpstr>Celý předcházející příklad ještě jednou, ale s využitím zkráceného zápisu. </vt:lpstr>
      <vt:lpstr>Prezentace aplikace PowerPoint</vt:lpstr>
      <vt:lpstr>Prezentace aplikace PowerPoint</vt:lpstr>
      <vt:lpstr>Prezentace aplikace PowerPoint</vt:lpstr>
    </vt:vector>
  </TitlesOfParts>
  <Company>ZŠ Břest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Ekvivalentní úpravy rovnic 1</dc:title>
  <dc:subject>Matematika</dc:subject>
  <dc:creator>Vladimír Žůrek</dc:creator>
  <cp:keywords>ekvivalentní</cp:keywords>
  <dc:description>Nutný prezentér či jiné dálkové ovládací zařízení. VM slouží k přehlednému výkladu učiva. Určeno jako e-learningový materiál.</dc:description>
  <cp:lastModifiedBy>Vladimír Žůrek</cp:lastModifiedBy>
  <cp:revision>74</cp:revision>
  <dcterms:created xsi:type="dcterms:W3CDTF">2008-05-31T11:29:33Z</dcterms:created>
  <dcterms:modified xsi:type="dcterms:W3CDTF">2026-10-07T07:23:32Z</dcterms:modified>
</cp:coreProperties>
</file>