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431" r:id="rId2"/>
    <p:sldId id="407" r:id="rId3"/>
    <p:sldId id="421" r:id="rId4"/>
    <p:sldId id="420" r:id="rId5"/>
    <p:sldId id="433" r:id="rId6"/>
    <p:sldId id="432" r:id="rId7"/>
    <p:sldId id="423" r:id="rId8"/>
    <p:sldId id="424" r:id="rId9"/>
    <p:sldId id="425" r:id="rId10"/>
    <p:sldId id="412" r:id="rId11"/>
    <p:sldId id="426" r:id="rId12"/>
    <p:sldId id="413" r:id="rId13"/>
    <p:sldId id="414" r:id="rId14"/>
    <p:sldId id="415" r:id="rId15"/>
    <p:sldId id="416" r:id="rId16"/>
    <p:sldId id="427" r:id="rId17"/>
    <p:sldId id="428" r:id="rId18"/>
    <p:sldId id="429" r:id="rId19"/>
    <p:sldId id="430" r:id="rId20"/>
    <p:sldId id="351" r:id="rId21"/>
  </p:sldIdLst>
  <p:sldSz cx="9144000" cy="6858000" type="screen4x3"/>
  <p:notesSz cx="6858000" cy="9144000"/>
  <p:defaultTextStyle>
    <a:defPPr>
      <a:defRPr lang="cs-CZ"/>
    </a:defPPr>
    <a:lvl1pPr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66CCFF"/>
    <a:srgbClr val="FFFF00"/>
    <a:srgbClr val="00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16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04901BB-D46A-4C13-BBEF-FA2F825E9B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0D6ABE-7A3A-4C99-A264-8E1ACF553465}" type="datetimeFigureOut">
              <a:rPr lang="cs-CZ" smtClean="0"/>
              <a:t>18.12.2025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FDFB86-F3B2-44E8-B38E-474FDF1B1B77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B58249-68BF-40F5-9ED0-4A488BF49B46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447800"/>
            <a:ext cx="7848600" cy="1295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0772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0" smtClean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0" smtClean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smtClean="0">
                <a:latin typeface="+mn-lt"/>
              </a:defRPr>
            </a:lvl1pPr>
          </a:lstStyle>
          <a:p>
            <a:pPr>
              <a:defRPr/>
            </a:pPr>
            <a:fld id="{8DCC761A-9474-41ED-B430-DF9D8585436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E961E-304A-44AD-B032-64751597F00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2019300" cy="57150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905500" cy="57150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F0CEF-BBB7-49C8-BBFE-ED23D9F0424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077200" cy="9144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00" y="1905000"/>
            <a:ext cx="3962400" cy="217170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0" y="4229100"/>
            <a:ext cx="3962400" cy="217170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3E6BB-145C-4674-8260-D6B1C166235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685800"/>
            <a:ext cx="8077200" cy="571500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F655C-ACD3-4BB5-8A32-1D8C2F49E6D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0DCA6-54FB-449D-9132-FF664CBFBBE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F1406-3D5E-47A2-BFF7-25C178DC84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C653A-5AE7-4D22-9105-6B00F4E114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5E31C-9216-4691-AB91-2B4F0A5CF3A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13457F-1262-400D-911E-9AAA1C31EA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63B2C-96BD-425A-8E7F-CDB0F863B4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40CFA1-D24D-47BF-9661-1A6B30D5117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D936CA-B56C-4D96-9955-3C1ECF589C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77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Text s odrážkami na druhé úrovni</a:t>
            </a:r>
          </a:p>
          <a:p>
            <a:pPr lvl="2"/>
            <a:r>
              <a:rPr lang="cs-CZ"/>
              <a:t>Text s odrážkami na třetí úrovni</a:t>
            </a:r>
          </a:p>
          <a:p>
            <a:pPr lvl="3"/>
            <a:r>
              <a:rPr lang="cs-CZ"/>
              <a:t> Text s odrážkami na čtvrté úrovni</a:t>
            </a:r>
          </a:p>
          <a:p>
            <a:pPr lvl="4"/>
            <a:r>
              <a:rPr lang="cs-CZ"/>
              <a:t>Text s odrážkami na páté úrovni</a:t>
            </a:r>
          </a:p>
          <a:p>
            <a:pPr lvl="1"/>
            <a:endParaRPr lang="cs-CZ"/>
          </a:p>
          <a:p>
            <a:pPr lvl="2"/>
            <a:endParaRPr lang="cs-CZ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07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1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 smtClean="0"/>
            </a:lvl1pPr>
          </a:lstStyle>
          <a:p>
            <a:pPr>
              <a:defRPr/>
            </a:pPr>
            <a:fld id="{531E24DB-249B-41CB-AED5-06F4F7E084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rgbClr val="284C6A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rebuchet MS" pitchFamily="34" charset="0"/>
        <a:buChar char="−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rebuchet MS" pitchFamily="34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18" Type="http://schemas.openxmlformats.org/officeDocument/2006/relationships/image" Target="../media/image10.wmf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oleObject" Target="../embeddings/oleObject7.bin"/><Relationship Id="rId2" Type="http://schemas.openxmlformats.org/officeDocument/2006/relationships/oleObject" Target="../embeddings/oleObject1.bin"/><Relationship Id="rId16" Type="http://schemas.openxmlformats.org/officeDocument/2006/relationships/image" Target="../media/image9.png"/><Relationship Id="rId20" Type="http://schemas.openxmlformats.org/officeDocument/2006/relationships/image" Target="../media/image11.wmf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8.png"/><Relationship Id="rId10" Type="http://schemas.openxmlformats.org/officeDocument/2006/relationships/oleObject" Target="../embeddings/oleObject5.bin"/><Relationship Id="rId19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76.wmf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75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5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8.wmf"/><Relationship Id="rId18" Type="http://schemas.openxmlformats.org/officeDocument/2006/relationships/image" Target="../media/image21.wmf"/><Relationship Id="rId3" Type="http://schemas.openxmlformats.org/officeDocument/2006/relationships/image" Target="../media/image13.png"/><Relationship Id="rId21" Type="http://schemas.openxmlformats.org/officeDocument/2006/relationships/oleObject" Target="../embeddings/oleObject17.bin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3.bin"/><Relationship Id="rId17" Type="http://schemas.openxmlformats.org/officeDocument/2006/relationships/oleObject" Target="../embeddings/oleObject15.bin"/><Relationship Id="rId2" Type="http://schemas.openxmlformats.org/officeDocument/2006/relationships/image" Target="../media/image12.png"/><Relationship Id="rId16" Type="http://schemas.openxmlformats.org/officeDocument/2006/relationships/image" Target="../media/image20.png"/><Relationship Id="rId20" Type="http://schemas.openxmlformats.org/officeDocument/2006/relationships/image" Target="../media/image22.wmf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12.bin"/><Relationship Id="rId19" Type="http://schemas.openxmlformats.org/officeDocument/2006/relationships/oleObject" Target="../embeddings/oleObject16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4.bin"/><Relationship Id="rId22" Type="http://schemas.openxmlformats.org/officeDocument/2006/relationships/image" Target="../media/image2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31.wmf"/><Relationship Id="rId14" Type="http://schemas.openxmlformats.org/officeDocument/2006/relationships/image" Target="../media/image3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3.wmf"/><Relationship Id="rId18" Type="http://schemas.openxmlformats.org/officeDocument/2006/relationships/image" Target="../media/image37.wmf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3.bin"/><Relationship Id="rId17" Type="http://schemas.openxmlformats.org/officeDocument/2006/relationships/oleObject" Target="../embeddings/oleObject34.bin"/><Relationship Id="rId2" Type="http://schemas.openxmlformats.org/officeDocument/2006/relationships/oleObject" Target="../embeddings/oleObject28.bin"/><Relationship Id="rId16" Type="http://schemas.openxmlformats.org/officeDocument/2006/relationships/image" Target="../media/image36.wmf"/><Relationship Id="rId20" Type="http://schemas.openxmlformats.org/officeDocument/2006/relationships/image" Target="../media/image38.wmf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32.bin"/><Relationship Id="rId19" Type="http://schemas.openxmlformats.org/officeDocument/2006/relationships/oleObject" Target="../embeddings/oleObject35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1.wmf"/><Relationship Id="rId14" Type="http://schemas.openxmlformats.org/officeDocument/2006/relationships/image" Target="../media/image3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1.wmf"/><Relationship Id="rId18" Type="http://schemas.openxmlformats.org/officeDocument/2006/relationships/oleObject" Target="../embeddings/oleObject44.bin"/><Relationship Id="rId3" Type="http://schemas.openxmlformats.org/officeDocument/2006/relationships/image" Target="../media/image39.wmf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41.bin"/><Relationship Id="rId17" Type="http://schemas.openxmlformats.org/officeDocument/2006/relationships/image" Target="../media/image43.wmf"/><Relationship Id="rId2" Type="http://schemas.openxmlformats.org/officeDocument/2006/relationships/oleObject" Target="../embeddings/oleObject36.bin"/><Relationship Id="rId16" Type="http://schemas.openxmlformats.org/officeDocument/2006/relationships/oleObject" Target="../embeddings/oleObject43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36.wmf"/><Relationship Id="rId5" Type="http://schemas.openxmlformats.org/officeDocument/2006/relationships/image" Target="../media/image40.wmf"/><Relationship Id="rId15" Type="http://schemas.openxmlformats.org/officeDocument/2006/relationships/image" Target="../media/image42.wmf"/><Relationship Id="rId10" Type="http://schemas.openxmlformats.org/officeDocument/2006/relationships/oleObject" Target="../embeddings/oleObject40.bin"/><Relationship Id="rId19" Type="http://schemas.openxmlformats.org/officeDocument/2006/relationships/image" Target="../media/image44.wmf"/><Relationship Id="rId4" Type="http://schemas.openxmlformats.org/officeDocument/2006/relationships/oleObject" Target="../embeddings/oleObject37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4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50.wmf"/><Relationship Id="rId3" Type="http://schemas.openxmlformats.org/officeDocument/2006/relationships/image" Target="../media/image45.wmf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50.bin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395536" y="1892776"/>
          <a:ext cx="8280920" cy="384048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2028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21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Ověřil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Datum vytvoření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XI. 2012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Ročník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Oblast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Matematika a její aplikace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Okruh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Číslo a proměnná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Výstup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latin typeface="Times New Roman" pitchFamily="18" charset="0"/>
                          <a:cs typeface="Times New Roman" pitchFamily="18" charset="0"/>
                        </a:rPr>
                        <a:t>Užívá různé způsoby kvantitativního vyjádření vztahu celek – část (přirozeným číslem, poměrem, zlomkem, desetinným číslem, procentem)</a:t>
                      </a:r>
                      <a:endParaRPr lang="cs-CZ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Anotace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2000" dirty="0">
                          <a:latin typeface="Times New Roman" pitchFamily="18" charset="0"/>
                          <a:cs typeface="Times New Roman" pitchFamily="18" charset="0"/>
                        </a:rPr>
                        <a:t>Prezentace vhodná k samostudiu i jako podpora přímé výuky uvádí pojem zlomek  a jeho zápis </a:t>
                      </a:r>
                      <a:endParaRPr lang="cs-CZ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395536" y="596632"/>
          <a:ext cx="8280920" cy="1249288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828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cs-CZ" sz="4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Číslo a početní operace</a:t>
                      </a:r>
                    </a:p>
                  </a:txBody>
                  <a:tcPr anchor="ctr">
                    <a:lnB w="38100" cap="flat" cmpd="sng" algn="ctr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370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Zlomky – Dělení</a:t>
                      </a:r>
                    </a:p>
                  </a:txBody>
                  <a:tcPr>
                    <a:lnT w="38100" cap="flat" cmpd="sng" algn="ctr">
                      <a:noFill/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39738" y="317500"/>
            <a:ext cx="8424862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284C6A"/>
                </a:solidFill>
                <a:latin typeface="Trebuchet MS" pitchFamily="34" charset="0"/>
              </a:rPr>
              <a:t>A nyní již příklady k procvičení</a:t>
            </a:r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– </a:t>
            </a: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poprvé</a:t>
            </a:r>
            <a:endParaRPr lang="cs-CZ" sz="24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211972" name="Rectangle 4"/>
          <p:cNvSpPr>
            <a:spLocks noChangeArrowheads="1"/>
          </p:cNvSpPr>
          <p:nvPr/>
        </p:nvSpPr>
        <p:spPr bwMode="auto">
          <a:xfrm>
            <a:off x="6804025" y="6237288"/>
            <a:ext cx="20177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10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  <p:pic>
        <p:nvPicPr>
          <p:cNvPr id="212009" name="Picture 4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935038"/>
            <a:ext cx="1674812" cy="541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2010" name="Picture 4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22763" y="923925"/>
            <a:ext cx="1544637" cy="539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2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2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11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39738" y="317500"/>
            <a:ext cx="8424862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284C6A"/>
                </a:solidFill>
                <a:latin typeface="Trebuchet MS" pitchFamily="34" charset="0"/>
              </a:rPr>
              <a:t>A nyní již příklady k procvičení</a:t>
            </a:r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– </a:t>
            </a: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poprvé (řešení)</a:t>
            </a:r>
          </a:p>
        </p:txBody>
      </p:sp>
      <p:pic>
        <p:nvPicPr>
          <p:cNvPr id="12292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908050"/>
            <a:ext cx="2195512" cy="544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35450" y="874713"/>
            <a:ext cx="2208213" cy="552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250825" y="317500"/>
            <a:ext cx="8613775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284C6A"/>
                </a:solidFill>
                <a:latin typeface="Trebuchet MS" pitchFamily="34" charset="0"/>
              </a:rPr>
              <a:t>A nyní již příklady k procvičení</a:t>
            </a:r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– </a:t>
            </a: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podruhé</a:t>
            </a:r>
            <a:endParaRPr lang="cs-CZ" sz="24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212996" name="Rectangle 4"/>
          <p:cNvSpPr>
            <a:spLocks noChangeArrowheads="1"/>
          </p:cNvSpPr>
          <p:nvPr/>
        </p:nvSpPr>
        <p:spPr bwMode="auto">
          <a:xfrm>
            <a:off x="6804025" y="6237288"/>
            <a:ext cx="20177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10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  <p:pic>
        <p:nvPicPr>
          <p:cNvPr id="13317" name="Picture 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952500"/>
            <a:ext cx="1609725" cy="539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4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86238" y="946150"/>
            <a:ext cx="1754187" cy="539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2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9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50825" y="317500"/>
            <a:ext cx="8613775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284C6A"/>
                </a:solidFill>
                <a:latin typeface="Trebuchet MS" pitchFamily="34" charset="0"/>
              </a:rPr>
              <a:t>A nyní již příklady k procvičení</a:t>
            </a:r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– </a:t>
            </a: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podruhé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(řešení)</a:t>
            </a:r>
          </a:p>
        </p:txBody>
      </p:sp>
      <p:pic>
        <p:nvPicPr>
          <p:cNvPr id="14340" name="Picture 3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9413" y="925513"/>
            <a:ext cx="2290762" cy="540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4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45038" y="922338"/>
            <a:ext cx="2132012" cy="544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250825" y="317500"/>
            <a:ext cx="8613775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284C6A"/>
                </a:solidFill>
                <a:latin typeface="Trebuchet MS" pitchFamily="34" charset="0"/>
              </a:rPr>
              <a:t>A nyní již příklady k procvičení</a:t>
            </a:r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– </a:t>
            </a: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potřetí</a:t>
            </a:r>
            <a:endParaRPr lang="cs-CZ" sz="24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215046" name="Rectangle 6"/>
          <p:cNvSpPr>
            <a:spLocks noChangeArrowheads="1"/>
          </p:cNvSpPr>
          <p:nvPr/>
        </p:nvSpPr>
        <p:spPr bwMode="auto">
          <a:xfrm>
            <a:off x="6804025" y="6237288"/>
            <a:ext cx="20177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10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  <p:pic>
        <p:nvPicPr>
          <p:cNvPr id="15365" name="Picture 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917575"/>
            <a:ext cx="1846262" cy="543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4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49713" y="865188"/>
            <a:ext cx="2035175" cy="551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250825" y="317500"/>
            <a:ext cx="8613775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284C6A"/>
                </a:solidFill>
                <a:latin typeface="Trebuchet MS" pitchFamily="34" charset="0"/>
              </a:rPr>
              <a:t>A nyní již příklady k procvičení</a:t>
            </a:r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– </a:t>
            </a: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potřetí  (řešení)</a:t>
            </a:r>
          </a:p>
        </p:txBody>
      </p:sp>
      <p:pic>
        <p:nvPicPr>
          <p:cNvPr id="16388" name="Picture 3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0538" y="936625"/>
            <a:ext cx="2376487" cy="540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4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5163" y="908050"/>
            <a:ext cx="2257425" cy="545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50825" y="317500"/>
            <a:ext cx="8613775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284C6A"/>
                </a:solidFill>
                <a:latin typeface="Trebuchet MS" pitchFamily="34" charset="0"/>
              </a:rPr>
              <a:t>A nyní již příklady k procvičení</a:t>
            </a:r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– </a:t>
            </a: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počtvrté</a:t>
            </a:r>
            <a:endParaRPr lang="cs-CZ" sz="24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227332" name="Rectangle 4"/>
          <p:cNvSpPr>
            <a:spLocks noChangeArrowheads="1"/>
          </p:cNvSpPr>
          <p:nvPr/>
        </p:nvSpPr>
        <p:spPr bwMode="auto">
          <a:xfrm>
            <a:off x="6804025" y="6237288"/>
            <a:ext cx="20177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10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  <p:pic>
        <p:nvPicPr>
          <p:cNvPr id="1741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933450"/>
            <a:ext cx="1489075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1438" y="885825"/>
            <a:ext cx="1698625" cy="551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7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50825" y="317500"/>
            <a:ext cx="8613775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284C6A"/>
                </a:solidFill>
                <a:latin typeface="Trebuchet MS" pitchFamily="34" charset="0"/>
              </a:rPr>
              <a:t>A nyní již příklady k procvičení</a:t>
            </a:r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– </a:t>
            </a: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počtvrté (řešení)</a:t>
            </a:r>
            <a:endParaRPr lang="cs-CZ" sz="2400" b="1">
              <a:solidFill>
                <a:srgbClr val="284C6A"/>
              </a:solidFill>
              <a:latin typeface="Trebuchet MS" pitchFamily="34" charset="0"/>
            </a:endParaRPr>
          </a:p>
        </p:txBody>
      </p:sp>
      <p:pic>
        <p:nvPicPr>
          <p:cNvPr id="1843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9575" y="989013"/>
            <a:ext cx="2047875" cy="536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48175" y="836613"/>
            <a:ext cx="2139950" cy="538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50825" y="317500"/>
            <a:ext cx="8613775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284C6A"/>
                </a:solidFill>
                <a:latin typeface="Trebuchet MS" pitchFamily="34" charset="0"/>
              </a:rPr>
              <a:t>A nyní již příklady k procvičení</a:t>
            </a:r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– </a:t>
            </a: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popáté</a:t>
            </a:r>
            <a:endParaRPr lang="cs-CZ" sz="24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229380" name="Rectangle 4"/>
          <p:cNvSpPr>
            <a:spLocks noChangeArrowheads="1"/>
          </p:cNvSpPr>
          <p:nvPr/>
        </p:nvSpPr>
        <p:spPr bwMode="auto">
          <a:xfrm>
            <a:off x="6804025" y="6237288"/>
            <a:ext cx="20177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10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  <p:pic>
        <p:nvPicPr>
          <p:cNvPr id="1946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974725"/>
            <a:ext cx="1687513" cy="535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37050" y="908050"/>
            <a:ext cx="1674813" cy="536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9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8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50825" y="317500"/>
            <a:ext cx="8613775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284C6A"/>
                </a:solidFill>
                <a:latin typeface="Trebuchet MS" pitchFamily="34" charset="0"/>
              </a:rPr>
              <a:t>A nyní již příklady k procvičení</a:t>
            </a:r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– </a:t>
            </a: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popáté (řešení)</a:t>
            </a:r>
            <a:endParaRPr lang="cs-CZ" sz="2400" b="1">
              <a:solidFill>
                <a:srgbClr val="284C6A"/>
              </a:solidFill>
              <a:latin typeface="Trebuchet MS" pitchFamily="34" charset="0"/>
            </a:endParaRPr>
          </a:p>
        </p:txBody>
      </p:sp>
      <p:pic>
        <p:nvPicPr>
          <p:cNvPr id="2048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6888" y="917575"/>
            <a:ext cx="2376487" cy="546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41838" y="893763"/>
            <a:ext cx="2335212" cy="550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7" name="Rectangle 3"/>
          <p:cNvSpPr>
            <a:spLocks noChangeArrowheads="1"/>
          </p:cNvSpPr>
          <p:nvPr/>
        </p:nvSpPr>
        <p:spPr bwMode="auto">
          <a:xfrm>
            <a:off x="0" y="0"/>
            <a:ext cx="9144000" cy="5762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cs-CZ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Dělení zlomků</a:t>
            </a:r>
          </a:p>
        </p:txBody>
      </p:sp>
      <p:sp>
        <p:nvSpPr>
          <p:cNvPr id="205828" name="Rectangle 4"/>
          <p:cNvSpPr>
            <a:spLocks noChangeArrowheads="1"/>
          </p:cNvSpPr>
          <p:nvPr/>
        </p:nvSpPr>
        <p:spPr bwMode="auto">
          <a:xfrm>
            <a:off x="395288" y="793750"/>
            <a:ext cx="833913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Rozdělte polovinu pizzy na dvě části.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205829" name="Rectangle 5"/>
          <p:cNvSpPr>
            <a:spLocks noChangeArrowheads="1"/>
          </p:cNvSpPr>
          <p:nvPr/>
        </p:nvSpPr>
        <p:spPr bwMode="auto">
          <a:xfrm>
            <a:off x="984250" y="5819775"/>
            <a:ext cx="728821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Dělení dvou zlomků odpovídá násobení prvního zlomku převráceným druhým zlomkem.</a:t>
            </a:r>
            <a:endParaRPr lang="cs-CZ" sz="2000">
              <a:solidFill>
                <a:srgbClr val="FF0000"/>
              </a:solidFill>
              <a:latin typeface="Trebuchet MS" pitchFamily="34" charset="0"/>
            </a:endParaRPr>
          </a:p>
        </p:txBody>
      </p:sp>
      <p:graphicFrame>
        <p:nvGraphicFramePr>
          <p:cNvPr id="205840" name="Object 16"/>
          <p:cNvGraphicFramePr>
            <a:graphicFrameLocks noChangeAspect="1"/>
          </p:cNvGraphicFramePr>
          <p:nvPr/>
        </p:nvGraphicFramePr>
        <p:xfrm>
          <a:off x="5751513" y="4605338"/>
          <a:ext cx="31115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75960" imgH="75960" progId="Equation.3">
                  <p:embed/>
                </p:oleObj>
              </mc:Choice>
              <mc:Fallback>
                <p:oleObj name="Rovnice" r:id="rId2" imgW="75960" imgH="7596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1513" y="4605338"/>
                        <a:ext cx="31115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41" name="Object 17"/>
          <p:cNvGraphicFramePr>
            <a:graphicFrameLocks noChangeAspect="1"/>
          </p:cNvGraphicFramePr>
          <p:nvPr/>
        </p:nvGraphicFramePr>
        <p:xfrm>
          <a:off x="6080125" y="3954463"/>
          <a:ext cx="623888" cy="160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52280" imgH="393480" progId="Equation.3">
                  <p:embed/>
                </p:oleObj>
              </mc:Choice>
              <mc:Fallback>
                <p:oleObj name="Rovnice" r:id="rId4" imgW="152280" imgH="39348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0125" y="3954463"/>
                        <a:ext cx="623888" cy="160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59" name="Object 35"/>
          <p:cNvGraphicFramePr>
            <a:graphicFrameLocks noChangeAspect="1"/>
          </p:cNvGraphicFramePr>
          <p:nvPr/>
        </p:nvGraphicFramePr>
        <p:xfrm>
          <a:off x="5129213" y="3959225"/>
          <a:ext cx="623887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52280" imgH="393480" progId="Equation.3">
                  <p:embed/>
                </p:oleObj>
              </mc:Choice>
              <mc:Fallback>
                <p:oleObj name="Rovnice" r:id="rId6" imgW="152280" imgH="39348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3959225"/>
                        <a:ext cx="623887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5692775" y="5229225"/>
            <a:ext cx="577850" cy="720725"/>
            <a:chOff x="1356" y="2296"/>
            <a:chExt cx="364" cy="454"/>
          </a:xfrm>
        </p:grpSpPr>
        <p:sp>
          <p:nvSpPr>
            <p:cNvPr id="1049" name="Arc 38"/>
            <p:cNvSpPr>
              <a:spLocks/>
            </p:cNvSpPr>
            <p:nvPr/>
          </p:nvSpPr>
          <p:spPr bwMode="auto">
            <a:xfrm rot="8046290">
              <a:off x="1356" y="2296"/>
              <a:ext cx="364" cy="364"/>
            </a:xfrm>
            <a:custGeom>
              <a:avLst/>
              <a:gdLst>
                <a:gd name="T0" fmla="*/ 0 w 21600"/>
                <a:gd name="T1" fmla="*/ 0 h 21600"/>
                <a:gd name="T2" fmla="*/ 364 w 21600"/>
                <a:gd name="T3" fmla="*/ 364 h 21600"/>
                <a:gd name="T4" fmla="*/ 0 w 21600"/>
                <a:gd name="T5" fmla="*/ 364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CC00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050" name="Rectangle 39"/>
            <p:cNvSpPr>
              <a:spLocks noChangeArrowheads="1"/>
            </p:cNvSpPr>
            <p:nvPr/>
          </p:nvSpPr>
          <p:spPr bwMode="auto">
            <a:xfrm>
              <a:off x="1428" y="2478"/>
              <a:ext cx="227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cs-CZ" sz="2000" b="1">
                  <a:solidFill>
                    <a:srgbClr val="00CC00"/>
                  </a:solidFill>
                  <a:latin typeface="Trebuchet MS" pitchFamily="34" charset="0"/>
                </a:rPr>
                <a:t>.</a:t>
              </a:r>
              <a:endParaRPr lang="cs-CZ" sz="4400">
                <a:solidFill>
                  <a:srgbClr val="00CC00"/>
                </a:solidFill>
                <a:latin typeface="Trebuchet MS" pitchFamily="34" charset="0"/>
              </a:endParaRPr>
            </a:p>
          </p:txBody>
        </p:sp>
      </p:grpSp>
      <p:graphicFrame>
        <p:nvGraphicFramePr>
          <p:cNvPr id="205871" name="Object 47"/>
          <p:cNvGraphicFramePr>
            <a:graphicFrameLocks noChangeAspect="1"/>
          </p:cNvGraphicFramePr>
          <p:nvPr/>
        </p:nvGraphicFramePr>
        <p:xfrm>
          <a:off x="6669088" y="3957638"/>
          <a:ext cx="1143000" cy="160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279360" imgH="393480" progId="Equation.3">
                  <p:embed/>
                </p:oleObj>
              </mc:Choice>
              <mc:Fallback>
                <p:oleObj name="Rovnice" r:id="rId8" imgW="279360" imgH="393480" progId="Equation.3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9088" y="3957638"/>
                        <a:ext cx="1143000" cy="160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75" name="Object 51"/>
          <p:cNvGraphicFramePr>
            <a:graphicFrameLocks noChangeAspect="1"/>
          </p:cNvGraphicFramePr>
          <p:nvPr/>
        </p:nvGraphicFramePr>
        <p:xfrm>
          <a:off x="3211513" y="3971925"/>
          <a:ext cx="1971675" cy="160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482400" imgH="393480" progId="Equation.3">
                  <p:embed/>
                </p:oleObj>
              </mc:Choice>
              <mc:Fallback>
                <p:oleObj name="Rovnice" r:id="rId10" imgW="482400" imgH="393480" progId="Equation.3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1513" y="3971925"/>
                        <a:ext cx="1971675" cy="160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76" name="Object 52"/>
          <p:cNvGraphicFramePr>
            <a:graphicFrameLocks noChangeAspect="1"/>
          </p:cNvGraphicFramePr>
          <p:nvPr/>
        </p:nvGraphicFramePr>
        <p:xfrm>
          <a:off x="1331913" y="3963988"/>
          <a:ext cx="1866900" cy="160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457200" imgH="393480" progId="Equation.3">
                  <p:embed/>
                </p:oleObj>
              </mc:Choice>
              <mc:Fallback>
                <p:oleObj name="Rovnice" r:id="rId12" imgW="457200" imgH="393480" progId="Equation.3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3963988"/>
                        <a:ext cx="1866900" cy="160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878" name="Picture 54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457575" y="1557338"/>
            <a:ext cx="22955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58"/>
          <p:cNvGrpSpPr>
            <a:grpSpLocks/>
          </p:cNvGrpSpPr>
          <p:nvPr/>
        </p:nvGrpSpPr>
        <p:grpSpPr bwMode="auto">
          <a:xfrm>
            <a:off x="3449638" y="1557338"/>
            <a:ext cx="2295525" cy="2257425"/>
            <a:chOff x="3914" y="981"/>
            <a:chExt cx="1446" cy="1422"/>
          </a:xfrm>
        </p:grpSpPr>
        <p:pic>
          <p:nvPicPr>
            <p:cNvPr id="1047" name="Picture 56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3914" y="981"/>
              <a:ext cx="1446" cy="1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8" name="Picture 50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4622" y="1683"/>
              <a:ext cx="705" cy="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05873" name="Picture 49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481388" y="2679700"/>
            <a:ext cx="1119187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79" name="Line 55"/>
          <p:cNvSpPr>
            <a:spLocks noChangeShapeType="1"/>
          </p:cNvSpPr>
          <p:nvPr/>
        </p:nvSpPr>
        <p:spPr bwMode="auto">
          <a:xfrm>
            <a:off x="4592638" y="1485900"/>
            <a:ext cx="0" cy="2519363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graphicFrame>
        <p:nvGraphicFramePr>
          <p:cNvPr id="205884" name="Object 60"/>
          <p:cNvGraphicFramePr>
            <a:graphicFrameLocks noChangeAspect="1"/>
          </p:cNvGraphicFramePr>
          <p:nvPr/>
        </p:nvGraphicFramePr>
        <p:xfrm>
          <a:off x="3392488" y="1989138"/>
          <a:ext cx="2374900" cy="133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7" imgW="698400" imgH="393480" progId="Equation.3">
                  <p:embed/>
                </p:oleObj>
              </mc:Choice>
              <mc:Fallback>
                <p:oleObj name="Rovnice" r:id="rId17" imgW="698400" imgH="393480" progId="Equation.3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2488" y="1989138"/>
                        <a:ext cx="2374900" cy="1335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85" name="Object 61"/>
          <p:cNvGraphicFramePr>
            <a:graphicFrameLocks noChangeAspect="1"/>
          </p:cNvGraphicFramePr>
          <p:nvPr/>
        </p:nvGraphicFramePr>
        <p:xfrm>
          <a:off x="3578225" y="1989138"/>
          <a:ext cx="2030413" cy="133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9" imgW="596880" imgH="393480" progId="Equation.3">
                  <p:embed/>
                </p:oleObj>
              </mc:Choice>
              <mc:Fallback>
                <p:oleObj name="Rovnice" r:id="rId19" imgW="596880" imgH="393480" progId="Equation.3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8225" y="1989138"/>
                        <a:ext cx="2030413" cy="1335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44"/>
          <p:cNvGrpSpPr>
            <a:grpSpLocks/>
          </p:cNvGrpSpPr>
          <p:nvPr/>
        </p:nvGrpSpPr>
        <p:grpSpPr bwMode="auto">
          <a:xfrm rot="10800000">
            <a:off x="5662613" y="3573463"/>
            <a:ext cx="577850" cy="720725"/>
            <a:chOff x="1356" y="2296"/>
            <a:chExt cx="364" cy="454"/>
          </a:xfrm>
        </p:grpSpPr>
        <p:sp>
          <p:nvSpPr>
            <p:cNvPr id="1045" name="Arc 45"/>
            <p:cNvSpPr>
              <a:spLocks/>
            </p:cNvSpPr>
            <p:nvPr/>
          </p:nvSpPr>
          <p:spPr bwMode="auto">
            <a:xfrm rot="8046290">
              <a:off x="1356" y="2296"/>
              <a:ext cx="364" cy="364"/>
            </a:xfrm>
            <a:custGeom>
              <a:avLst/>
              <a:gdLst>
                <a:gd name="T0" fmla="*/ 0 w 21600"/>
                <a:gd name="T1" fmla="*/ 0 h 21600"/>
                <a:gd name="T2" fmla="*/ 364 w 21600"/>
                <a:gd name="T3" fmla="*/ 364 h 21600"/>
                <a:gd name="T4" fmla="*/ 0 w 21600"/>
                <a:gd name="T5" fmla="*/ 364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CC00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046" name="Rectangle 46"/>
            <p:cNvSpPr>
              <a:spLocks noChangeArrowheads="1"/>
            </p:cNvSpPr>
            <p:nvPr/>
          </p:nvSpPr>
          <p:spPr bwMode="auto">
            <a:xfrm>
              <a:off x="1428" y="2478"/>
              <a:ext cx="227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cs-CZ" sz="2000" b="1">
                  <a:solidFill>
                    <a:srgbClr val="00CC00"/>
                  </a:solidFill>
                  <a:latin typeface="Trebuchet MS" pitchFamily="34" charset="0"/>
                </a:rPr>
                <a:t>.</a:t>
              </a:r>
              <a:endParaRPr lang="cs-CZ" sz="4400">
                <a:solidFill>
                  <a:srgbClr val="00CC00"/>
                </a:solidFill>
                <a:latin typeface="Trebuchet MS" pitchFamily="34" charset="0"/>
              </a:endParaRPr>
            </a:p>
          </p:txBody>
        </p:sp>
      </p:grpSp>
      <p:sp>
        <p:nvSpPr>
          <p:cNvPr id="205886" name="AutoShape 62"/>
          <p:cNvSpPr>
            <a:spLocks noChangeArrowheads="1"/>
          </p:cNvSpPr>
          <p:nvPr/>
        </p:nvSpPr>
        <p:spPr bwMode="auto">
          <a:xfrm>
            <a:off x="5580063" y="4076700"/>
            <a:ext cx="2808287" cy="1439863"/>
          </a:xfrm>
          <a:prstGeom prst="cloudCallout">
            <a:avLst>
              <a:gd name="adj1" fmla="val -68935"/>
              <a:gd name="adj2" fmla="val -10612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Jak to můžeme zapsat matematicky?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5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05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205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rAng="0" ptsTypes="">
                                      <p:cBhvr>
                                        <p:cTn id="32" dur="2000" fill="hold"/>
                                        <p:tgtEl>
                                          <p:spTgt spid="2058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6" dur="2000" fill="hold"/>
                                        <p:tgtEl>
                                          <p:spTgt spid="2058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058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1000"/>
                                        <p:tgtEl>
                                          <p:spTgt spid="205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205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205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2058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205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1000"/>
                                        <p:tgtEl>
                                          <p:spTgt spid="205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1000"/>
                                        <p:tgtEl>
                                          <p:spTgt spid="20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1000"/>
                                        <p:tgtEl>
                                          <p:spTgt spid="205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1000"/>
                                        <p:tgtEl>
                                          <p:spTgt spid="205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1000"/>
                                        <p:tgtEl>
                                          <p:spTgt spid="205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05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28" grpId="0"/>
      <p:bldP spid="205829" grpId="0"/>
      <p:bldP spid="205879" grpId="0" animBg="1"/>
      <p:bldP spid="205879" grpId="1" animBg="1"/>
      <p:bldP spid="205886" grpId="0" animBg="1"/>
      <p:bldP spid="205886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6" name="Picture 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1412875"/>
            <a:ext cx="2592387" cy="2592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7177" name="Rectangle 3"/>
          <p:cNvSpPr>
            <a:spLocks noChangeArrowheads="1"/>
          </p:cNvSpPr>
          <p:nvPr/>
        </p:nvSpPr>
        <p:spPr bwMode="auto">
          <a:xfrm>
            <a:off x="468313" y="260350"/>
            <a:ext cx="82089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Shrnutí:</a:t>
            </a:r>
          </a:p>
        </p:txBody>
      </p:sp>
      <p:sp>
        <p:nvSpPr>
          <p:cNvPr id="139291" name="Rectangle 27"/>
          <p:cNvSpPr>
            <a:spLocks noChangeArrowheads="1"/>
          </p:cNvSpPr>
          <p:nvPr/>
        </p:nvSpPr>
        <p:spPr bwMode="auto">
          <a:xfrm>
            <a:off x="3132138" y="1341438"/>
            <a:ext cx="5616575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800" b="1">
                <a:solidFill>
                  <a:srgbClr val="FF0000"/>
                </a:solidFill>
                <a:latin typeface="Trebuchet MS" pitchFamily="34" charset="0"/>
              </a:rPr>
              <a:t>Zlomky dělíme tak, že první zlomek opíšeme, dělení nahradíme násobením a druhý zlomek převrátíme. </a:t>
            </a:r>
            <a:br>
              <a:rPr lang="cs-CZ" sz="2800" b="1">
                <a:solidFill>
                  <a:srgbClr val="FF0000"/>
                </a:solidFill>
                <a:latin typeface="Trebuchet MS" pitchFamily="34" charset="0"/>
              </a:rPr>
            </a:br>
            <a:r>
              <a:rPr lang="cs-CZ" sz="2800" b="1">
                <a:solidFill>
                  <a:schemeClr val="accent2"/>
                </a:solidFill>
                <a:latin typeface="Trebuchet MS" pitchFamily="34" charset="0"/>
              </a:rPr>
              <a:t>Pak už postupujeme stejně jako při násobení zlomků.</a:t>
            </a:r>
          </a:p>
        </p:txBody>
      </p:sp>
      <p:graphicFrame>
        <p:nvGraphicFramePr>
          <p:cNvPr id="139298" name="Object 34"/>
          <p:cNvGraphicFramePr>
            <a:graphicFrameLocks noGrp="1" noChangeAspect="1"/>
          </p:cNvGraphicFramePr>
          <p:nvPr>
            <p:ph/>
          </p:nvPr>
        </p:nvGraphicFramePr>
        <p:xfrm>
          <a:off x="3494088" y="4724400"/>
          <a:ext cx="2403475" cy="133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3" imgW="711000" imgH="393480" progId="Equation.3">
                  <p:embed/>
                </p:oleObj>
              </mc:Choice>
              <mc:Fallback>
                <p:oleObj name="Rovnice" r:id="rId3" imgW="711000" imgH="39348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4088" y="4724400"/>
                        <a:ext cx="2403475" cy="1330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299" name="Line 35"/>
          <p:cNvSpPr>
            <a:spLocks noChangeShapeType="1"/>
          </p:cNvSpPr>
          <p:nvPr/>
        </p:nvSpPr>
        <p:spPr bwMode="auto">
          <a:xfrm flipV="1">
            <a:off x="3624263" y="4767263"/>
            <a:ext cx="503237" cy="5048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9300" name="Line 36"/>
          <p:cNvSpPr>
            <a:spLocks noChangeShapeType="1"/>
          </p:cNvSpPr>
          <p:nvPr/>
        </p:nvSpPr>
        <p:spPr bwMode="auto">
          <a:xfrm flipV="1">
            <a:off x="4689475" y="5487988"/>
            <a:ext cx="503238" cy="5048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9301" name="Rectangle 37"/>
          <p:cNvSpPr>
            <a:spLocks noChangeArrowheads="1"/>
          </p:cNvSpPr>
          <p:nvPr/>
        </p:nvSpPr>
        <p:spPr bwMode="auto">
          <a:xfrm>
            <a:off x="3911600" y="4494213"/>
            <a:ext cx="7921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1</a:t>
            </a:r>
            <a:endParaRPr lang="cs-CZ" sz="440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139302" name="Rectangle 38"/>
          <p:cNvSpPr>
            <a:spLocks noChangeArrowheads="1"/>
          </p:cNvSpPr>
          <p:nvPr/>
        </p:nvSpPr>
        <p:spPr bwMode="auto">
          <a:xfrm>
            <a:off x="4962525" y="5648325"/>
            <a:ext cx="7921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2</a:t>
            </a:r>
            <a:endParaRPr lang="cs-CZ" sz="440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139303" name="Line 39"/>
          <p:cNvSpPr>
            <a:spLocks noChangeShapeType="1"/>
          </p:cNvSpPr>
          <p:nvPr/>
        </p:nvSpPr>
        <p:spPr bwMode="auto">
          <a:xfrm flipV="1">
            <a:off x="4676775" y="4767263"/>
            <a:ext cx="503238" cy="504825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9304" name="Line 40"/>
          <p:cNvSpPr>
            <a:spLocks noChangeShapeType="1"/>
          </p:cNvSpPr>
          <p:nvPr/>
        </p:nvSpPr>
        <p:spPr bwMode="auto">
          <a:xfrm flipV="1">
            <a:off x="3581400" y="5487988"/>
            <a:ext cx="503238" cy="504825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9305" name="Rectangle 41"/>
          <p:cNvSpPr>
            <a:spLocks noChangeArrowheads="1"/>
          </p:cNvSpPr>
          <p:nvPr/>
        </p:nvSpPr>
        <p:spPr bwMode="auto">
          <a:xfrm>
            <a:off x="5064125" y="4494213"/>
            <a:ext cx="7921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4</a:t>
            </a:r>
            <a:endParaRPr lang="cs-CZ" sz="440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139306" name="Rectangle 42"/>
          <p:cNvSpPr>
            <a:spLocks noChangeArrowheads="1"/>
          </p:cNvSpPr>
          <p:nvPr/>
        </p:nvSpPr>
        <p:spPr bwMode="auto">
          <a:xfrm>
            <a:off x="3911600" y="5648325"/>
            <a:ext cx="7921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1</a:t>
            </a:r>
            <a:endParaRPr lang="cs-CZ" sz="4400">
              <a:solidFill>
                <a:srgbClr val="00CC00"/>
              </a:solidFill>
              <a:latin typeface="Trebuchet MS" pitchFamily="34" charset="0"/>
            </a:endParaRPr>
          </a:p>
        </p:txBody>
      </p:sp>
      <p:graphicFrame>
        <p:nvGraphicFramePr>
          <p:cNvPr id="139307" name="Object 43"/>
          <p:cNvGraphicFramePr>
            <a:graphicFrameLocks noChangeAspect="1"/>
          </p:cNvGraphicFramePr>
          <p:nvPr/>
        </p:nvGraphicFramePr>
        <p:xfrm>
          <a:off x="5846763" y="4724400"/>
          <a:ext cx="944562" cy="133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5" imgW="279360" imgH="393480" progId="Equation.3">
                  <p:embed/>
                </p:oleObj>
              </mc:Choice>
              <mc:Fallback>
                <p:oleObj name="Rovnice" r:id="rId5" imgW="279360" imgH="393480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6763" y="4724400"/>
                        <a:ext cx="944562" cy="1330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308" name="Line 44"/>
          <p:cNvSpPr>
            <a:spLocks noChangeShapeType="1"/>
          </p:cNvSpPr>
          <p:nvPr/>
        </p:nvSpPr>
        <p:spPr bwMode="auto">
          <a:xfrm flipV="1">
            <a:off x="5843588" y="4767263"/>
            <a:ext cx="503237" cy="5048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9309" name="Line 45"/>
          <p:cNvSpPr>
            <a:spLocks noChangeShapeType="1"/>
          </p:cNvSpPr>
          <p:nvPr/>
        </p:nvSpPr>
        <p:spPr bwMode="auto">
          <a:xfrm flipV="1">
            <a:off x="5842000" y="5487988"/>
            <a:ext cx="503238" cy="5048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9310" name="Rectangle 46"/>
          <p:cNvSpPr>
            <a:spLocks noChangeArrowheads="1"/>
          </p:cNvSpPr>
          <p:nvPr/>
        </p:nvSpPr>
        <p:spPr bwMode="auto">
          <a:xfrm>
            <a:off x="6086475" y="4494213"/>
            <a:ext cx="7921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chemeClr val="accent2"/>
                </a:solidFill>
                <a:latin typeface="Trebuchet MS" pitchFamily="34" charset="0"/>
              </a:rPr>
              <a:t>2</a:t>
            </a:r>
            <a:endParaRPr lang="cs-CZ" sz="4400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39311" name="Rectangle 47"/>
          <p:cNvSpPr>
            <a:spLocks noChangeArrowheads="1"/>
          </p:cNvSpPr>
          <p:nvPr/>
        </p:nvSpPr>
        <p:spPr bwMode="auto">
          <a:xfrm>
            <a:off x="6015038" y="5648325"/>
            <a:ext cx="7921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chemeClr val="accent2"/>
                </a:solidFill>
                <a:latin typeface="Trebuchet MS" pitchFamily="34" charset="0"/>
              </a:rPr>
              <a:t>1</a:t>
            </a:r>
            <a:endParaRPr lang="cs-CZ" sz="4400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39312" name="Object 48"/>
          <p:cNvGraphicFramePr>
            <a:graphicFrameLocks noChangeAspect="1"/>
          </p:cNvGraphicFramePr>
          <p:nvPr/>
        </p:nvGraphicFramePr>
        <p:xfrm>
          <a:off x="6864350" y="4719638"/>
          <a:ext cx="900113" cy="133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7" imgW="266400" imgH="393480" progId="Equation.3">
                  <p:embed/>
                </p:oleObj>
              </mc:Choice>
              <mc:Fallback>
                <p:oleObj name="Rovnice" r:id="rId7" imgW="266400" imgH="393480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4350" y="4719638"/>
                        <a:ext cx="900113" cy="1330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313" name="Object 49"/>
          <p:cNvGraphicFramePr>
            <a:graphicFrameLocks noChangeAspect="1"/>
          </p:cNvGraphicFramePr>
          <p:nvPr/>
        </p:nvGraphicFramePr>
        <p:xfrm>
          <a:off x="7815263" y="5110163"/>
          <a:ext cx="428625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9" imgW="126720" imgH="164880" progId="Equation.3">
                  <p:embed/>
                </p:oleObj>
              </mc:Choice>
              <mc:Fallback>
                <p:oleObj name="Rovnice" r:id="rId9" imgW="126720" imgH="164880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5263" y="5110163"/>
                        <a:ext cx="428625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314" name="Object 50"/>
          <p:cNvGraphicFramePr>
            <a:graphicFrameLocks noChangeAspect="1"/>
          </p:cNvGraphicFramePr>
          <p:nvPr/>
        </p:nvGraphicFramePr>
        <p:xfrm>
          <a:off x="1073150" y="4724400"/>
          <a:ext cx="2489200" cy="133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1" imgW="736560" imgH="393480" progId="Equation.3">
                  <p:embed/>
                </p:oleObj>
              </mc:Choice>
              <mc:Fallback>
                <p:oleObj name="Rovnice" r:id="rId11" imgW="736560" imgH="393480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3150" y="4724400"/>
                        <a:ext cx="2489200" cy="1330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9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39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39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9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39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39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39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39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39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9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39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139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39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39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39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9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139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139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91" grpId="0"/>
      <p:bldP spid="139299" grpId="0" animBg="1"/>
      <p:bldP spid="139300" grpId="0" animBg="1"/>
      <p:bldP spid="139301" grpId="0"/>
      <p:bldP spid="139302" grpId="0"/>
      <p:bldP spid="139303" grpId="0" animBg="1"/>
      <p:bldP spid="139304" grpId="0" animBg="1"/>
      <p:bldP spid="139305" grpId="0"/>
      <p:bldP spid="139306" grpId="0"/>
      <p:bldP spid="139308" grpId="0" animBg="1"/>
      <p:bldP spid="139309" grpId="0" animBg="1"/>
      <p:bldP spid="139310" grpId="0"/>
      <p:bldP spid="1393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212" name="Picture 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740000">
            <a:off x="3405188" y="1849438"/>
            <a:ext cx="2333625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1213" name="Picture 2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740000">
            <a:off x="3405188" y="1858963"/>
            <a:ext cx="2333625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1188" name="Rectangle 4"/>
          <p:cNvSpPr>
            <a:spLocks noChangeArrowheads="1"/>
          </p:cNvSpPr>
          <p:nvPr/>
        </p:nvSpPr>
        <p:spPr bwMode="auto">
          <a:xfrm>
            <a:off x="395288" y="793750"/>
            <a:ext cx="833913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A ještě jednou. Rozdělte 4/6 kruhu na dvě části.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221189" name="Rectangle 5"/>
          <p:cNvSpPr>
            <a:spLocks noChangeArrowheads="1"/>
          </p:cNvSpPr>
          <p:nvPr/>
        </p:nvSpPr>
        <p:spPr bwMode="auto">
          <a:xfrm>
            <a:off x="1042988" y="5819775"/>
            <a:ext cx="728821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Dělení dvou zlomků odpovídá násobení prvního zlomku převráceným druhým zlomkem.</a:t>
            </a:r>
            <a:endParaRPr lang="cs-CZ" sz="2000">
              <a:solidFill>
                <a:srgbClr val="FF0000"/>
              </a:solidFill>
              <a:latin typeface="Trebuchet MS" pitchFamily="34" charset="0"/>
            </a:endParaRPr>
          </a:p>
        </p:txBody>
      </p:sp>
      <p:graphicFrame>
        <p:nvGraphicFramePr>
          <p:cNvPr id="221190" name="Object 6"/>
          <p:cNvGraphicFramePr>
            <a:graphicFrameLocks noChangeAspect="1"/>
          </p:cNvGraphicFramePr>
          <p:nvPr/>
        </p:nvGraphicFramePr>
        <p:xfrm>
          <a:off x="5291138" y="4833938"/>
          <a:ext cx="31115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75960" imgH="75960" progId="Equation.3">
                  <p:embed/>
                </p:oleObj>
              </mc:Choice>
              <mc:Fallback>
                <p:oleObj name="Rovnice" r:id="rId4" imgW="75960" imgH="759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1138" y="4833938"/>
                        <a:ext cx="31115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1191" name="Object 7"/>
          <p:cNvGraphicFramePr>
            <a:graphicFrameLocks noChangeAspect="1"/>
          </p:cNvGraphicFramePr>
          <p:nvPr/>
        </p:nvGraphicFramePr>
        <p:xfrm>
          <a:off x="5619750" y="4183063"/>
          <a:ext cx="623888" cy="160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52280" imgH="393480" progId="Equation.3">
                  <p:embed/>
                </p:oleObj>
              </mc:Choice>
              <mc:Fallback>
                <p:oleObj name="Rovnice" r:id="rId6" imgW="15228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0" y="4183063"/>
                        <a:ext cx="623888" cy="160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1192" name="Object 8"/>
          <p:cNvGraphicFramePr>
            <a:graphicFrameLocks noChangeAspect="1"/>
          </p:cNvGraphicFramePr>
          <p:nvPr/>
        </p:nvGraphicFramePr>
        <p:xfrm>
          <a:off x="4643438" y="4187825"/>
          <a:ext cx="676275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64880" imgH="393480" progId="Equation.3">
                  <p:embed/>
                </p:oleObj>
              </mc:Choice>
              <mc:Fallback>
                <p:oleObj name="Rovnice" r:id="rId8" imgW="164880" imgH="393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4187825"/>
                        <a:ext cx="676275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1196" name="Object 12"/>
          <p:cNvGraphicFramePr>
            <a:graphicFrameLocks noChangeAspect="1"/>
          </p:cNvGraphicFramePr>
          <p:nvPr/>
        </p:nvGraphicFramePr>
        <p:xfrm>
          <a:off x="6234113" y="4186238"/>
          <a:ext cx="1092200" cy="160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266400" imgH="393480" progId="Equation.3">
                  <p:embed/>
                </p:oleObj>
              </mc:Choice>
              <mc:Fallback>
                <p:oleObj name="Rovnice" r:id="rId10" imgW="266400" imgH="393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4113" y="4186238"/>
                        <a:ext cx="1092200" cy="160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1197" name="Object 13"/>
          <p:cNvGraphicFramePr>
            <a:graphicFrameLocks noChangeAspect="1"/>
          </p:cNvGraphicFramePr>
          <p:nvPr/>
        </p:nvGraphicFramePr>
        <p:xfrm>
          <a:off x="2751138" y="4200525"/>
          <a:ext cx="1971675" cy="160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482400" imgH="393480" progId="Equation.3">
                  <p:embed/>
                </p:oleObj>
              </mc:Choice>
              <mc:Fallback>
                <p:oleObj name="Rovnice" r:id="rId12" imgW="482400" imgH="393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1138" y="4200525"/>
                        <a:ext cx="1971675" cy="160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1198" name="Object 14"/>
          <p:cNvGraphicFramePr>
            <a:graphicFrameLocks noChangeAspect="1"/>
          </p:cNvGraphicFramePr>
          <p:nvPr/>
        </p:nvGraphicFramePr>
        <p:xfrm>
          <a:off x="871538" y="4192588"/>
          <a:ext cx="1866900" cy="160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4" imgW="457200" imgH="393480" progId="Equation.3">
                  <p:embed/>
                </p:oleObj>
              </mc:Choice>
              <mc:Fallback>
                <p:oleObj name="Rovnice" r:id="rId14" imgW="45720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538" y="4192588"/>
                        <a:ext cx="1866900" cy="160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1214" name="Picture 30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 rot="1740000">
            <a:off x="3419475" y="1844675"/>
            <a:ext cx="2333625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1204" name="Line 20"/>
          <p:cNvSpPr>
            <a:spLocks noChangeShapeType="1"/>
          </p:cNvSpPr>
          <p:nvPr/>
        </p:nvSpPr>
        <p:spPr bwMode="auto">
          <a:xfrm rot="21480000" flipH="1">
            <a:off x="4606925" y="1773238"/>
            <a:ext cx="36513" cy="2505075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graphicFrame>
        <p:nvGraphicFramePr>
          <p:cNvPr id="221205" name="Object 21"/>
          <p:cNvGraphicFramePr>
            <a:graphicFrameLocks noChangeAspect="1"/>
          </p:cNvGraphicFramePr>
          <p:nvPr/>
        </p:nvGraphicFramePr>
        <p:xfrm>
          <a:off x="3405188" y="2359025"/>
          <a:ext cx="2370137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7" imgW="965160" imgH="393480" progId="Equation.3">
                  <p:embed/>
                </p:oleObj>
              </mc:Choice>
              <mc:Fallback>
                <p:oleObj name="Rovnice" r:id="rId17" imgW="965160" imgH="39348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5188" y="2359025"/>
                        <a:ext cx="2370137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1206" name="Object 22"/>
          <p:cNvGraphicFramePr>
            <a:graphicFrameLocks noChangeAspect="1"/>
          </p:cNvGraphicFramePr>
          <p:nvPr/>
        </p:nvGraphicFramePr>
        <p:xfrm>
          <a:off x="3578225" y="1989138"/>
          <a:ext cx="2030413" cy="133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9" imgW="596880" imgH="393480" progId="Equation.3">
                  <p:embed/>
                </p:oleObj>
              </mc:Choice>
              <mc:Fallback>
                <p:oleObj name="Rovnice" r:id="rId19" imgW="596880" imgH="39348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8225" y="1989138"/>
                        <a:ext cx="2030413" cy="1335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210" name="AutoShape 26"/>
          <p:cNvSpPr>
            <a:spLocks noChangeArrowheads="1"/>
          </p:cNvSpPr>
          <p:nvPr/>
        </p:nvSpPr>
        <p:spPr bwMode="auto">
          <a:xfrm>
            <a:off x="5651500" y="4508500"/>
            <a:ext cx="2808288" cy="1657350"/>
          </a:xfrm>
          <a:prstGeom prst="cloudCallout">
            <a:avLst>
              <a:gd name="adj1" fmla="val -71481"/>
              <a:gd name="adj2" fmla="val -12481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Jak to můžeme zapsat matematicky?</a:t>
            </a:r>
          </a:p>
        </p:txBody>
      </p:sp>
      <p:sp>
        <p:nvSpPr>
          <p:cNvPr id="221215" name="Line 31"/>
          <p:cNvSpPr>
            <a:spLocks noChangeShapeType="1"/>
          </p:cNvSpPr>
          <p:nvPr/>
        </p:nvSpPr>
        <p:spPr bwMode="auto">
          <a:xfrm flipV="1">
            <a:off x="4759325" y="4221163"/>
            <a:ext cx="431800" cy="6477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21216" name="Line 32"/>
          <p:cNvSpPr>
            <a:spLocks noChangeShapeType="1"/>
          </p:cNvSpPr>
          <p:nvPr/>
        </p:nvSpPr>
        <p:spPr bwMode="auto">
          <a:xfrm flipV="1">
            <a:off x="5724525" y="5129213"/>
            <a:ext cx="431800" cy="6477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21217" name="Rectangle 33"/>
          <p:cNvSpPr>
            <a:spLocks noChangeArrowheads="1"/>
          </p:cNvSpPr>
          <p:nvPr/>
        </p:nvSpPr>
        <p:spPr bwMode="auto">
          <a:xfrm>
            <a:off x="5119688" y="3962400"/>
            <a:ext cx="39528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2</a:t>
            </a:r>
            <a:endParaRPr lang="cs-CZ" sz="200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221218" name="Rectangle 34"/>
          <p:cNvSpPr>
            <a:spLocks noChangeArrowheads="1"/>
          </p:cNvSpPr>
          <p:nvPr/>
        </p:nvSpPr>
        <p:spPr bwMode="auto">
          <a:xfrm>
            <a:off x="6042025" y="5445125"/>
            <a:ext cx="39528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1</a:t>
            </a:r>
            <a:endParaRPr lang="cs-CZ" sz="2000">
              <a:solidFill>
                <a:srgbClr val="00CC00"/>
              </a:solidFill>
              <a:latin typeface="Trebuchet MS" pitchFamily="34" charset="0"/>
            </a:endParaRPr>
          </a:p>
        </p:txBody>
      </p:sp>
      <p:graphicFrame>
        <p:nvGraphicFramePr>
          <p:cNvPr id="221219" name="Object 35"/>
          <p:cNvGraphicFramePr>
            <a:graphicFrameLocks noChangeAspect="1"/>
          </p:cNvGraphicFramePr>
          <p:nvPr/>
        </p:nvGraphicFramePr>
        <p:xfrm>
          <a:off x="7342188" y="4178300"/>
          <a:ext cx="1090612" cy="160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1" imgW="266400" imgH="393480" progId="Equation.3">
                  <p:embed/>
                </p:oleObj>
              </mc:Choice>
              <mc:Fallback>
                <p:oleObj name="Rovnice" r:id="rId21" imgW="266400" imgH="39348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2188" y="4178300"/>
                        <a:ext cx="1090612" cy="160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220" name="Line 36"/>
          <p:cNvSpPr>
            <a:spLocks noChangeShapeType="1"/>
          </p:cNvSpPr>
          <p:nvPr/>
        </p:nvSpPr>
        <p:spPr bwMode="auto">
          <a:xfrm flipV="1">
            <a:off x="6834188" y="4235450"/>
            <a:ext cx="431800" cy="6477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21221" name="Line 37"/>
          <p:cNvSpPr>
            <a:spLocks noChangeShapeType="1"/>
          </p:cNvSpPr>
          <p:nvPr/>
        </p:nvSpPr>
        <p:spPr bwMode="auto">
          <a:xfrm flipV="1">
            <a:off x="6797675" y="5129213"/>
            <a:ext cx="431800" cy="6477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21222" name="Rectangle 38"/>
          <p:cNvSpPr>
            <a:spLocks noChangeArrowheads="1"/>
          </p:cNvSpPr>
          <p:nvPr/>
        </p:nvSpPr>
        <p:spPr bwMode="auto">
          <a:xfrm>
            <a:off x="7194550" y="3976688"/>
            <a:ext cx="39528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1</a:t>
            </a:r>
            <a:endParaRPr lang="cs-CZ" sz="200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221223" name="Rectangle 39"/>
          <p:cNvSpPr>
            <a:spLocks noChangeArrowheads="1"/>
          </p:cNvSpPr>
          <p:nvPr/>
        </p:nvSpPr>
        <p:spPr bwMode="auto">
          <a:xfrm>
            <a:off x="7115175" y="5445125"/>
            <a:ext cx="39528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3</a:t>
            </a:r>
            <a:endParaRPr lang="cs-CZ" sz="200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0" y="0"/>
            <a:ext cx="9144000" cy="5762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cs-CZ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Dělení zlomků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1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1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2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2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221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0" dur="2000" fill="hold"/>
                                        <p:tgtEl>
                                          <p:spTgt spid="2212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2000" fill="hold"/>
                                        <p:tgtEl>
                                          <p:spTgt spid="2212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21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221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221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22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221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221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221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1000"/>
                                        <p:tgtEl>
                                          <p:spTgt spid="22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1000"/>
                                        <p:tgtEl>
                                          <p:spTgt spid="221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1000"/>
                                        <p:tgtEl>
                                          <p:spTgt spid="221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1000"/>
                                        <p:tgtEl>
                                          <p:spTgt spid="221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2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2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22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"/>
                            </p:stCondLst>
                            <p:childTnLst>
                              <p:par>
                                <p:cTn id="9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2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1000"/>
                                        <p:tgtEl>
                                          <p:spTgt spid="221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21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2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22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221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1000"/>
                                        <p:tgtEl>
                                          <p:spTgt spid="22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221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88" grpId="0"/>
      <p:bldP spid="221189" grpId="0"/>
      <p:bldP spid="221204" grpId="0" animBg="1"/>
      <p:bldP spid="221204" grpId="1" animBg="1"/>
      <p:bldP spid="221210" grpId="0" animBg="1"/>
      <p:bldP spid="221210" grpId="1" animBg="1"/>
      <p:bldP spid="221215" grpId="0" animBg="1"/>
      <p:bldP spid="221216" grpId="0" animBg="1"/>
      <p:bldP spid="221217" grpId="0"/>
      <p:bldP spid="221218" grpId="0"/>
      <p:bldP spid="221220" grpId="0" animBg="1"/>
      <p:bldP spid="221221" grpId="0" animBg="1"/>
      <p:bldP spid="221222" grpId="0"/>
      <p:bldP spid="2212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4" name="Rectangle 4"/>
          <p:cNvSpPr>
            <a:spLocks noChangeArrowheads="1"/>
          </p:cNvSpPr>
          <p:nvPr/>
        </p:nvSpPr>
        <p:spPr bwMode="auto">
          <a:xfrm>
            <a:off x="409575" y="836613"/>
            <a:ext cx="85550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Dělení dvou zlomků odpovídá násobení prvního zlomku převrácenou hodnotou druhého zlomku.</a:t>
            </a: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0" y="0"/>
            <a:ext cx="9144000" cy="5762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cs-CZ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Dělení zlomků</a:t>
            </a:r>
          </a:p>
        </p:txBody>
      </p:sp>
      <p:graphicFrame>
        <p:nvGraphicFramePr>
          <p:cNvPr id="2" name="Object 11"/>
          <p:cNvGraphicFramePr>
            <a:graphicFrameLocks noChangeAspect="1"/>
          </p:cNvGraphicFramePr>
          <p:nvPr/>
        </p:nvGraphicFramePr>
        <p:xfrm>
          <a:off x="1378595" y="2996952"/>
          <a:ext cx="674688" cy="222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64880" imgH="545760" progId="Equation.3">
                  <p:embed/>
                </p:oleObj>
              </mc:Choice>
              <mc:Fallback>
                <p:oleObj name="Rovnice" r:id="rId2" imgW="164880" imgH="54576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8595" y="2996952"/>
                        <a:ext cx="674688" cy="222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" name="Skupina 24"/>
          <p:cNvGrpSpPr/>
          <p:nvPr/>
        </p:nvGrpSpPr>
        <p:grpSpPr>
          <a:xfrm>
            <a:off x="1403648" y="3163441"/>
            <a:ext cx="591027" cy="1807751"/>
            <a:chOff x="2123728" y="4005064"/>
            <a:chExt cx="591027" cy="1807751"/>
          </a:xfrm>
        </p:grpSpPr>
        <p:sp>
          <p:nvSpPr>
            <p:cNvPr id="23" name="TextovéPole 22"/>
            <p:cNvSpPr txBox="1"/>
            <p:nvPr/>
          </p:nvSpPr>
          <p:spPr>
            <a:xfrm>
              <a:off x="2145368" y="4005064"/>
              <a:ext cx="56938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6000" b="1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24" name="TextovéPole 23"/>
            <p:cNvSpPr txBox="1"/>
            <p:nvPr/>
          </p:nvSpPr>
          <p:spPr>
            <a:xfrm>
              <a:off x="2123728" y="4797152"/>
              <a:ext cx="56938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6000" b="1" dirty="0"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  <p:sp>
        <p:nvSpPr>
          <p:cNvPr id="28" name="TextovéPole 27"/>
          <p:cNvSpPr txBox="1"/>
          <p:nvPr/>
        </p:nvSpPr>
        <p:spPr>
          <a:xfrm>
            <a:off x="3613731" y="3140968"/>
            <a:ext cx="5693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000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3592091" y="3933056"/>
            <a:ext cx="5693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0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6" name="Rectangle 9"/>
          <p:cNvSpPr>
            <a:spLocks noChangeArrowheads="1"/>
          </p:cNvSpPr>
          <p:nvPr/>
        </p:nvSpPr>
        <p:spPr bwMode="auto">
          <a:xfrm>
            <a:off x="467544" y="1484784"/>
            <a:ext cx="8208912" cy="79208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cs-CZ" sz="3000" b="1" dirty="0">
                <a:solidFill>
                  <a:srgbClr val="FF0000"/>
                </a:solidFill>
                <a:latin typeface="Trebuchet MS" pitchFamily="34" charset="0"/>
              </a:rPr>
              <a:t>Převrácená hodnota zlomku</a:t>
            </a:r>
            <a:endParaRPr lang="cs-CZ" sz="3000" dirty="0">
              <a:solidFill>
                <a:srgbClr val="FF0000"/>
              </a:solidFill>
              <a:latin typeface="Trebuchet MS" pitchFamily="34" charset="0"/>
            </a:endParaRPr>
          </a:p>
        </p:txBody>
      </p:sp>
      <p:graphicFrame>
        <p:nvGraphicFramePr>
          <p:cNvPr id="6" name="Object 11"/>
          <p:cNvGraphicFramePr>
            <a:graphicFrameLocks noChangeAspect="1"/>
          </p:cNvGraphicFramePr>
          <p:nvPr/>
        </p:nvGraphicFramePr>
        <p:xfrm>
          <a:off x="3563888" y="2996952"/>
          <a:ext cx="676275" cy="222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64880" imgH="545760" progId="Equation.3">
                  <p:embed/>
                </p:oleObj>
              </mc:Choice>
              <mc:Fallback>
                <p:oleObj name="Rovnice" r:id="rId4" imgW="164880" imgH="54576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2996952"/>
                        <a:ext cx="676275" cy="222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9"/>
          <p:cNvSpPr>
            <a:spLocks noChangeArrowheads="1"/>
          </p:cNvSpPr>
          <p:nvPr/>
        </p:nvSpPr>
        <p:spPr bwMode="auto">
          <a:xfrm>
            <a:off x="683568" y="2564904"/>
            <a:ext cx="172819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 dirty="0">
                <a:solidFill>
                  <a:srgbClr val="FF0000"/>
                </a:solidFill>
                <a:latin typeface="Trebuchet MS" pitchFamily="34" charset="0"/>
              </a:rPr>
              <a:t>Zlomek</a:t>
            </a:r>
            <a:endParaRPr lang="cs-CZ" sz="3000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39" name="Rectangle 9"/>
          <p:cNvSpPr>
            <a:spLocks noChangeArrowheads="1"/>
          </p:cNvSpPr>
          <p:nvPr/>
        </p:nvSpPr>
        <p:spPr bwMode="auto">
          <a:xfrm>
            <a:off x="2339752" y="2420888"/>
            <a:ext cx="352839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000" b="1" dirty="0">
                <a:solidFill>
                  <a:srgbClr val="FF0000"/>
                </a:solidFill>
                <a:latin typeface="Trebuchet MS" pitchFamily="34" charset="0"/>
              </a:rPr>
              <a:t>Převrácená</a:t>
            </a:r>
          </a:p>
          <a:p>
            <a:r>
              <a:rPr lang="cs-CZ" sz="3000" b="1" dirty="0">
                <a:solidFill>
                  <a:srgbClr val="FF0000"/>
                </a:solidFill>
                <a:latin typeface="Trebuchet MS" pitchFamily="34" charset="0"/>
              </a:rPr>
              <a:t>hodnota zlomku</a:t>
            </a:r>
            <a:endParaRPr lang="cs-CZ" sz="3000" dirty="0">
              <a:solidFill>
                <a:srgbClr val="FF0000"/>
              </a:solidFill>
              <a:latin typeface="Trebuchet MS" pitchFamily="34" charset="0"/>
            </a:endParaRPr>
          </a:p>
        </p:txBody>
      </p:sp>
      <p:graphicFrame>
        <p:nvGraphicFramePr>
          <p:cNvPr id="205876" name="Object 52"/>
          <p:cNvGraphicFramePr>
            <a:graphicFrameLocks noChangeAspect="1"/>
          </p:cNvGraphicFramePr>
          <p:nvPr/>
        </p:nvGraphicFramePr>
        <p:xfrm>
          <a:off x="2411760" y="3789040"/>
          <a:ext cx="673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64880" imgH="152280" progId="Equation.3">
                  <p:embed/>
                </p:oleObj>
              </mc:Choice>
              <mc:Fallback>
                <p:oleObj name="Rovnice" r:id="rId6" imgW="164880" imgH="152280" progId="Equation.3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3789040"/>
                        <a:ext cx="6731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11"/>
          <p:cNvGraphicFramePr>
            <a:graphicFrameLocks noChangeAspect="1"/>
          </p:cNvGraphicFramePr>
          <p:nvPr/>
        </p:nvGraphicFramePr>
        <p:xfrm>
          <a:off x="1331640" y="4584526"/>
          <a:ext cx="674688" cy="222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64880" imgH="545760" progId="Equation.3">
                  <p:embed/>
                </p:oleObj>
              </mc:Choice>
              <mc:Fallback>
                <p:oleObj name="Rovnice" r:id="rId2" imgW="164880" imgH="54576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584526"/>
                        <a:ext cx="674688" cy="222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8" name="Skupina 47"/>
          <p:cNvGrpSpPr/>
          <p:nvPr/>
        </p:nvGrpSpPr>
        <p:grpSpPr>
          <a:xfrm>
            <a:off x="1375445" y="4751015"/>
            <a:ext cx="591027" cy="1807751"/>
            <a:chOff x="2123728" y="4005064"/>
            <a:chExt cx="591027" cy="1807751"/>
          </a:xfrm>
        </p:grpSpPr>
        <p:sp>
          <p:nvSpPr>
            <p:cNvPr id="49" name="TextovéPole 48"/>
            <p:cNvSpPr txBox="1"/>
            <p:nvPr/>
          </p:nvSpPr>
          <p:spPr>
            <a:xfrm>
              <a:off x="2145368" y="4005064"/>
              <a:ext cx="56938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6000" b="1" dirty="0"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50" name="TextovéPole 49"/>
            <p:cNvSpPr txBox="1"/>
            <p:nvPr/>
          </p:nvSpPr>
          <p:spPr>
            <a:xfrm>
              <a:off x="2123728" y="4797152"/>
              <a:ext cx="56938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6000" b="1" dirty="0"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51" name="TextovéPole 50"/>
          <p:cNvSpPr txBox="1"/>
          <p:nvPr/>
        </p:nvSpPr>
        <p:spPr>
          <a:xfrm>
            <a:off x="3585528" y="4728542"/>
            <a:ext cx="5693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000" b="1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52" name="TextovéPole 51"/>
          <p:cNvSpPr txBox="1"/>
          <p:nvPr/>
        </p:nvSpPr>
        <p:spPr>
          <a:xfrm>
            <a:off x="3563888" y="5520630"/>
            <a:ext cx="5693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000" b="1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aphicFrame>
        <p:nvGraphicFramePr>
          <p:cNvPr id="53" name="Object 11"/>
          <p:cNvGraphicFramePr>
            <a:graphicFrameLocks noChangeAspect="1"/>
          </p:cNvGraphicFramePr>
          <p:nvPr/>
        </p:nvGraphicFramePr>
        <p:xfrm>
          <a:off x="3535685" y="4581128"/>
          <a:ext cx="676275" cy="222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64880" imgH="545760" progId="Equation.3">
                  <p:embed/>
                </p:oleObj>
              </mc:Choice>
              <mc:Fallback>
                <p:oleObj name="Rovnice" r:id="rId4" imgW="164880" imgH="54576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5685" y="4581128"/>
                        <a:ext cx="676275" cy="222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2"/>
          <p:cNvGraphicFramePr>
            <a:graphicFrameLocks noChangeAspect="1"/>
          </p:cNvGraphicFramePr>
          <p:nvPr/>
        </p:nvGraphicFramePr>
        <p:xfrm>
          <a:off x="2383557" y="5376614"/>
          <a:ext cx="673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64880" imgH="152280" progId="Equation.3">
                  <p:embed/>
                </p:oleObj>
              </mc:Choice>
              <mc:Fallback>
                <p:oleObj name="Rovnice" r:id="rId8" imgW="164880" imgH="15228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557" y="5376614"/>
                        <a:ext cx="6731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211960" y="3284984"/>
            <a:ext cx="4536504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800" b="1" dirty="0">
                <a:solidFill>
                  <a:schemeClr val="accent2">
                    <a:lumMod val="75000"/>
                  </a:schemeClr>
                </a:solidFill>
                <a:latin typeface="Trebuchet MS" pitchFamily="34" charset="0"/>
              </a:rPr>
              <a:t>Hodnoty původního a převráceného zlomku se vždy liší. Jeden menší než 1 a druhý větší než 1. </a:t>
            </a:r>
          </a:p>
          <a:p>
            <a:pPr algn="l"/>
            <a:r>
              <a:rPr lang="cs-CZ" sz="2800" b="1" dirty="0">
                <a:solidFill>
                  <a:schemeClr val="accent2">
                    <a:lumMod val="75000"/>
                  </a:schemeClr>
                </a:solidFill>
                <a:latin typeface="Trebuchet MS" pitchFamily="34" charset="0"/>
              </a:rPr>
              <a:t>    A naopak.</a:t>
            </a:r>
            <a:endParaRPr lang="cs-CZ" sz="2800" dirty="0">
              <a:solidFill>
                <a:schemeClr val="accent2">
                  <a:lumMod val="75000"/>
                </a:schemeClr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0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85185E-6 L -0.03368 0.03033 C -0.04132 0.03704 -0.04531 0.04676 -0.04531 0.05671 C -0.04531 0.06806 -0.04132 0.07732 -0.03368 0.0838 L -3.33333E-6 0.11482 " pathEditMode="relative" rAng="0" ptsTypes="FffFF">
                                      <p:cBhvr>
                                        <p:cTn id="3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0" y="570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5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81481E-6 L 0.04497 -0.02639 C 0.05538 -0.03264 0.06059 -0.0419 0.06129 -0.05186 C 0.06198 -0.06413 0.05799 -0.07431 0.04844 -0.08218 L 0.00747 -0.12038 " pathEditMode="relative" rAng="11082259" ptsTypes="FffFF">
                                      <p:cBhvr>
                                        <p:cTn id="3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0" y="-5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205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85185E-6 L -0.03368 0.03033 C -0.04132 0.03704 -0.04531 0.04676 -0.04531 0.05671 C -0.04531 0.06806 -0.04132 0.07732 -0.03368 0.0838 L -3.33333E-6 0.11482 " pathEditMode="relative" rAng="0" ptsTypes="FffFF">
                                      <p:cBhvr>
                                        <p:cTn id="73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0" y="5700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5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81481E-6 L 0.04497 -0.02639 C 0.05538 -0.03264 0.06059 -0.0419 0.06129 -0.05186 C 0.06198 -0.06413 0.05799 -0.07431 0.04844 -0.08218 L 0.00747 -0.12038 " pathEditMode="relative" rAng="11082259" ptsTypes="FffFF">
                                      <p:cBhvr>
                                        <p:cTn id="75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0" y="-5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4" grpId="0"/>
      <p:bldP spid="28" grpId="0"/>
      <p:bldP spid="28" grpId="1"/>
      <p:bldP spid="29" grpId="0"/>
      <p:bldP spid="29" grpId="1"/>
      <p:bldP spid="36" grpId="0" animBg="1"/>
      <p:bldP spid="38" grpId="0"/>
      <p:bldP spid="39" grpId="0"/>
      <p:bldP spid="51" grpId="0"/>
      <p:bldP spid="51" grpId="1"/>
      <p:bldP spid="52" grpId="0"/>
      <p:bldP spid="52" grpId="1"/>
      <p:bldP spid="55" grpId="0"/>
      <p:bldP spid="5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4" name="Rectangle 4"/>
          <p:cNvSpPr>
            <a:spLocks noChangeArrowheads="1"/>
          </p:cNvSpPr>
          <p:nvPr/>
        </p:nvSpPr>
        <p:spPr bwMode="auto">
          <a:xfrm>
            <a:off x="409575" y="836613"/>
            <a:ext cx="85550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Dělení dvou zlomků odpovídá násobení prvního zlomku převrácenou hodnotou druhého zlomku.</a:t>
            </a:r>
          </a:p>
        </p:txBody>
      </p:sp>
      <p:sp>
        <p:nvSpPr>
          <p:cNvPr id="220169" name="Rectangle 9"/>
          <p:cNvSpPr>
            <a:spLocks noChangeArrowheads="1"/>
          </p:cNvSpPr>
          <p:nvPr/>
        </p:nvSpPr>
        <p:spPr bwMode="auto">
          <a:xfrm>
            <a:off x="121417" y="2204864"/>
            <a:ext cx="8843195" cy="331236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cs-CZ" sz="4400" b="1" dirty="0">
                <a:solidFill>
                  <a:srgbClr val="FF0000"/>
                </a:solidFill>
                <a:latin typeface="Trebuchet MS" pitchFamily="34" charset="0"/>
              </a:rPr>
              <a:t>Zlomek dělíme zlomkem tak, že první zlomek opíšeme a vynásobíme převrácenou hodnotou druhého zlomku</a:t>
            </a:r>
            <a:endParaRPr lang="cs-CZ" sz="4400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0" y="0"/>
            <a:ext cx="9144000" cy="5762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cs-CZ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Dělení zlomků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0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0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4" grpId="0"/>
      <p:bldP spid="22016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4" name="Rectangle 4"/>
          <p:cNvSpPr>
            <a:spLocks noChangeArrowheads="1"/>
          </p:cNvSpPr>
          <p:nvPr/>
        </p:nvSpPr>
        <p:spPr bwMode="auto">
          <a:xfrm>
            <a:off x="409575" y="836613"/>
            <a:ext cx="85550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Dělení dvou zlomků odpovídá násobení prvního zlomku převráceným druhým zlomkem.</a:t>
            </a:r>
          </a:p>
        </p:txBody>
      </p:sp>
      <p:graphicFrame>
        <p:nvGraphicFramePr>
          <p:cNvPr id="220166" name="Object 6"/>
          <p:cNvGraphicFramePr>
            <a:graphicFrameLocks noChangeAspect="1"/>
          </p:cNvGraphicFramePr>
          <p:nvPr/>
        </p:nvGraphicFramePr>
        <p:xfrm>
          <a:off x="2025650" y="2841625"/>
          <a:ext cx="311150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75960" imgH="139680" progId="Equation.3">
                  <p:embed/>
                </p:oleObj>
              </mc:Choice>
              <mc:Fallback>
                <p:oleObj name="Rovnice" r:id="rId2" imgW="75960" imgH="1396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2841625"/>
                        <a:ext cx="311150" cy="56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0167" name="Object 7"/>
          <p:cNvGraphicFramePr>
            <a:graphicFrameLocks noChangeAspect="1"/>
          </p:cNvGraphicFramePr>
          <p:nvPr/>
        </p:nvGraphicFramePr>
        <p:xfrm>
          <a:off x="2386013" y="2317750"/>
          <a:ext cx="674687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64880" imgH="393480" progId="Equation.3">
                  <p:embed/>
                </p:oleObj>
              </mc:Choice>
              <mc:Fallback>
                <p:oleObj name="Rovnice" r:id="rId4" imgW="16488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013" y="2317750"/>
                        <a:ext cx="674687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0168" name="Object 8"/>
          <p:cNvGraphicFramePr>
            <a:graphicFrameLocks noChangeAspect="1"/>
          </p:cNvGraphicFramePr>
          <p:nvPr/>
        </p:nvGraphicFramePr>
        <p:xfrm>
          <a:off x="2962275" y="2911475"/>
          <a:ext cx="5191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26720" imgH="101520" progId="Equation.3">
                  <p:embed/>
                </p:oleObj>
              </mc:Choice>
              <mc:Fallback>
                <p:oleObj name="Rovnice" r:id="rId6" imgW="126720" imgH="10152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2275" y="2911475"/>
                        <a:ext cx="51911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0169" name="Rectangle 9"/>
          <p:cNvSpPr>
            <a:spLocks noChangeArrowheads="1"/>
          </p:cNvSpPr>
          <p:nvPr/>
        </p:nvSpPr>
        <p:spPr bwMode="auto">
          <a:xfrm>
            <a:off x="712788" y="4508500"/>
            <a:ext cx="7848600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 dirty="0">
                <a:solidFill>
                  <a:srgbClr val="FF0000"/>
                </a:solidFill>
                <a:latin typeface="Trebuchet MS" pitchFamily="34" charset="0"/>
              </a:rPr>
              <a:t>První krok, který při dělení provedeme, </a:t>
            </a:r>
            <a:br>
              <a:rPr lang="cs-CZ" sz="3000" b="1" dirty="0">
                <a:solidFill>
                  <a:srgbClr val="FF0000"/>
                </a:solidFill>
                <a:latin typeface="Trebuchet MS" pitchFamily="34" charset="0"/>
              </a:rPr>
            </a:br>
            <a:r>
              <a:rPr lang="cs-CZ" sz="3000" b="1" dirty="0">
                <a:solidFill>
                  <a:srgbClr val="FF0000"/>
                </a:solidFill>
                <a:latin typeface="Trebuchet MS" pitchFamily="34" charset="0"/>
              </a:rPr>
              <a:t>je přepsání znaménka dělení na znaménko násobení</a:t>
            </a:r>
            <a:endParaRPr lang="cs-CZ" sz="3000" dirty="0">
              <a:solidFill>
                <a:srgbClr val="FF0000"/>
              </a:solidFill>
              <a:latin typeface="Trebuchet MS" pitchFamily="34" charset="0"/>
            </a:endParaRPr>
          </a:p>
        </p:txBody>
      </p:sp>
      <p:graphicFrame>
        <p:nvGraphicFramePr>
          <p:cNvPr id="220171" name="Object 11"/>
          <p:cNvGraphicFramePr>
            <a:graphicFrameLocks noChangeAspect="1"/>
          </p:cNvGraphicFramePr>
          <p:nvPr/>
        </p:nvGraphicFramePr>
        <p:xfrm>
          <a:off x="1403350" y="2324100"/>
          <a:ext cx="623888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52280" imgH="393480" progId="Equation.3">
                  <p:embed/>
                </p:oleObj>
              </mc:Choice>
              <mc:Fallback>
                <p:oleObj name="Rovnice" r:id="rId8" imgW="152280" imgH="3934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2324100"/>
                        <a:ext cx="623888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0179" name="Rectangle 19"/>
          <p:cNvSpPr>
            <a:spLocks noChangeArrowheads="1"/>
          </p:cNvSpPr>
          <p:nvPr/>
        </p:nvSpPr>
        <p:spPr bwMode="auto">
          <a:xfrm>
            <a:off x="539750" y="1484313"/>
            <a:ext cx="172878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1. krok:</a:t>
            </a:r>
          </a:p>
        </p:txBody>
      </p:sp>
      <p:graphicFrame>
        <p:nvGraphicFramePr>
          <p:cNvPr id="220180" name="Object 20"/>
          <p:cNvGraphicFramePr>
            <a:graphicFrameLocks noChangeAspect="1"/>
          </p:cNvGraphicFramePr>
          <p:nvPr/>
        </p:nvGraphicFramePr>
        <p:xfrm>
          <a:off x="4129088" y="2954338"/>
          <a:ext cx="3111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75960" imgH="88560" progId="Equation.3">
                  <p:embed/>
                </p:oleObj>
              </mc:Choice>
              <mc:Fallback>
                <p:oleObj name="Rovnice" r:id="rId10" imgW="75960" imgH="8856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9088" y="2954338"/>
                        <a:ext cx="311150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0181" name="Object 21"/>
          <p:cNvGraphicFramePr>
            <a:graphicFrameLocks noChangeAspect="1"/>
          </p:cNvGraphicFramePr>
          <p:nvPr/>
        </p:nvGraphicFramePr>
        <p:xfrm>
          <a:off x="4489450" y="2312988"/>
          <a:ext cx="674688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164880" imgH="393480" progId="Equation.3">
                  <p:embed/>
                </p:oleObj>
              </mc:Choice>
              <mc:Fallback>
                <p:oleObj name="Rovnice" r:id="rId12" imgW="164880" imgH="39348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9450" y="2312988"/>
                        <a:ext cx="674688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0182" name="Object 22"/>
          <p:cNvGraphicFramePr>
            <a:graphicFrameLocks noChangeAspect="1"/>
          </p:cNvGraphicFramePr>
          <p:nvPr/>
        </p:nvGraphicFramePr>
        <p:xfrm>
          <a:off x="5065713" y="2906713"/>
          <a:ext cx="5191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26720" imgH="101520" progId="Equation.3">
                  <p:embed/>
                </p:oleObj>
              </mc:Choice>
              <mc:Fallback>
                <p:oleObj name="Rovnice" r:id="rId6" imgW="126720" imgH="10152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5713" y="2906713"/>
                        <a:ext cx="51911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0183" name="Object 23"/>
          <p:cNvGraphicFramePr>
            <a:graphicFrameLocks noChangeAspect="1"/>
          </p:cNvGraphicFramePr>
          <p:nvPr/>
        </p:nvGraphicFramePr>
        <p:xfrm>
          <a:off x="3506788" y="2319338"/>
          <a:ext cx="623887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52280" imgH="393480" progId="Equation.3">
                  <p:embed/>
                </p:oleObj>
              </mc:Choice>
              <mc:Fallback>
                <p:oleObj name="Rovnice" r:id="rId8" imgW="152280" imgH="39348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6788" y="2319338"/>
                        <a:ext cx="623887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0184" name="Rectangle 24"/>
          <p:cNvSpPr>
            <a:spLocks noChangeArrowheads="1"/>
          </p:cNvSpPr>
          <p:nvPr/>
        </p:nvSpPr>
        <p:spPr bwMode="auto">
          <a:xfrm>
            <a:off x="712788" y="4983163"/>
            <a:ext cx="7848600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FF0000"/>
                </a:solidFill>
                <a:latin typeface="Trebuchet MS" pitchFamily="34" charset="0"/>
              </a:rPr>
              <a:t>               a převrácení druhého zlomku.</a:t>
            </a:r>
            <a:endParaRPr lang="cs-CZ" sz="300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220186" name="Arc 26"/>
          <p:cNvSpPr>
            <a:spLocks noChangeAspect="1"/>
          </p:cNvSpPr>
          <p:nvPr/>
        </p:nvSpPr>
        <p:spPr bwMode="auto">
          <a:xfrm rot="-2753710">
            <a:off x="2474913" y="1938338"/>
            <a:ext cx="1533525" cy="1533525"/>
          </a:xfrm>
          <a:custGeom>
            <a:avLst/>
            <a:gdLst>
              <a:gd name="T0" fmla="*/ 0 w 21600"/>
              <a:gd name="T1" fmla="*/ 0 h 21600"/>
              <a:gd name="T2" fmla="*/ 1533525 w 21600"/>
              <a:gd name="T3" fmla="*/ 1533525 h 21600"/>
              <a:gd name="T4" fmla="*/ 0 w 21600"/>
              <a:gd name="T5" fmla="*/ 153352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CC00"/>
            </a:solidFill>
            <a:round/>
            <a:headEnd type="none" w="lg" len="lg"/>
            <a:tailEnd type="triangl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20188" name="Arc 28"/>
          <p:cNvSpPr>
            <a:spLocks noChangeAspect="1"/>
          </p:cNvSpPr>
          <p:nvPr/>
        </p:nvSpPr>
        <p:spPr bwMode="auto">
          <a:xfrm rot="8040000">
            <a:off x="2992438" y="3119438"/>
            <a:ext cx="1533525" cy="1533525"/>
          </a:xfrm>
          <a:custGeom>
            <a:avLst/>
            <a:gdLst>
              <a:gd name="T0" fmla="*/ 0 w 21600"/>
              <a:gd name="T1" fmla="*/ 0 h 21600"/>
              <a:gd name="T2" fmla="*/ 1533525 w 21600"/>
              <a:gd name="T3" fmla="*/ 1533525 h 21600"/>
              <a:gd name="T4" fmla="*/ 0 w 21600"/>
              <a:gd name="T5" fmla="*/ 153352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CC00"/>
            </a:solidFill>
            <a:round/>
            <a:headEnd type="triangle" w="lg" len="lg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0" y="0"/>
            <a:ext cx="9144000" cy="5762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cs-CZ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Dělení zlomků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0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2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220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20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220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220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20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1000"/>
                                        <p:tgtEl>
                                          <p:spTgt spid="22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2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1000"/>
                                        <p:tgtEl>
                                          <p:spTgt spid="22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2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220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1000"/>
                                        <p:tgtEl>
                                          <p:spTgt spid="22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1000"/>
                                        <p:tgtEl>
                                          <p:spTgt spid="22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4" grpId="0"/>
      <p:bldP spid="220169" grpId="0"/>
      <p:bldP spid="220179" grpId="0"/>
      <p:bldP spid="220184" grpId="0"/>
      <p:bldP spid="220186" grpId="0" animBg="1"/>
      <p:bldP spid="22018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2" name="Rectangle 4"/>
          <p:cNvSpPr>
            <a:spLocks noChangeArrowheads="1"/>
          </p:cNvSpPr>
          <p:nvPr/>
        </p:nvSpPr>
        <p:spPr bwMode="auto">
          <a:xfrm>
            <a:off x="409575" y="836613"/>
            <a:ext cx="85550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Dělení dvou zlomků odpovídá násobení prvního zlomku převráceným druhým zlomkem.</a:t>
            </a: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2025650" y="2847975"/>
          <a:ext cx="311150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75960" imgH="139680" progId="Equation.3">
                  <p:embed/>
                </p:oleObj>
              </mc:Choice>
              <mc:Fallback>
                <p:oleObj name="Rovnice" r:id="rId2" imgW="75960" imgH="1396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2847975"/>
                        <a:ext cx="311150" cy="56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6"/>
          <p:cNvGraphicFramePr>
            <a:graphicFrameLocks noChangeAspect="1"/>
          </p:cNvGraphicFramePr>
          <p:nvPr/>
        </p:nvGraphicFramePr>
        <p:xfrm>
          <a:off x="2386013" y="2324100"/>
          <a:ext cx="674687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64880" imgH="393480" progId="Equation.3">
                  <p:embed/>
                </p:oleObj>
              </mc:Choice>
              <mc:Fallback>
                <p:oleObj name="Rovnice" r:id="rId4" imgW="16488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013" y="2324100"/>
                        <a:ext cx="674687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7"/>
          <p:cNvGraphicFramePr>
            <a:graphicFrameLocks noChangeAspect="1"/>
          </p:cNvGraphicFramePr>
          <p:nvPr/>
        </p:nvGraphicFramePr>
        <p:xfrm>
          <a:off x="2962275" y="2917825"/>
          <a:ext cx="5191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26720" imgH="101520" progId="Equation.3">
                  <p:embed/>
                </p:oleObj>
              </mc:Choice>
              <mc:Fallback>
                <p:oleObj name="Rovnice" r:id="rId6" imgW="126720" imgH="10152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2275" y="2917825"/>
                        <a:ext cx="51911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3240" name="Rectangle 8"/>
          <p:cNvSpPr>
            <a:spLocks noChangeArrowheads="1"/>
          </p:cNvSpPr>
          <p:nvPr/>
        </p:nvSpPr>
        <p:spPr bwMode="auto">
          <a:xfrm>
            <a:off x="1116013" y="4508500"/>
            <a:ext cx="7172325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FF0000"/>
                </a:solidFill>
                <a:latin typeface="Trebuchet MS" pitchFamily="34" charset="0"/>
              </a:rPr>
              <a:t>Nyní jako při násobení dvou zlomků zkoumáme soudělnost, tudíž možnost krácení, a pokud to jde, krátíme.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graphicFrame>
        <p:nvGraphicFramePr>
          <p:cNvPr id="4101" name="Object 9"/>
          <p:cNvGraphicFramePr>
            <a:graphicFrameLocks noChangeAspect="1"/>
          </p:cNvGraphicFramePr>
          <p:nvPr/>
        </p:nvGraphicFramePr>
        <p:xfrm>
          <a:off x="1403350" y="2330450"/>
          <a:ext cx="623888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52280" imgH="393480" progId="Equation.3">
                  <p:embed/>
                </p:oleObj>
              </mc:Choice>
              <mc:Fallback>
                <p:oleObj name="Rovnice" r:id="rId8" imgW="152280" imgH="393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2330450"/>
                        <a:ext cx="623888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3242" name="Rectangle 10"/>
          <p:cNvSpPr>
            <a:spLocks noChangeArrowheads="1"/>
          </p:cNvSpPr>
          <p:nvPr/>
        </p:nvSpPr>
        <p:spPr bwMode="auto">
          <a:xfrm>
            <a:off x="539750" y="1484313"/>
            <a:ext cx="172878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2. krok:</a:t>
            </a:r>
          </a:p>
        </p:txBody>
      </p:sp>
      <p:graphicFrame>
        <p:nvGraphicFramePr>
          <p:cNvPr id="4102" name="Object 11"/>
          <p:cNvGraphicFramePr>
            <a:graphicFrameLocks noChangeAspect="1"/>
          </p:cNvGraphicFramePr>
          <p:nvPr/>
        </p:nvGraphicFramePr>
        <p:xfrm>
          <a:off x="4129088" y="2960688"/>
          <a:ext cx="3111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75960" imgH="88560" progId="Equation.3">
                  <p:embed/>
                </p:oleObj>
              </mc:Choice>
              <mc:Fallback>
                <p:oleObj name="Rovnice" r:id="rId10" imgW="75960" imgH="8856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9088" y="2960688"/>
                        <a:ext cx="311150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12"/>
          <p:cNvGraphicFramePr>
            <a:graphicFrameLocks noChangeAspect="1"/>
          </p:cNvGraphicFramePr>
          <p:nvPr/>
        </p:nvGraphicFramePr>
        <p:xfrm>
          <a:off x="4489450" y="2319338"/>
          <a:ext cx="674688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164880" imgH="393480" progId="Equation.3">
                  <p:embed/>
                </p:oleObj>
              </mc:Choice>
              <mc:Fallback>
                <p:oleObj name="Rovnice" r:id="rId12" imgW="164880" imgH="393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9450" y="2319338"/>
                        <a:ext cx="674688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13"/>
          <p:cNvGraphicFramePr>
            <a:graphicFrameLocks noChangeAspect="1"/>
          </p:cNvGraphicFramePr>
          <p:nvPr/>
        </p:nvGraphicFramePr>
        <p:xfrm>
          <a:off x="5065713" y="2913063"/>
          <a:ext cx="5191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26720" imgH="101520" progId="Equation.3">
                  <p:embed/>
                </p:oleObj>
              </mc:Choice>
              <mc:Fallback>
                <p:oleObj name="Rovnice" r:id="rId6" imgW="126720" imgH="10152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5713" y="2913063"/>
                        <a:ext cx="51911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14"/>
          <p:cNvGraphicFramePr>
            <a:graphicFrameLocks noChangeAspect="1"/>
          </p:cNvGraphicFramePr>
          <p:nvPr/>
        </p:nvGraphicFramePr>
        <p:xfrm>
          <a:off x="3506788" y="2325688"/>
          <a:ext cx="623887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52280" imgH="393480" progId="Equation.3">
                  <p:embed/>
                </p:oleObj>
              </mc:Choice>
              <mc:Fallback>
                <p:oleObj name="Rovnice" r:id="rId8" imgW="15228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6788" y="2325688"/>
                        <a:ext cx="623887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3250" name="Line 18"/>
          <p:cNvSpPr>
            <a:spLocks noChangeShapeType="1"/>
          </p:cNvSpPr>
          <p:nvPr/>
        </p:nvSpPr>
        <p:spPr bwMode="auto">
          <a:xfrm flipV="1">
            <a:off x="3611563" y="2362200"/>
            <a:ext cx="431800" cy="6477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23251" name="Line 19"/>
          <p:cNvSpPr>
            <a:spLocks noChangeShapeType="1"/>
          </p:cNvSpPr>
          <p:nvPr/>
        </p:nvSpPr>
        <p:spPr bwMode="auto">
          <a:xfrm flipV="1">
            <a:off x="4576763" y="3270250"/>
            <a:ext cx="431800" cy="6477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23252" name="Rectangle 20"/>
          <p:cNvSpPr>
            <a:spLocks noChangeArrowheads="1"/>
          </p:cNvSpPr>
          <p:nvPr/>
        </p:nvSpPr>
        <p:spPr bwMode="auto">
          <a:xfrm>
            <a:off x="3971925" y="2089150"/>
            <a:ext cx="39528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1</a:t>
            </a:r>
            <a:endParaRPr lang="cs-CZ" sz="200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223253" name="Rectangle 21"/>
          <p:cNvSpPr>
            <a:spLocks noChangeArrowheads="1"/>
          </p:cNvSpPr>
          <p:nvPr/>
        </p:nvSpPr>
        <p:spPr bwMode="auto">
          <a:xfrm>
            <a:off x="4894263" y="3586163"/>
            <a:ext cx="39528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2</a:t>
            </a:r>
            <a:endParaRPr lang="cs-CZ" sz="2000">
              <a:solidFill>
                <a:srgbClr val="00CC00"/>
              </a:solidFill>
              <a:latin typeface="Trebuchet MS" pitchFamily="34" charset="0"/>
            </a:endParaRPr>
          </a:p>
        </p:txBody>
      </p:sp>
      <p:graphicFrame>
        <p:nvGraphicFramePr>
          <p:cNvPr id="223254" name="Object 22"/>
          <p:cNvGraphicFramePr>
            <a:graphicFrameLocks noChangeAspect="1"/>
          </p:cNvGraphicFramePr>
          <p:nvPr/>
        </p:nvGraphicFramePr>
        <p:xfrm>
          <a:off x="6156325" y="2955925"/>
          <a:ext cx="31115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75960" imgH="88560" progId="Equation.3">
                  <p:embed/>
                </p:oleObj>
              </mc:Choice>
              <mc:Fallback>
                <p:oleObj name="Rovnice" r:id="rId10" imgW="75960" imgH="8856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2955925"/>
                        <a:ext cx="311150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55" name="Object 23"/>
          <p:cNvGraphicFramePr>
            <a:graphicFrameLocks noChangeAspect="1"/>
          </p:cNvGraphicFramePr>
          <p:nvPr/>
        </p:nvGraphicFramePr>
        <p:xfrm>
          <a:off x="6443663" y="2314575"/>
          <a:ext cx="623887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7" imgW="152280" imgH="393480" progId="Equation.3">
                  <p:embed/>
                </p:oleObj>
              </mc:Choice>
              <mc:Fallback>
                <p:oleObj name="Rovnice" r:id="rId17" imgW="152280" imgH="39348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2314575"/>
                        <a:ext cx="623887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56" name="Object 24"/>
          <p:cNvGraphicFramePr>
            <a:graphicFrameLocks noChangeAspect="1"/>
          </p:cNvGraphicFramePr>
          <p:nvPr/>
        </p:nvGraphicFramePr>
        <p:xfrm>
          <a:off x="6994525" y="2908300"/>
          <a:ext cx="5191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26720" imgH="101520" progId="Equation.3">
                  <p:embed/>
                </p:oleObj>
              </mc:Choice>
              <mc:Fallback>
                <p:oleObj name="Rovnice" r:id="rId6" imgW="126720" imgH="10152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4525" y="2908300"/>
                        <a:ext cx="51911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57" name="Object 25"/>
          <p:cNvGraphicFramePr>
            <a:graphicFrameLocks noChangeAspect="1"/>
          </p:cNvGraphicFramePr>
          <p:nvPr/>
        </p:nvGraphicFramePr>
        <p:xfrm>
          <a:off x="5591175" y="2320925"/>
          <a:ext cx="623888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9" imgW="152280" imgH="393480" progId="Equation.3">
                  <p:embed/>
                </p:oleObj>
              </mc:Choice>
              <mc:Fallback>
                <p:oleObj name="Rovnice" r:id="rId19" imgW="152280" imgH="39348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175" y="2320925"/>
                        <a:ext cx="623888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0" y="0"/>
            <a:ext cx="9144000" cy="5762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cs-CZ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Dělení zlomků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3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3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2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2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2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2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2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2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2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40" grpId="0"/>
      <p:bldP spid="223242" grpId="0"/>
      <p:bldP spid="223250" grpId="0" animBg="1"/>
      <p:bldP spid="223251" grpId="0" animBg="1"/>
      <p:bldP spid="223252" grpId="0"/>
      <p:bldP spid="2232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7" name="Rectangle 4"/>
          <p:cNvSpPr>
            <a:spLocks noChangeArrowheads="1"/>
          </p:cNvSpPr>
          <p:nvPr/>
        </p:nvSpPr>
        <p:spPr bwMode="auto">
          <a:xfrm>
            <a:off x="409575" y="836613"/>
            <a:ext cx="85550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Dělení dvou zlomků odpovídá násobení prvního zlomku převráceným druhým zlomkem.</a:t>
            </a:r>
          </a:p>
        </p:txBody>
      </p:sp>
      <p:graphicFrame>
        <p:nvGraphicFramePr>
          <p:cNvPr id="5122" name="Object 5"/>
          <p:cNvGraphicFramePr>
            <a:graphicFrameLocks noChangeAspect="1"/>
          </p:cNvGraphicFramePr>
          <p:nvPr/>
        </p:nvGraphicFramePr>
        <p:xfrm>
          <a:off x="2025650" y="2847975"/>
          <a:ext cx="311150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75960" imgH="139680" progId="Equation.3">
                  <p:embed/>
                </p:oleObj>
              </mc:Choice>
              <mc:Fallback>
                <p:oleObj name="Rovnice" r:id="rId2" imgW="75960" imgH="1396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2847975"/>
                        <a:ext cx="311150" cy="56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6"/>
          <p:cNvGraphicFramePr>
            <a:graphicFrameLocks noChangeAspect="1"/>
          </p:cNvGraphicFramePr>
          <p:nvPr/>
        </p:nvGraphicFramePr>
        <p:xfrm>
          <a:off x="2386013" y="2324100"/>
          <a:ext cx="674687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64880" imgH="393480" progId="Equation.3">
                  <p:embed/>
                </p:oleObj>
              </mc:Choice>
              <mc:Fallback>
                <p:oleObj name="Rovnice" r:id="rId4" imgW="16488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013" y="2324100"/>
                        <a:ext cx="674687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7"/>
          <p:cNvGraphicFramePr>
            <a:graphicFrameLocks noChangeAspect="1"/>
          </p:cNvGraphicFramePr>
          <p:nvPr/>
        </p:nvGraphicFramePr>
        <p:xfrm>
          <a:off x="2962275" y="2917825"/>
          <a:ext cx="5191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26720" imgH="101520" progId="Equation.3">
                  <p:embed/>
                </p:oleObj>
              </mc:Choice>
              <mc:Fallback>
                <p:oleObj name="Rovnice" r:id="rId6" imgW="126720" imgH="10152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2275" y="2917825"/>
                        <a:ext cx="51911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4264" name="Rectangle 8"/>
          <p:cNvSpPr>
            <a:spLocks noChangeArrowheads="1"/>
          </p:cNvSpPr>
          <p:nvPr/>
        </p:nvSpPr>
        <p:spPr bwMode="auto">
          <a:xfrm>
            <a:off x="1476375" y="4508500"/>
            <a:ext cx="7172325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FF0000"/>
                </a:solidFill>
                <a:latin typeface="Trebuchet MS" pitchFamily="34" charset="0"/>
              </a:rPr>
              <a:t>Po zkrácení či pokud krátit nelze, vynásobíme čitatele s čitatelem </a:t>
            </a:r>
            <a:br>
              <a:rPr lang="cs-CZ" sz="3000" b="1">
                <a:solidFill>
                  <a:srgbClr val="FF0000"/>
                </a:solidFill>
                <a:latin typeface="Trebuchet MS" pitchFamily="34" charset="0"/>
              </a:rPr>
            </a:br>
            <a:r>
              <a:rPr lang="cs-CZ" sz="3000" b="1">
                <a:solidFill>
                  <a:srgbClr val="FF0000"/>
                </a:solidFill>
                <a:latin typeface="Trebuchet MS" pitchFamily="34" charset="0"/>
              </a:rPr>
              <a:t>a jmenovatele s jmenovatelem.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graphicFrame>
        <p:nvGraphicFramePr>
          <p:cNvPr id="5125" name="Object 9"/>
          <p:cNvGraphicFramePr>
            <a:graphicFrameLocks noChangeAspect="1"/>
          </p:cNvGraphicFramePr>
          <p:nvPr/>
        </p:nvGraphicFramePr>
        <p:xfrm>
          <a:off x="1403350" y="2330450"/>
          <a:ext cx="623888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52280" imgH="393480" progId="Equation.3">
                  <p:embed/>
                </p:oleObj>
              </mc:Choice>
              <mc:Fallback>
                <p:oleObj name="Rovnice" r:id="rId8" imgW="152280" imgH="393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2330450"/>
                        <a:ext cx="623888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4266" name="Rectangle 10"/>
          <p:cNvSpPr>
            <a:spLocks noChangeArrowheads="1"/>
          </p:cNvSpPr>
          <p:nvPr/>
        </p:nvSpPr>
        <p:spPr bwMode="auto">
          <a:xfrm>
            <a:off x="539750" y="1484313"/>
            <a:ext cx="172878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3. krok:</a:t>
            </a:r>
          </a:p>
        </p:txBody>
      </p:sp>
      <p:graphicFrame>
        <p:nvGraphicFramePr>
          <p:cNvPr id="5126" name="Object 11"/>
          <p:cNvGraphicFramePr>
            <a:graphicFrameLocks noChangeAspect="1"/>
          </p:cNvGraphicFramePr>
          <p:nvPr/>
        </p:nvGraphicFramePr>
        <p:xfrm>
          <a:off x="4129088" y="2960688"/>
          <a:ext cx="3111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75960" imgH="88560" progId="Equation.3">
                  <p:embed/>
                </p:oleObj>
              </mc:Choice>
              <mc:Fallback>
                <p:oleObj name="Rovnice" r:id="rId10" imgW="75960" imgH="8856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9088" y="2960688"/>
                        <a:ext cx="311150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12"/>
          <p:cNvGraphicFramePr>
            <a:graphicFrameLocks noChangeAspect="1"/>
          </p:cNvGraphicFramePr>
          <p:nvPr/>
        </p:nvGraphicFramePr>
        <p:xfrm>
          <a:off x="4489450" y="2319338"/>
          <a:ext cx="674688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164880" imgH="393480" progId="Equation.3">
                  <p:embed/>
                </p:oleObj>
              </mc:Choice>
              <mc:Fallback>
                <p:oleObj name="Rovnice" r:id="rId12" imgW="164880" imgH="393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9450" y="2319338"/>
                        <a:ext cx="674688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13"/>
          <p:cNvGraphicFramePr>
            <a:graphicFrameLocks noChangeAspect="1"/>
          </p:cNvGraphicFramePr>
          <p:nvPr/>
        </p:nvGraphicFramePr>
        <p:xfrm>
          <a:off x="5065713" y="2913063"/>
          <a:ext cx="5191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26720" imgH="101520" progId="Equation.3">
                  <p:embed/>
                </p:oleObj>
              </mc:Choice>
              <mc:Fallback>
                <p:oleObj name="Rovnice" r:id="rId6" imgW="126720" imgH="10152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5713" y="2913063"/>
                        <a:ext cx="51911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14"/>
          <p:cNvGraphicFramePr>
            <a:graphicFrameLocks noChangeAspect="1"/>
          </p:cNvGraphicFramePr>
          <p:nvPr/>
        </p:nvGraphicFramePr>
        <p:xfrm>
          <a:off x="3506788" y="2325688"/>
          <a:ext cx="623887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52280" imgH="393480" progId="Equation.3">
                  <p:embed/>
                </p:oleObj>
              </mc:Choice>
              <mc:Fallback>
                <p:oleObj name="Rovnice" r:id="rId8" imgW="15228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6788" y="2325688"/>
                        <a:ext cx="623887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9"/>
          <p:cNvGraphicFramePr>
            <a:graphicFrameLocks noChangeAspect="1"/>
          </p:cNvGraphicFramePr>
          <p:nvPr/>
        </p:nvGraphicFramePr>
        <p:xfrm>
          <a:off x="6156325" y="2955925"/>
          <a:ext cx="31115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75960" imgH="88560" progId="Equation.3">
                  <p:embed/>
                </p:oleObj>
              </mc:Choice>
              <mc:Fallback>
                <p:oleObj name="Rovnice" r:id="rId10" imgW="75960" imgH="8856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2955925"/>
                        <a:ext cx="311150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20"/>
          <p:cNvGraphicFramePr>
            <a:graphicFrameLocks noChangeAspect="1"/>
          </p:cNvGraphicFramePr>
          <p:nvPr/>
        </p:nvGraphicFramePr>
        <p:xfrm>
          <a:off x="6443663" y="2314575"/>
          <a:ext cx="623887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4" imgW="152280" imgH="393480" progId="Equation.3">
                  <p:embed/>
                </p:oleObj>
              </mc:Choice>
              <mc:Fallback>
                <p:oleObj name="Rovnice" r:id="rId14" imgW="152280" imgH="39348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2314575"/>
                        <a:ext cx="623887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21"/>
          <p:cNvGraphicFramePr>
            <a:graphicFrameLocks noChangeAspect="1"/>
          </p:cNvGraphicFramePr>
          <p:nvPr/>
        </p:nvGraphicFramePr>
        <p:xfrm>
          <a:off x="6994525" y="2908300"/>
          <a:ext cx="5191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26720" imgH="101520" progId="Equation.3">
                  <p:embed/>
                </p:oleObj>
              </mc:Choice>
              <mc:Fallback>
                <p:oleObj name="Rovnice" r:id="rId6" imgW="126720" imgH="10152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4525" y="2908300"/>
                        <a:ext cx="51911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22"/>
          <p:cNvGraphicFramePr>
            <a:graphicFrameLocks noChangeAspect="1"/>
          </p:cNvGraphicFramePr>
          <p:nvPr/>
        </p:nvGraphicFramePr>
        <p:xfrm>
          <a:off x="5591175" y="2320925"/>
          <a:ext cx="623888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6" imgW="152280" imgH="393480" progId="Equation.3">
                  <p:embed/>
                </p:oleObj>
              </mc:Choice>
              <mc:Fallback>
                <p:oleObj name="Rovnice" r:id="rId16" imgW="152280" imgH="39348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175" y="2320925"/>
                        <a:ext cx="623888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279" name="Object 23"/>
          <p:cNvGraphicFramePr>
            <a:graphicFrameLocks noChangeAspect="1"/>
          </p:cNvGraphicFramePr>
          <p:nvPr/>
        </p:nvGraphicFramePr>
        <p:xfrm>
          <a:off x="7548563" y="2306638"/>
          <a:ext cx="623887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8" imgW="152280" imgH="393480" progId="Equation.3">
                  <p:embed/>
                </p:oleObj>
              </mc:Choice>
              <mc:Fallback>
                <p:oleObj name="Rovnice" r:id="rId18" imgW="152280" imgH="39348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8563" y="2306638"/>
                        <a:ext cx="623887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6081713" y="3602038"/>
            <a:ext cx="577850" cy="720725"/>
            <a:chOff x="1356" y="2296"/>
            <a:chExt cx="364" cy="454"/>
          </a:xfrm>
        </p:grpSpPr>
        <p:sp>
          <p:nvSpPr>
            <p:cNvPr id="5144" name="Arc 25"/>
            <p:cNvSpPr>
              <a:spLocks/>
            </p:cNvSpPr>
            <p:nvPr/>
          </p:nvSpPr>
          <p:spPr bwMode="auto">
            <a:xfrm rot="8046290">
              <a:off x="1356" y="2296"/>
              <a:ext cx="364" cy="364"/>
            </a:xfrm>
            <a:custGeom>
              <a:avLst/>
              <a:gdLst>
                <a:gd name="T0" fmla="*/ 0 w 21600"/>
                <a:gd name="T1" fmla="*/ 0 h 21600"/>
                <a:gd name="T2" fmla="*/ 364 w 21600"/>
                <a:gd name="T3" fmla="*/ 364 h 21600"/>
                <a:gd name="T4" fmla="*/ 0 w 21600"/>
                <a:gd name="T5" fmla="*/ 364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CC00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145" name="Rectangle 26"/>
            <p:cNvSpPr>
              <a:spLocks noChangeArrowheads="1"/>
            </p:cNvSpPr>
            <p:nvPr/>
          </p:nvSpPr>
          <p:spPr bwMode="auto">
            <a:xfrm>
              <a:off x="1428" y="2478"/>
              <a:ext cx="227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cs-CZ" sz="2000" b="1">
                  <a:solidFill>
                    <a:srgbClr val="00CC00"/>
                  </a:solidFill>
                  <a:latin typeface="Trebuchet MS" pitchFamily="34" charset="0"/>
                </a:rPr>
                <a:t>.</a:t>
              </a:r>
              <a:endParaRPr lang="cs-CZ" sz="4400">
                <a:solidFill>
                  <a:srgbClr val="00CC00"/>
                </a:solidFill>
                <a:latin typeface="Trebuchet MS" pitchFamily="34" charset="0"/>
              </a:endParaRP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 rot="10800000">
            <a:off x="6081713" y="1946275"/>
            <a:ext cx="577850" cy="720725"/>
            <a:chOff x="1356" y="2296"/>
            <a:chExt cx="364" cy="454"/>
          </a:xfrm>
        </p:grpSpPr>
        <p:sp>
          <p:nvSpPr>
            <p:cNvPr id="5142" name="Arc 28"/>
            <p:cNvSpPr>
              <a:spLocks/>
            </p:cNvSpPr>
            <p:nvPr/>
          </p:nvSpPr>
          <p:spPr bwMode="auto">
            <a:xfrm rot="8046290">
              <a:off x="1356" y="2296"/>
              <a:ext cx="364" cy="364"/>
            </a:xfrm>
            <a:custGeom>
              <a:avLst/>
              <a:gdLst>
                <a:gd name="T0" fmla="*/ 0 w 21600"/>
                <a:gd name="T1" fmla="*/ 0 h 21600"/>
                <a:gd name="T2" fmla="*/ 364 w 21600"/>
                <a:gd name="T3" fmla="*/ 364 h 21600"/>
                <a:gd name="T4" fmla="*/ 0 w 21600"/>
                <a:gd name="T5" fmla="*/ 364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CC00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143" name="Rectangle 29"/>
            <p:cNvSpPr>
              <a:spLocks noChangeArrowheads="1"/>
            </p:cNvSpPr>
            <p:nvPr/>
          </p:nvSpPr>
          <p:spPr bwMode="auto">
            <a:xfrm>
              <a:off x="1428" y="2478"/>
              <a:ext cx="227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cs-CZ" sz="2000" b="1">
                  <a:solidFill>
                    <a:srgbClr val="00CC00"/>
                  </a:solidFill>
                  <a:latin typeface="Trebuchet MS" pitchFamily="34" charset="0"/>
                </a:rPr>
                <a:t>.</a:t>
              </a:r>
              <a:endParaRPr lang="cs-CZ" sz="4400">
                <a:solidFill>
                  <a:srgbClr val="00CC00"/>
                </a:solidFill>
                <a:latin typeface="Trebuchet MS" pitchFamily="34" charset="0"/>
              </a:endParaRPr>
            </a:p>
          </p:txBody>
        </p:sp>
      </p:grp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0" y="0"/>
            <a:ext cx="9144000" cy="5762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cs-CZ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Dělení zlomků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4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4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2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4" grpId="0"/>
      <p:bldP spid="2242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8" name="AutoShape 28"/>
          <p:cNvSpPr>
            <a:spLocks noChangeArrowheads="1"/>
          </p:cNvSpPr>
          <p:nvPr/>
        </p:nvSpPr>
        <p:spPr bwMode="auto">
          <a:xfrm>
            <a:off x="755650" y="4365625"/>
            <a:ext cx="3095625" cy="1801813"/>
          </a:xfrm>
          <a:prstGeom prst="cloudCallout">
            <a:avLst>
              <a:gd name="adj1" fmla="val -15898"/>
              <a:gd name="adj2" fmla="val -1161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Nejdříve tedy převedeme smíšená čísla na zlomky.</a:t>
            </a:r>
          </a:p>
        </p:txBody>
      </p:sp>
      <p:sp>
        <p:nvSpPr>
          <p:cNvPr id="225284" name="Rectangle 4"/>
          <p:cNvSpPr>
            <a:spLocks noChangeArrowheads="1"/>
          </p:cNvSpPr>
          <p:nvPr/>
        </p:nvSpPr>
        <p:spPr bwMode="auto">
          <a:xfrm>
            <a:off x="409575" y="836613"/>
            <a:ext cx="85550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Máme-li dělit smíšená čísla, převedeme je nejdříve na zlomky a pak postupujeme podle předcházejících kroků.</a:t>
            </a:r>
          </a:p>
        </p:txBody>
      </p:sp>
      <p:graphicFrame>
        <p:nvGraphicFramePr>
          <p:cNvPr id="225289" name="Object 9"/>
          <p:cNvGraphicFramePr>
            <a:graphicFrameLocks noChangeAspect="1"/>
          </p:cNvGraphicFramePr>
          <p:nvPr/>
        </p:nvGraphicFramePr>
        <p:xfrm>
          <a:off x="755650" y="2054225"/>
          <a:ext cx="2755900" cy="146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736560" imgH="393480" progId="Equation.3">
                  <p:embed/>
                </p:oleObj>
              </mc:Choice>
              <mc:Fallback>
                <p:oleObj name="Rovnice" r:id="rId2" imgW="736560" imgH="393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054225"/>
                        <a:ext cx="2755900" cy="146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763713" y="5156200"/>
            <a:ext cx="577850" cy="720725"/>
            <a:chOff x="1356" y="2296"/>
            <a:chExt cx="364" cy="454"/>
          </a:xfrm>
        </p:grpSpPr>
        <p:sp>
          <p:nvSpPr>
            <p:cNvPr id="6167" name="Arc 21"/>
            <p:cNvSpPr>
              <a:spLocks/>
            </p:cNvSpPr>
            <p:nvPr/>
          </p:nvSpPr>
          <p:spPr bwMode="auto">
            <a:xfrm rot="8046290">
              <a:off x="1356" y="2296"/>
              <a:ext cx="364" cy="364"/>
            </a:xfrm>
            <a:custGeom>
              <a:avLst/>
              <a:gdLst>
                <a:gd name="T0" fmla="*/ 0 w 21600"/>
                <a:gd name="T1" fmla="*/ 0 h 21600"/>
                <a:gd name="T2" fmla="*/ 364 w 21600"/>
                <a:gd name="T3" fmla="*/ 364 h 21600"/>
                <a:gd name="T4" fmla="*/ 0 w 21600"/>
                <a:gd name="T5" fmla="*/ 364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CC00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168" name="Rectangle 22"/>
            <p:cNvSpPr>
              <a:spLocks noChangeArrowheads="1"/>
            </p:cNvSpPr>
            <p:nvPr/>
          </p:nvSpPr>
          <p:spPr bwMode="auto">
            <a:xfrm>
              <a:off x="1428" y="2478"/>
              <a:ext cx="227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cs-CZ" sz="2000" b="1">
                  <a:solidFill>
                    <a:srgbClr val="00CC00"/>
                  </a:solidFill>
                  <a:latin typeface="Trebuchet MS" pitchFamily="34" charset="0"/>
                </a:rPr>
                <a:t>.</a:t>
              </a:r>
              <a:endParaRPr lang="cs-CZ" sz="4400">
                <a:solidFill>
                  <a:srgbClr val="00CC00"/>
                </a:solidFill>
                <a:latin typeface="Trebuchet MS" pitchFamily="34" charset="0"/>
              </a:endParaRP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 rot="10800000">
            <a:off x="1763713" y="3586163"/>
            <a:ext cx="577850" cy="720725"/>
            <a:chOff x="1356" y="2296"/>
            <a:chExt cx="364" cy="454"/>
          </a:xfrm>
        </p:grpSpPr>
        <p:sp>
          <p:nvSpPr>
            <p:cNvPr id="6165" name="Arc 24"/>
            <p:cNvSpPr>
              <a:spLocks/>
            </p:cNvSpPr>
            <p:nvPr/>
          </p:nvSpPr>
          <p:spPr bwMode="auto">
            <a:xfrm rot="8046290">
              <a:off x="1356" y="2296"/>
              <a:ext cx="364" cy="364"/>
            </a:xfrm>
            <a:custGeom>
              <a:avLst/>
              <a:gdLst>
                <a:gd name="T0" fmla="*/ 0 w 21600"/>
                <a:gd name="T1" fmla="*/ 0 h 21600"/>
                <a:gd name="T2" fmla="*/ 364 w 21600"/>
                <a:gd name="T3" fmla="*/ 364 h 21600"/>
                <a:gd name="T4" fmla="*/ 0 w 21600"/>
                <a:gd name="T5" fmla="*/ 364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CC00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166" name="Rectangle 25"/>
            <p:cNvSpPr>
              <a:spLocks noChangeArrowheads="1"/>
            </p:cNvSpPr>
            <p:nvPr/>
          </p:nvSpPr>
          <p:spPr bwMode="auto">
            <a:xfrm>
              <a:off x="1428" y="2478"/>
              <a:ext cx="227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cs-CZ" sz="2000" b="1">
                  <a:solidFill>
                    <a:srgbClr val="00CC00"/>
                  </a:solidFill>
                  <a:latin typeface="Trebuchet MS" pitchFamily="34" charset="0"/>
                </a:rPr>
                <a:t>.</a:t>
              </a:r>
              <a:endParaRPr lang="cs-CZ" sz="4400">
                <a:solidFill>
                  <a:srgbClr val="00CC00"/>
                </a:solidFill>
                <a:latin typeface="Trebuchet MS" pitchFamily="34" charset="0"/>
              </a:endParaRPr>
            </a:p>
          </p:txBody>
        </p:sp>
      </p:grpSp>
      <p:graphicFrame>
        <p:nvGraphicFramePr>
          <p:cNvPr id="225306" name="Object 26"/>
          <p:cNvGraphicFramePr>
            <a:graphicFrameLocks noChangeAspect="1"/>
          </p:cNvGraphicFramePr>
          <p:nvPr/>
        </p:nvGraphicFramePr>
        <p:xfrm>
          <a:off x="3521075" y="2054225"/>
          <a:ext cx="2374900" cy="146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634680" imgH="393480" progId="Equation.3">
                  <p:embed/>
                </p:oleObj>
              </mc:Choice>
              <mc:Fallback>
                <p:oleObj name="Rovnice" r:id="rId4" imgW="634680" imgH="39348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075" y="2054225"/>
                        <a:ext cx="2374900" cy="146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07" name="Object 27"/>
          <p:cNvGraphicFramePr>
            <a:graphicFrameLocks noChangeAspect="1"/>
          </p:cNvGraphicFramePr>
          <p:nvPr/>
        </p:nvGraphicFramePr>
        <p:xfrm>
          <a:off x="5916613" y="2060575"/>
          <a:ext cx="2279650" cy="146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609480" imgH="393480" progId="Equation.3">
                  <p:embed/>
                </p:oleObj>
              </mc:Choice>
              <mc:Fallback>
                <p:oleObj name="Rovnice" r:id="rId6" imgW="609480" imgH="39348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6613" y="2060575"/>
                        <a:ext cx="2279650" cy="146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09" name="AutoShape 29"/>
          <p:cNvSpPr>
            <a:spLocks noChangeArrowheads="1"/>
          </p:cNvSpPr>
          <p:nvPr/>
        </p:nvSpPr>
        <p:spPr bwMode="auto">
          <a:xfrm>
            <a:off x="3348038" y="4076700"/>
            <a:ext cx="3455987" cy="2016125"/>
          </a:xfrm>
          <a:prstGeom prst="cloudCallout">
            <a:avLst>
              <a:gd name="adj1" fmla="val -17755"/>
              <a:gd name="adj2" fmla="val -91968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Poté nahradíme dělení prvního zlomku násobením převráceným druhým zlomkem. </a:t>
            </a:r>
          </a:p>
        </p:txBody>
      </p:sp>
      <p:sp>
        <p:nvSpPr>
          <p:cNvPr id="225310" name="AutoShape 30"/>
          <p:cNvSpPr>
            <a:spLocks noChangeArrowheads="1"/>
          </p:cNvSpPr>
          <p:nvPr/>
        </p:nvSpPr>
        <p:spPr bwMode="auto">
          <a:xfrm>
            <a:off x="5508625" y="4437063"/>
            <a:ext cx="3095625" cy="1801812"/>
          </a:xfrm>
          <a:prstGeom prst="cloudCallout">
            <a:avLst>
              <a:gd name="adj1" fmla="val -6514"/>
              <a:gd name="adj2" fmla="val -119338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Krátíme zlomky „nad sebou“ či „do kříže“.</a:t>
            </a:r>
          </a:p>
        </p:txBody>
      </p:sp>
      <p:graphicFrame>
        <p:nvGraphicFramePr>
          <p:cNvPr id="225311" name="Object 31"/>
          <p:cNvGraphicFramePr>
            <a:graphicFrameLocks noChangeAspect="1"/>
          </p:cNvGraphicFramePr>
          <p:nvPr/>
        </p:nvGraphicFramePr>
        <p:xfrm>
          <a:off x="898525" y="4005263"/>
          <a:ext cx="2470150" cy="146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660240" imgH="393480" progId="Equation.3">
                  <p:embed/>
                </p:oleObj>
              </mc:Choice>
              <mc:Fallback>
                <p:oleObj name="Rovnice" r:id="rId8" imgW="660240" imgH="39348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8525" y="4005263"/>
                        <a:ext cx="2470150" cy="1468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12" name="Line 32"/>
          <p:cNvSpPr>
            <a:spLocks noChangeShapeType="1"/>
          </p:cNvSpPr>
          <p:nvPr/>
        </p:nvSpPr>
        <p:spPr bwMode="auto">
          <a:xfrm flipV="1">
            <a:off x="6156325" y="2074863"/>
            <a:ext cx="431800" cy="6477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25313" name="Line 33"/>
          <p:cNvSpPr>
            <a:spLocks noChangeShapeType="1"/>
          </p:cNvSpPr>
          <p:nvPr/>
        </p:nvSpPr>
        <p:spPr bwMode="auto">
          <a:xfrm flipV="1">
            <a:off x="7121525" y="2867025"/>
            <a:ext cx="431800" cy="6477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25314" name="Rectangle 34"/>
          <p:cNvSpPr>
            <a:spLocks noChangeArrowheads="1"/>
          </p:cNvSpPr>
          <p:nvPr/>
        </p:nvSpPr>
        <p:spPr bwMode="auto">
          <a:xfrm>
            <a:off x="6567488" y="1844675"/>
            <a:ext cx="39528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1</a:t>
            </a:r>
            <a:endParaRPr lang="cs-CZ" sz="200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225315" name="Rectangle 35"/>
          <p:cNvSpPr>
            <a:spLocks noChangeArrowheads="1"/>
          </p:cNvSpPr>
          <p:nvPr/>
        </p:nvSpPr>
        <p:spPr bwMode="auto">
          <a:xfrm>
            <a:off x="7561263" y="3182938"/>
            <a:ext cx="39528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1</a:t>
            </a:r>
            <a:endParaRPr lang="cs-CZ" sz="200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225316" name="AutoShape 36"/>
          <p:cNvSpPr>
            <a:spLocks noChangeArrowheads="1"/>
          </p:cNvSpPr>
          <p:nvPr/>
        </p:nvSpPr>
        <p:spPr bwMode="auto">
          <a:xfrm>
            <a:off x="5292725" y="3643313"/>
            <a:ext cx="3095625" cy="1873250"/>
          </a:xfrm>
          <a:prstGeom prst="cloudCallout">
            <a:avLst>
              <a:gd name="adj1" fmla="val -124667"/>
              <a:gd name="adj2" fmla="val -2322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Vynásobíme čitatele </a:t>
            </a:r>
          </a:p>
          <a:p>
            <a:r>
              <a:rPr lang="cs-CZ" sz="1800" b="1">
                <a:latin typeface="Trebuchet MS" pitchFamily="34" charset="0"/>
              </a:rPr>
              <a:t>s čitatelem </a:t>
            </a:r>
          </a:p>
          <a:p>
            <a:r>
              <a:rPr lang="cs-CZ" sz="1800" b="1">
                <a:latin typeface="Trebuchet MS" pitchFamily="34" charset="0"/>
              </a:rPr>
              <a:t>a jmenovatele se jmenovatelem.</a:t>
            </a:r>
          </a:p>
        </p:txBody>
      </p:sp>
      <p:graphicFrame>
        <p:nvGraphicFramePr>
          <p:cNvPr id="225317" name="Object 37"/>
          <p:cNvGraphicFramePr>
            <a:graphicFrameLocks noChangeAspect="1"/>
          </p:cNvGraphicFramePr>
          <p:nvPr/>
        </p:nvGraphicFramePr>
        <p:xfrm>
          <a:off x="3241675" y="4005263"/>
          <a:ext cx="1330325" cy="146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355320" imgH="393480" progId="Equation.3">
                  <p:embed/>
                </p:oleObj>
              </mc:Choice>
              <mc:Fallback>
                <p:oleObj name="Rovnice" r:id="rId10" imgW="355320" imgH="39348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1675" y="4005263"/>
                        <a:ext cx="1330325" cy="1468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8" name="Object 38"/>
          <p:cNvGraphicFramePr>
            <a:graphicFrameLocks noChangeAspect="1"/>
          </p:cNvGraphicFramePr>
          <p:nvPr/>
        </p:nvGraphicFramePr>
        <p:xfrm>
          <a:off x="4572000" y="4430713"/>
          <a:ext cx="474663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126720" imgH="164880" progId="Equation.3">
                  <p:embed/>
                </p:oleObj>
              </mc:Choice>
              <mc:Fallback>
                <p:oleObj name="Rovnice" r:id="rId12" imgW="126720" imgH="16488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430713"/>
                        <a:ext cx="474663" cy="615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0" y="0"/>
            <a:ext cx="9144000" cy="5762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cs-CZ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Dělení zlomků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25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2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2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2253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22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25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2253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22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2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25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25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25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25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2253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225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25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2253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225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8" grpId="0" animBg="1"/>
      <p:bldP spid="225308" grpId="1" animBg="1"/>
      <p:bldP spid="225284" grpId="0"/>
      <p:bldP spid="225309" grpId="0" animBg="1"/>
      <p:bldP spid="225309" grpId="1" animBg="1"/>
      <p:bldP spid="225310" grpId="0" animBg="1"/>
      <p:bldP spid="225310" grpId="1" animBg="1"/>
      <p:bldP spid="225312" grpId="0" animBg="1"/>
      <p:bldP spid="225313" grpId="0" animBg="1"/>
      <p:bldP spid="225314" grpId="0"/>
      <p:bldP spid="225315" grpId="0"/>
      <p:bldP spid="225316" grpId="0" animBg="1"/>
      <p:bldP spid="225316" grpId="1" animBg="1"/>
    </p:bldLst>
  </p:timing>
</p:sld>
</file>

<file path=ppt/theme/theme1.xml><?xml version="1.0" encoding="utf-8"?>
<a:theme xmlns:a="http://schemas.openxmlformats.org/drawingml/2006/main" name="Prezentace Školicí seminář">
  <a:themeElements>
    <a:clrScheme name="Prezentace Školicí seminář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zentace Školicí seminář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zentace Školicí seminář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 Školicí seminář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Školicí prezentace</Template>
  <TotalTime>4785</TotalTime>
  <Words>547</Words>
  <Application>Microsoft Office PowerPoint</Application>
  <PresentationFormat>Předvádění na obrazovce (4:3)</PresentationFormat>
  <Paragraphs>104</Paragraphs>
  <Slides>20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6" baseType="lpstr">
      <vt:lpstr>Arial</vt:lpstr>
      <vt:lpstr>Calibri</vt:lpstr>
      <vt:lpstr>Times New Roman</vt:lpstr>
      <vt:lpstr>Trebuchet MS</vt:lpstr>
      <vt:lpstr>Prezentace Školicí seminář</vt:lpstr>
      <vt:lpstr>Rovnice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ZŠ Břest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Zlomky dělení</dc:title>
  <dc:subject>Matematika</dc:subject>
  <dc:creator>Mgr. Vladimír Žůrek</dc:creator>
  <cp:lastModifiedBy>Žůrek Vladimír</cp:lastModifiedBy>
  <cp:revision>292</cp:revision>
  <dcterms:created xsi:type="dcterms:W3CDTF">2008-05-31T11:29:33Z</dcterms:created>
  <dcterms:modified xsi:type="dcterms:W3CDTF">2025-12-18T13:33:34Z</dcterms:modified>
</cp:coreProperties>
</file>