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391" r:id="rId2"/>
    <p:sldId id="392" r:id="rId3"/>
    <p:sldId id="377" r:id="rId4"/>
    <p:sldId id="380" r:id="rId5"/>
    <p:sldId id="388" r:id="rId6"/>
    <p:sldId id="389" r:id="rId7"/>
    <p:sldId id="390" r:id="rId8"/>
    <p:sldId id="381" r:id="rId9"/>
    <p:sldId id="372" r:id="rId10"/>
    <p:sldId id="373" r:id="rId11"/>
    <p:sldId id="374" r:id="rId12"/>
    <p:sldId id="375" r:id="rId13"/>
    <p:sldId id="378" r:id="rId14"/>
    <p:sldId id="379" r:id="rId15"/>
    <p:sldId id="382" r:id="rId16"/>
    <p:sldId id="383" r:id="rId17"/>
    <p:sldId id="384" r:id="rId18"/>
    <p:sldId id="385" r:id="rId19"/>
    <p:sldId id="386" r:id="rId20"/>
    <p:sldId id="387" r:id="rId21"/>
    <p:sldId id="351" r:id="rId22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0000"/>
    <a:srgbClr val="66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6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1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95B891-338E-44AC-8D30-74B2AA61241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1415C-FCE0-4AFB-88DD-A2DCC580AC03}" type="datetimeFigureOut">
              <a:rPr lang="cs-CZ" smtClean="0"/>
              <a:t>18.12.2025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CAF96-2E01-4429-BC73-74C7D6B36F8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2D8A56DA-8D3C-48C8-8620-FBD2D3D806D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88557-F849-4BE5-8AA8-0C19421DFEC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B0561-0BA7-476E-9D72-BF00F66727E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685800"/>
            <a:ext cx="8077200" cy="57150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B4F7D945-A024-4B53-BD96-04EEA9D4AAC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5C368-0863-4A72-ACAB-485D2B6811D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522BF-F0D8-4F94-8630-CFEC9EA2116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430F2-3593-41A5-B789-CBCF0934770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5960C-B205-4B62-9996-E89333D93F8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75262-C058-4257-85E9-6F2992D283F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3630B-4715-49EC-BF60-861BEF40D63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848C6-8722-4948-A709-59AD7512C1D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568FC-0754-4CE7-AC21-B3DE2786021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Text s odrážkami na druhé úrovni</a:t>
            </a:r>
          </a:p>
          <a:p>
            <a:pPr lvl="2"/>
            <a:r>
              <a:rPr lang="cs-CZ"/>
              <a:t>Text s odrážkami na třetí úrovni</a:t>
            </a:r>
          </a:p>
          <a:p>
            <a:pPr lvl="3"/>
            <a:r>
              <a:rPr lang="cs-CZ"/>
              <a:t> Text s odrážkami na čtvrté úrovni</a:t>
            </a:r>
          </a:p>
          <a:p>
            <a:pPr lvl="4"/>
            <a:r>
              <a:rPr lang="cs-CZ"/>
              <a:t>Text s odrážkami na páté úrovni</a:t>
            </a:r>
          </a:p>
          <a:p>
            <a:pPr lvl="1"/>
            <a:endParaRPr lang="cs-CZ"/>
          </a:p>
          <a:p>
            <a:pPr lvl="2"/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/>
            </a:lvl1pPr>
          </a:lstStyle>
          <a:p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8E5098B8-749E-43F0-97B0-615B92EA075E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fontAlgn="base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5.wmf"/><Relationship Id="rId3" Type="http://schemas.openxmlformats.org/officeDocument/2006/relationships/image" Target="../media/image46.png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4.bin"/><Relationship Id="rId2" Type="http://schemas.openxmlformats.org/officeDocument/2006/relationships/image" Target="../media/image45.png"/><Relationship Id="rId16" Type="http://schemas.openxmlformats.org/officeDocument/2006/relationships/image" Target="../media/image54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9.png"/><Relationship Id="rId11" Type="http://schemas.openxmlformats.org/officeDocument/2006/relationships/oleObject" Target="../embeddings/oleObject51.bin"/><Relationship Id="rId5" Type="http://schemas.openxmlformats.org/officeDocument/2006/relationships/image" Target="../media/image48.png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7.png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58.bin"/><Relationship Id="rId3" Type="http://schemas.openxmlformats.org/officeDocument/2006/relationships/image" Target="../media/image49.png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2.wmf"/><Relationship Id="rId2" Type="http://schemas.openxmlformats.org/officeDocument/2006/relationships/image" Target="../media/image56.png"/><Relationship Id="rId16" Type="http://schemas.openxmlformats.org/officeDocument/2006/relationships/image" Target="../media/image64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9.png"/><Relationship Id="rId11" Type="http://schemas.openxmlformats.org/officeDocument/2006/relationships/oleObject" Target="../embeddings/oleObject57.bin"/><Relationship Id="rId5" Type="http://schemas.openxmlformats.org/officeDocument/2006/relationships/image" Target="../media/image58.png"/><Relationship Id="rId15" Type="http://schemas.openxmlformats.org/officeDocument/2006/relationships/oleObject" Target="../embeddings/oleObject59.bin"/><Relationship Id="rId10" Type="http://schemas.openxmlformats.org/officeDocument/2006/relationships/image" Target="../media/image61.wmf"/><Relationship Id="rId4" Type="http://schemas.openxmlformats.org/officeDocument/2006/relationships/image" Target="../media/image57.png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78.wmf"/><Relationship Id="rId18" Type="http://schemas.openxmlformats.org/officeDocument/2006/relationships/oleObject" Target="../embeddings/oleObject68.bin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80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5" Type="http://schemas.openxmlformats.org/officeDocument/2006/relationships/image" Target="../media/image79.wmf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81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76.wmf"/><Relationship Id="rId14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5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14.png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Relationship Id="rId1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30.bin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3.wmf"/><Relationship Id="rId3" Type="http://schemas.openxmlformats.org/officeDocument/2006/relationships/image" Target="../media/image23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7.bin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2.wmf"/><Relationship Id="rId5" Type="http://schemas.openxmlformats.org/officeDocument/2006/relationships/image" Target="../media/image30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0.wmf"/><Relationship Id="rId18" Type="http://schemas.openxmlformats.org/officeDocument/2006/relationships/image" Target="../media/image41.wmf"/><Relationship Id="rId3" Type="http://schemas.openxmlformats.org/officeDocument/2006/relationships/image" Target="../media/image35.wmf"/><Relationship Id="rId21" Type="http://schemas.openxmlformats.org/officeDocument/2006/relationships/oleObject" Target="../embeddings/oleObject47.bin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4.bin"/><Relationship Id="rId17" Type="http://schemas.openxmlformats.org/officeDocument/2006/relationships/oleObject" Target="../embeddings/oleObject45.bin"/><Relationship Id="rId2" Type="http://schemas.openxmlformats.org/officeDocument/2006/relationships/oleObject" Target="../embeddings/oleObject39.bin"/><Relationship Id="rId16" Type="http://schemas.openxmlformats.org/officeDocument/2006/relationships/image" Target="../media/image14.png"/><Relationship Id="rId20" Type="http://schemas.openxmlformats.org/officeDocument/2006/relationships/image" Target="../media/image42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39.wmf"/><Relationship Id="rId24" Type="http://schemas.openxmlformats.org/officeDocument/2006/relationships/image" Target="../media/image44.wmf"/><Relationship Id="rId5" Type="http://schemas.openxmlformats.org/officeDocument/2006/relationships/image" Target="../media/image36.wmf"/><Relationship Id="rId15" Type="http://schemas.openxmlformats.org/officeDocument/2006/relationships/image" Target="../media/image12.png"/><Relationship Id="rId23" Type="http://schemas.openxmlformats.org/officeDocument/2006/relationships/oleObject" Target="../embeddings/oleObject48.bin"/><Relationship Id="rId10" Type="http://schemas.openxmlformats.org/officeDocument/2006/relationships/oleObject" Target="../embeddings/oleObject43.bin"/><Relationship Id="rId19" Type="http://schemas.openxmlformats.org/officeDocument/2006/relationships/oleObject" Target="../embeddings/oleObject46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38.wmf"/><Relationship Id="rId14" Type="http://schemas.openxmlformats.org/officeDocument/2006/relationships/image" Target="../media/image16.png"/><Relationship Id="rId22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5132698"/>
            <a:ext cx="5400600" cy="132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412776"/>
          <a:ext cx="8280920" cy="384048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28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2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IV.-X. </a:t>
                      </a:r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proměnná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Užívá různé způsoby kvantitativního vyjádření vztahu celek – část (přirozeným číslem, poměrem, zlomkem, desetinným číslem, procentem)</a:t>
                      </a:r>
                      <a:endParaRPr lang="cs-CZ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Anotace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dirty="0">
                          <a:latin typeface="Times New Roman" pitchFamily="18" charset="0"/>
                          <a:cs typeface="Times New Roman" pitchFamily="18" charset="0"/>
                        </a:rPr>
                        <a:t>Prezentace vhodná k samostudiu i jako podpora přímé výuky uvádí pojem zlomek  a jeho zápis </a:t>
                      </a:r>
                      <a:endParaRPr lang="cs-CZ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116632"/>
          <a:ext cx="8280920" cy="12492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</a:t>
                      </a:r>
                      <a:r>
                        <a:rPr lang="cs-CZ" sz="4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početní operace</a:t>
                      </a:r>
                      <a:endParaRPr lang="cs-CZ" sz="4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Zlomky – smíšená čísla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poprvé.</a:t>
            </a:r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6691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477963"/>
            <a:ext cx="6856412" cy="4543425"/>
          </a:xfrm>
          <a:prstGeom prst="rect">
            <a:avLst/>
          </a:prstGeom>
          <a:noFill/>
        </p:spPr>
      </p:pic>
      <p:pic>
        <p:nvPicPr>
          <p:cNvPr id="16691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9238" y="1528763"/>
            <a:ext cx="617537" cy="4464050"/>
          </a:xfrm>
          <a:prstGeom prst="rect">
            <a:avLst/>
          </a:prstGeom>
          <a:noFill/>
        </p:spPr>
      </p:pic>
      <p:pic>
        <p:nvPicPr>
          <p:cNvPr id="16692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43425" y="1495425"/>
            <a:ext cx="590550" cy="4468813"/>
          </a:xfrm>
          <a:prstGeom prst="rect">
            <a:avLst/>
          </a:prstGeom>
          <a:noFill/>
        </p:spPr>
      </p:pic>
      <p:pic>
        <p:nvPicPr>
          <p:cNvPr id="166921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9675" y="1404938"/>
            <a:ext cx="684213" cy="4687887"/>
          </a:xfrm>
          <a:prstGeom prst="rect">
            <a:avLst/>
          </a:prstGeom>
          <a:noFill/>
        </p:spPr>
      </p:pic>
      <p:pic>
        <p:nvPicPr>
          <p:cNvPr id="166922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0638" y="1622425"/>
            <a:ext cx="174625" cy="4197350"/>
          </a:xfrm>
          <a:prstGeom prst="rect">
            <a:avLst/>
          </a:prstGeom>
          <a:noFill/>
        </p:spPr>
      </p:pic>
      <p:pic>
        <p:nvPicPr>
          <p:cNvPr id="166923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4663" y="1628775"/>
            <a:ext cx="174625" cy="4197350"/>
          </a:xfrm>
          <a:prstGeom prst="rect">
            <a:avLst/>
          </a:prstGeom>
          <a:noFill/>
        </p:spPr>
      </p:pic>
      <p:pic>
        <p:nvPicPr>
          <p:cNvPr id="166924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50125" y="1628775"/>
            <a:ext cx="174625" cy="4197350"/>
          </a:xfrm>
          <a:prstGeom prst="rect">
            <a:avLst/>
          </a:prstGeom>
          <a:noFill/>
        </p:spPr>
      </p:pic>
      <p:graphicFrame>
        <p:nvGraphicFramePr>
          <p:cNvPr id="166925" name="Object 13"/>
          <p:cNvGraphicFramePr>
            <a:graphicFrameLocks noGrp="1" noChangeAspect="1"/>
          </p:cNvGraphicFramePr>
          <p:nvPr>
            <p:ph/>
          </p:nvPr>
        </p:nvGraphicFramePr>
        <p:xfrm>
          <a:off x="2084388" y="1549400"/>
          <a:ext cx="47148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380880" imgH="393480" progId="Equation.3">
                  <p:embed/>
                </p:oleObj>
              </mc:Choice>
              <mc:Fallback>
                <p:oleObj name="Rovnice" r:id="rId7" imgW="38088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1549400"/>
                        <a:ext cx="471487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27" name="Object 15"/>
          <p:cNvGraphicFramePr>
            <a:graphicFrameLocks noChangeAspect="1"/>
          </p:cNvGraphicFramePr>
          <p:nvPr/>
        </p:nvGraphicFramePr>
        <p:xfrm>
          <a:off x="2084388" y="3097213"/>
          <a:ext cx="47148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380880" imgH="393480" progId="Equation.3">
                  <p:embed/>
                </p:oleObj>
              </mc:Choice>
              <mc:Fallback>
                <p:oleObj name="Rovnice" r:id="rId9" imgW="38088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3097213"/>
                        <a:ext cx="471487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28" name="Object 16"/>
          <p:cNvGraphicFramePr>
            <a:graphicFrameLocks noChangeAspect="1"/>
          </p:cNvGraphicFramePr>
          <p:nvPr/>
        </p:nvGraphicFramePr>
        <p:xfrm>
          <a:off x="2092325" y="5403850"/>
          <a:ext cx="45561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1" imgW="368280" imgH="393480" progId="Equation.3">
                  <p:embed/>
                </p:oleObj>
              </mc:Choice>
              <mc:Fallback>
                <p:oleObj name="Rovnice" r:id="rId11" imgW="36828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325" y="5403850"/>
                        <a:ext cx="455613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29" name="Object 17"/>
          <p:cNvGraphicFramePr>
            <a:graphicFrameLocks noChangeAspect="1"/>
          </p:cNvGraphicFramePr>
          <p:nvPr/>
        </p:nvGraphicFramePr>
        <p:xfrm>
          <a:off x="5162550" y="3111500"/>
          <a:ext cx="47148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380880" imgH="393480" progId="Equation.3">
                  <p:embed/>
                </p:oleObj>
              </mc:Choice>
              <mc:Fallback>
                <p:oleObj name="Rovnice" r:id="rId13" imgW="38088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3111500"/>
                        <a:ext cx="47148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30" name="Object 18"/>
          <p:cNvGraphicFramePr>
            <a:graphicFrameLocks noChangeAspect="1"/>
          </p:cNvGraphicFramePr>
          <p:nvPr/>
        </p:nvGraphicFramePr>
        <p:xfrm>
          <a:off x="8086725" y="1501775"/>
          <a:ext cx="47148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380880" imgH="393480" progId="Equation.3">
                  <p:embed/>
                </p:oleObj>
              </mc:Choice>
              <mc:Fallback>
                <p:oleObj name="Rovnice" r:id="rId15" imgW="38088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6725" y="1501775"/>
                        <a:ext cx="47148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31" name="Object 19"/>
          <p:cNvGraphicFramePr>
            <a:graphicFrameLocks noChangeAspect="1"/>
          </p:cNvGraphicFramePr>
          <p:nvPr/>
        </p:nvGraphicFramePr>
        <p:xfrm>
          <a:off x="8116888" y="5402263"/>
          <a:ext cx="43973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355320" imgH="393480" progId="Equation.3">
                  <p:embed/>
                </p:oleObj>
              </mc:Choice>
              <mc:Fallback>
                <p:oleObj name="Rovnice" r:id="rId17" imgW="35532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6888" y="5402263"/>
                        <a:ext cx="439737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podruhé.</a:t>
            </a:r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Zapiš následující zlomky smíšenými čísly: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6794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352550"/>
            <a:ext cx="7016750" cy="46466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972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389063"/>
            <a:ext cx="7016750" cy="4646612"/>
          </a:xfrm>
          <a:prstGeom prst="rect">
            <a:avLst/>
          </a:prstGeom>
          <a:noFill/>
        </p:spPr>
      </p:pic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podruhé.</a:t>
            </a:r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6896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0638" y="1557338"/>
            <a:ext cx="179387" cy="4327525"/>
          </a:xfrm>
          <a:prstGeom prst="rect">
            <a:avLst/>
          </a:prstGeom>
          <a:noFill/>
        </p:spPr>
      </p:pic>
      <p:pic>
        <p:nvPicPr>
          <p:cNvPr id="168973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11300" y="1512888"/>
            <a:ext cx="614363" cy="4565650"/>
          </a:xfrm>
          <a:prstGeom prst="rect">
            <a:avLst/>
          </a:prstGeom>
          <a:noFill/>
        </p:spPr>
      </p:pic>
      <p:pic>
        <p:nvPicPr>
          <p:cNvPr id="168974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92613" y="1557338"/>
            <a:ext cx="179387" cy="4327525"/>
          </a:xfrm>
          <a:prstGeom prst="rect">
            <a:avLst/>
          </a:prstGeom>
          <a:noFill/>
        </p:spPr>
      </p:pic>
      <p:pic>
        <p:nvPicPr>
          <p:cNvPr id="16897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88238" y="1557338"/>
            <a:ext cx="179387" cy="4327525"/>
          </a:xfrm>
          <a:prstGeom prst="rect">
            <a:avLst/>
          </a:prstGeom>
          <a:noFill/>
        </p:spPr>
      </p:pic>
      <p:pic>
        <p:nvPicPr>
          <p:cNvPr id="168976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52963" y="1441450"/>
            <a:ext cx="754062" cy="4616450"/>
          </a:xfrm>
          <a:prstGeom prst="rect">
            <a:avLst/>
          </a:prstGeom>
          <a:noFill/>
        </p:spPr>
      </p:pic>
      <p:pic>
        <p:nvPicPr>
          <p:cNvPr id="168977" name="Picture 1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29538" y="1428750"/>
            <a:ext cx="630237" cy="4722813"/>
          </a:xfrm>
          <a:prstGeom prst="rect">
            <a:avLst/>
          </a:prstGeom>
          <a:noFill/>
        </p:spPr>
      </p:pic>
      <p:graphicFrame>
        <p:nvGraphicFramePr>
          <p:cNvPr id="168978" name="Object 18"/>
          <p:cNvGraphicFramePr>
            <a:graphicFrameLocks noGrp="1" noChangeAspect="1"/>
          </p:cNvGraphicFramePr>
          <p:nvPr>
            <p:ph/>
          </p:nvPr>
        </p:nvGraphicFramePr>
        <p:xfrm>
          <a:off x="1979613" y="3071813"/>
          <a:ext cx="42386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342720" imgH="393480" progId="Equation.3">
                  <p:embed/>
                </p:oleObj>
              </mc:Choice>
              <mc:Fallback>
                <p:oleObj name="Rovnice" r:id="rId7" imgW="34272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3071813"/>
                        <a:ext cx="423862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79" name="Object 19"/>
          <p:cNvGraphicFramePr>
            <a:graphicFrameLocks noChangeAspect="1"/>
          </p:cNvGraphicFramePr>
          <p:nvPr/>
        </p:nvGraphicFramePr>
        <p:xfrm>
          <a:off x="1957388" y="3878263"/>
          <a:ext cx="4699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380880" imgH="393480" progId="Equation.3">
                  <p:embed/>
                </p:oleObj>
              </mc:Choice>
              <mc:Fallback>
                <p:oleObj name="Rovnice" r:id="rId9" imgW="38088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3878263"/>
                        <a:ext cx="46990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80" name="Object 20"/>
          <p:cNvGraphicFramePr>
            <a:graphicFrameLocks noChangeAspect="1"/>
          </p:cNvGraphicFramePr>
          <p:nvPr/>
        </p:nvGraphicFramePr>
        <p:xfrm>
          <a:off x="5256213" y="4681538"/>
          <a:ext cx="4540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1" imgW="368280" imgH="393480" progId="Equation.3">
                  <p:embed/>
                </p:oleObj>
              </mc:Choice>
              <mc:Fallback>
                <p:oleObj name="Rovnice" r:id="rId11" imgW="36828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6213" y="4681538"/>
                        <a:ext cx="454025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81" name="Object 21"/>
          <p:cNvGraphicFramePr>
            <a:graphicFrameLocks noChangeAspect="1"/>
          </p:cNvGraphicFramePr>
          <p:nvPr/>
        </p:nvGraphicFramePr>
        <p:xfrm>
          <a:off x="8193088" y="5473700"/>
          <a:ext cx="4699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380880" imgH="393480" progId="Equation.3">
                  <p:embed/>
                </p:oleObj>
              </mc:Choice>
              <mc:Fallback>
                <p:oleObj name="Rovnice" r:id="rId13" imgW="380880" imgH="393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3088" y="5473700"/>
                        <a:ext cx="469900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82" name="Object 22"/>
          <p:cNvGraphicFramePr>
            <a:graphicFrameLocks noChangeAspect="1"/>
          </p:cNvGraphicFramePr>
          <p:nvPr/>
        </p:nvGraphicFramePr>
        <p:xfrm>
          <a:off x="8281988" y="3086100"/>
          <a:ext cx="4222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342720" imgH="393480" progId="Equation.3">
                  <p:embed/>
                </p:oleObj>
              </mc:Choice>
              <mc:Fallback>
                <p:oleObj name="Rovnice" r:id="rId15" imgW="342720" imgH="393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1988" y="3086100"/>
                        <a:ext cx="422275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013" y="1382713"/>
            <a:ext cx="6772275" cy="4840287"/>
          </a:xfrm>
          <a:prstGeom prst="rect">
            <a:avLst/>
          </a:prstGeom>
          <a:noFill/>
        </p:spPr>
      </p:pic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potřetí.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Zapiš následující zlomky smíšenými čísly:</a:t>
            </a: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potřetí.</a:t>
            </a: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73068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416050"/>
            <a:ext cx="7054850" cy="47498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15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341438"/>
            <a:ext cx="6926262" cy="4751387"/>
          </a:xfrm>
          <a:prstGeom prst="rect">
            <a:avLst/>
          </a:prstGeom>
          <a:noFill/>
        </p:spPr>
      </p:pic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počtvrté.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Převeď následující smíšená čísla na zlomky: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počtvrté.</a:t>
            </a:r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7818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1863" y="1409700"/>
            <a:ext cx="7240587" cy="482758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354138"/>
            <a:ext cx="6929438" cy="4811712"/>
          </a:xfrm>
          <a:prstGeom prst="rect">
            <a:avLst/>
          </a:prstGeom>
          <a:noFill/>
        </p:spPr>
      </p:pic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popáté.</a:t>
            </a: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Převeď následující smíšená čísla na zlomky:</a:t>
            </a:r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popáté.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802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408113"/>
            <a:ext cx="7223125" cy="482917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377950"/>
            <a:ext cx="6840538" cy="4787900"/>
          </a:xfrm>
          <a:prstGeom prst="rect">
            <a:avLst/>
          </a:prstGeom>
          <a:noFill/>
        </p:spPr>
      </p:pic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pošesté.</a:t>
            </a:r>
          </a:p>
        </p:txBody>
      </p:sp>
      <p:sp>
        <p:nvSpPr>
          <p:cNvPr id="181253" name="Rectangle 5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Převeď následující smíšená čísla na zlomky:</a:t>
            </a:r>
          </a:p>
        </p:txBody>
      </p:sp>
      <p:sp>
        <p:nvSpPr>
          <p:cNvPr id="181254" name="Rectangle 6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Druhy zlomků</a:t>
            </a:r>
          </a:p>
        </p:txBody>
      </p:sp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409575" y="765175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Zlomky rozdělujeme na pravé a nepravé.</a:t>
            </a:r>
            <a:endParaRPr lang="cs-CZ" sz="4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169995" name="Object 11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758137297"/>
              </p:ext>
            </p:extLst>
          </p:nvPr>
        </p:nvGraphicFramePr>
        <p:xfrm>
          <a:off x="5239420" y="1565275"/>
          <a:ext cx="57467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64880" imgH="393480" progId="Equation.3">
                  <p:embed/>
                </p:oleObj>
              </mc:Choice>
              <mc:Fallback>
                <p:oleObj name="Rovnice" r:id="rId2" imgW="164880" imgH="393480" progId="Equation.3">
                  <p:embed/>
                  <p:pic>
                    <p:nvPicPr>
                      <p:cNvPr id="16999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9420" y="1565275"/>
                        <a:ext cx="57467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029895"/>
              </p:ext>
            </p:extLst>
          </p:nvPr>
        </p:nvGraphicFramePr>
        <p:xfrm>
          <a:off x="807110" y="3119840"/>
          <a:ext cx="5302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52280" imgH="393480" progId="Equation.3">
                  <p:embed/>
                </p:oleObj>
              </mc:Choice>
              <mc:Fallback>
                <p:oleObj name="Rovnice" r:id="rId4" imgW="152280" imgH="393480" progId="Equation.3">
                  <p:embed/>
                  <p:pic>
                    <p:nvPicPr>
                      <p:cNvPr id="16999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110" y="3119840"/>
                        <a:ext cx="5302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44988"/>
              </p:ext>
            </p:extLst>
          </p:nvPr>
        </p:nvGraphicFramePr>
        <p:xfrm>
          <a:off x="6706195" y="2363482"/>
          <a:ext cx="5302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2280" imgH="393480" progId="Equation.3">
                  <p:embed/>
                </p:oleObj>
              </mc:Choice>
              <mc:Fallback>
                <p:oleObj name="Rovnice" r:id="rId6" imgW="152280" imgH="393480" progId="Equation.3">
                  <p:embed/>
                  <p:pic>
                    <p:nvPicPr>
                      <p:cNvPr id="17000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6195" y="2363482"/>
                        <a:ext cx="5302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595145"/>
              </p:ext>
            </p:extLst>
          </p:nvPr>
        </p:nvGraphicFramePr>
        <p:xfrm>
          <a:off x="1885515" y="2384610"/>
          <a:ext cx="79375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228600" imgH="393480" progId="Equation.3">
                  <p:embed/>
                </p:oleObj>
              </mc:Choice>
              <mc:Fallback>
                <p:oleObj name="Rovnice" r:id="rId8" imgW="228600" imgH="393480" progId="Equation.3">
                  <p:embed/>
                  <p:pic>
                    <p:nvPicPr>
                      <p:cNvPr id="17000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515" y="2384610"/>
                        <a:ext cx="793750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730854"/>
              </p:ext>
            </p:extLst>
          </p:nvPr>
        </p:nvGraphicFramePr>
        <p:xfrm>
          <a:off x="5264876" y="3033713"/>
          <a:ext cx="74930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215640" imgH="393480" progId="Equation.3">
                  <p:embed/>
                </p:oleObj>
              </mc:Choice>
              <mc:Fallback>
                <p:oleObj name="Rovnice" r:id="rId10" imgW="215640" imgH="393480" progId="Equation.3">
                  <p:embed/>
                  <p:pic>
                    <p:nvPicPr>
                      <p:cNvPr id="17000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876" y="3033713"/>
                        <a:ext cx="749300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052828"/>
              </p:ext>
            </p:extLst>
          </p:nvPr>
        </p:nvGraphicFramePr>
        <p:xfrm>
          <a:off x="3221161" y="2965217"/>
          <a:ext cx="528638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52280" imgH="393480" progId="Equation.3">
                  <p:embed/>
                </p:oleObj>
              </mc:Choice>
              <mc:Fallback>
                <p:oleObj name="Rovnice" r:id="rId12" imgW="152280" imgH="393480" progId="Equation.3">
                  <p:embed/>
                  <p:pic>
                    <p:nvPicPr>
                      <p:cNvPr id="17000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161" y="2965217"/>
                        <a:ext cx="528638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094971"/>
              </p:ext>
            </p:extLst>
          </p:nvPr>
        </p:nvGraphicFramePr>
        <p:xfrm>
          <a:off x="7674916" y="1461082"/>
          <a:ext cx="5302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52280" imgH="393480" progId="Equation.3">
                  <p:embed/>
                </p:oleObj>
              </mc:Choice>
              <mc:Fallback>
                <p:oleObj name="Rovnice" r:id="rId14" imgW="152280" imgH="393480" progId="Equation.3">
                  <p:embed/>
                  <p:pic>
                    <p:nvPicPr>
                      <p:cNvPr id="17000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916" y="1461082"/>
                        <a:ext cx="5302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972877"/>
              </p:ext>
            </p:extLst>
          </p:nvPr>
        </p:nvGraphicFramePr>
        <p:xfrm>
          <a:off x="584995" y="1461082"/>
          <a:ext cx="836612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241200" imgH="393480" progId="Equation.3">
                  <p:embed/>
                </p:oleObj>
              </mc:Choice>
              <mc:Fallback>
                <p:oleObj name="Rovnice" r:id="rId16" imgW="241200" imgH="393480" progId="Equation.3">
                  <p:embed/>
                  <p:pic>
                    <p:nvPicPr>
                      <p:cNvPr id="17000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95" y="1461082"/>
                        <a:ext cx="836612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343176"/>
              </p:ext>
            </p:extLst>
          </p:nvPr>
        </p:nvGraphicFramePr>
        <p:xfrm>
          <a:off x="7667625" y="3068823"/>
          <a:ext cx="5302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8" imgW="152280" imgH="393480" progId="Equation.3">
                  <p:embed/>
                </p:oleObj>
              </mc:Choice>
              <mc:Fallback>
                <p:oleObj name="Rovnice" r:id="rId18" imgW="152280" imgH="393480" progId="Equation.3">
                  <p:embed/>
                  <p:pic>
                    <p:nvPicPr>
                      <p:cNvPr id="17000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3068823"/>
                        <a:ext cx="5302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192302"/>
              </p:ext>
            </p:extLst>
          </p:nvPr>
        </p:nvGraphicFramePr>
        <p:xfrm>
          <a:off x="3246091" y="1478112"/>
          <a:ext cx="528638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0" imgW="152280" imgH="393480" progId="Equation.3">
                  <p:embed/>
                </p:oleObj>
              </mc:Choice>
              <mc:Fallback>
                <p:oleObj name="Rovnice" r:id="rId20" imgW="152280" imgH="393480" progId="Equation.3">
                  <p:embed/>
                  <p:pic>
                    <p:nvPicPr>
                      <p:cNvPr id="17000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091" y="1478112"/>
                        <a:ext cx="528638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9" name="Rectangle 25"/>
          <p:cNvSpPr>
            <a:spLocks noChangeArrowheads="1"/>
          </p:cNvSpPr>
          <p:nvPr/>
        </p:nvSpPr>
        <p:spPr bwMode="auto">
          <a:xfrm>
            <a:off x="4704861" y="4854411"/>
            <a:ext cx="3743325" cy="1152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Čitatel je menší než jmenovatel – pravý zlomek.</a:t>
            </a:r>
            <a:endParaRPr lang="cs-CZ" sz="2400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70010" name="Rectangle 26"/>
          <p:cNvSpPr>
            <a:spLocks noChangeArrowheads="1"/>
          </p:cNvSpPr>
          <p:nvPr/>
        </p:nvSpPr>
        <p:spPr bwMode="auto">
          <a:xfrm>
            <a:off x="157771" y="4790891"/>
            <a:ext cx="3743325" cy="1152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Čitatel je větší než jmenovatel – nepravý zlomek.</a:t>
            </a:r>
            <a:endParaRPr lang="cs-CZ" sz="24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70011" name="Rectangle 27"/>
          <p:cNvSpPr>
            <a:spLocks noChangeArrowheads="1"/>
          </p:cNvSpPr>
          <p:nvPr/>
        </p:nvSpPr>
        <p:spPr bwMode="auto">
          <a:xfrm>
            <a:off x="4669451" y="5923241"/>
            <a:ext cx="446449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u="sng" dirty="0">
                <a:solidFill>
                  <a:srgbClr val="00CC00"/>
                </a:solidFill>
                <a:latin typeface="Trebuchet MS" pitchFamily="34" charset="0"/>
              </a:rPr>
              <a:t>Pravý zlomek je menší než 1.</a:t>
            </a:r>
            <a:endParaRPr lang="cs-CZ" sz="2400" u="sng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70012" name="Rectangle 28"/>
          <p:cNvSpPr>
            <a:spLocks noChangeArrowheads="1"/>
          </p:cNvSpPr>
          <p:nvPr/>
        </p:nvSpPr>
        <p:spPr bwMode="auto">
          <a:xfrm>
            <a:off x="-11155" y="5923241"/>
            <a:ext cx="471601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u="sng" dirty="0">
                <a:solidFill>
                  <a:srgbClr val="FF0000"/>
                </a:solidFill>
                <a:latin typeface="Trebuchet MS" pitchFamily="34" charset="0"/>
              </a:rPr>
              <a:t>Nepravý zlomek je větší než 1.</a:t>
            </a:r>
            <a:endParaRPr lang="cs-CZ" sz="2400" u="sng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4" name="Zaoblený obdélník 23"/>
          <p:cNvSpPr/>
          <p:nvPr/>
        </p:nvSpPr>
        <p:spPr bwMode="auto">
          <a:xfrm>
            <a:off x="251520" y="1341438"/>
            <a:ext cx="4033143" cy="3384550"/>
          </a:xfrm>
          <a:prstGeom prst="roundRect">
            <a:avLst/>
          </a:prstGeom>
          <a:noFill/>
          <a:ln w="571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Zaoblený obdélník 24"/>
          <p:cNvSpPr/>
          <p:nvPr/>
        </p:nvSpPr>
        <p:spPr bwMode="auto">
          <a:xfrm>
            <a:off x="4743450" y="1341438"/>
            <a:ext cx="4033143" cy="3384550"/>
          </a:xfrm>
          <a:prstGeom prst="roundRect">
            <a:avLst/>
          </a:prstGeom>
          <a:noFill/>
          <a:ln w="57150">
            <a:solidFill>
              <a:srgbClr val="00CC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A5C80FEF-677D-7782-AFA1-67995A6F6FE2}"/>
              </a:ext>
            </a:extLst>
          </p:cNvPr>
          <p:cNvCxnSpPr>
            <a:cxnSpLocks/>
          </p:cNvCxnSpPr>
          <p:nvPr/>
        </p:nvCxnSpPr>
        <p:spPr bwMode="auto">
          <a:xfrm>
            <a:off x="4499992" y="1268760"/>
            <a:ext cx="0" cy="374441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13375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9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0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0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0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0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0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70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7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70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70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70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8" grpId="0"/>
      <p:bldP spid="170009" grpId="0"/>
      <p:bldP spid="170010" grpId="0"/>
      <p:bldP spid="170011" grpId="0"/>
      <p:bldP spid="170012" grpId="0"/>
      <p:bldP spid="24" grpId="0" animBg="1"/>
      <p:bldP spid="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5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pošesté.</a:t>
            </a:r>
          </a:p>
        </p:txBody>
      </p:sp>
      <p:sp>
        <p:nvSpPr>
          <p:cNvPr id="182276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822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395413"/>
            <a:ext cx="7200900" cy="484346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468313" y="260350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Zlomek a smíšené číslo - shrnutí.</a:t>
            </a:r>
          </a:p>
        </p:txBody>
      </p:sp>
      <p:sp>
        <p:nvSpPr>
          <p:cNvPr id="139271" name="Rectangle 7"/>
          <p:cNvSpPr>
            <a:spLocks noChangeArrowheads="1"/>
          </p:cNvSpPr>
          <p:nvPr/>
        </p:nvSpPr>
        <p:spPr bwMode="auto">
          <a:xfrm>
            <a:off x="3203575" y="4076700"/>
            <a:ext cx="54721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>
                <a:solidFill>
                  <a:srgbClr val="FF0000"/>
                </a:solidFill>
                <a:latin typeface="Trebuchet MS" pitchFamily="34" charset="0"/>
              </a:rPr>
              <a:t>Převod ze zlomku na smíšené číslo.</a:t>
            </a:r>
          </a:p>
        </p:txBody>
      </p:sp>
      <p:sp>
        <p:nvSpPr>
          <p:cNvPr id="139291" name="Rectangle 27"/>
          <p:cNvSpPr>
            <a:spLocks noChangeArrowheads="1"/>
          </p:cNvSpPr>
          <p:nvPr/>
        </p:nvSpPr>
        <p:spPr bwMode="auto">
          <a:xfrm>
            <a:off x="3059113" y="1125538"/>
            <a:ext cx="54006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>
                <a:solidFill>
                  <a:srgbClr val="FF0000"/>
                </a:solidFill>
                <a:latin typeface="Trebuchet MS" pitchFamily="34" charset="0"/>
              </a:rPr>
              <a:t>Převod ze smíšeného čísla </a:t>
            </a:r>
            <a:br>
              <a:rPr lang="cs-CZ" sz="2400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2400" b="1">
                <a:solidFill>
                  <a:srgbClr val="FF0000"/>
                </a:solidFill>
                <a:latin typeface="Trebuchet MS" pitchFamily="34" charset="0"/>
              </a:rPr>
              <a:t>na zlomek.</a:t>
            </a:r>
            <a:endParaRPr lang="cs-CZ" sz="3000" b="1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139299" name="Object 35"/>
          <p:cNvGraphicFramePr>
            <a:graphicFrameLocks noChangeAspect="1"/>
          </p:cNvGraphicFramePr>
          <p:nvPr/>
        </p:nvGraphicFramePr>
        <p:xfrm>
          <a:off x="4287838" y="2001838"/>
          <a:ext cx="1868487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80880" imgH="393480" progId="Equation.3">
                  <p:embed/>
                </p:oleObj>
              </mc:Choice>
              <mc:Fallback>
                <p:oleObj name="Rovnice" r:id="rId2" imgW="380880" imgH="39348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838" y="2001838"/>
                        <a:ext cx="1868487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300" name="Freeform 36"/>
          <p:cNvSpPr>
            <a:spLocks/>
          </p:cNvSpPr>
          <p:nvPr/>
        </p:nvSpPr>
        <p:spPr bwMode="auto">
          <a:xfrm>
            <a:off x="4024313" y="3024188"/>
            <a:ext cx="1019175" cy="1020762"/>
          </a:xfrm>
          <a:custGeom>
            <a:avLst/>
            <a:gdLst/>
            <a:ahLst/>
            <a:cxnLst>
              <a:cxn ang="0">
                <a:pos x="642" y="499"/>
              </a:cxn>
              <a:cxn ang="0">
                <a:pos x="460" y="635"/>
              </a:cxn>
              <a:cxn ang="0">
                <a:pos x="143" y="545"/>
              </a:cxn>
              <a:cxn ang="0">
                <a:pos x="7" y="227"/>
              </a:cxn>
              <a:cxn ang="0">
                <a:pos x="188" y="0"/>
              </a:cxn>
            </a:cxnLst>
            <a:rect l="0" t="0" r="r" b="b"/>
            <a:pathLst>
              <a:path w="642" h="643">
                <a:moveTo>
                  <a:pt x="642" y="499"/>
                </a:moveTo>
                <a:cubicBezTo>
                  <a:pt x="592" y="563"/>
                  <a:pt x="543" y="627"/>
                  <a:pt x="460" y="635"/>
                </a:cubicBezTo>
                <a:cubicBezTo>
                  <a:pt x="377" y="643"/>
                  <a:pt x="218" y="613"/>
                  <a:pt x="143" y="545"/>
                </a:cubicBezTo>
                <a:cubicBezTo>
                  <a:pt x="68" y="477"/>
                  <a:pt x="0" y="318"/>
                  <a:pt x="7" y="227"/>
                </a:cubicBezTo>
                <a:cubicBezTo>
                  <a:pt x="14" y="136"/>
                  <a:pt x="101" y="68"/>
                  <a:pt x="18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301" name="Freeform 37"/>
          <p:cNvSpPr>
            <a:spLocks/>
          </p:cNvSpPr>
          <p:nvPr/>
        </p:nvSpPr>
        <p:spPr bwMode="auto">
          <a:xfrm rot="334578" flipV="1">
            <a:off x="4041775" y="1757363"/>
            <a:ext cx="1019175" cy="1079500"/>
          </a:xfrm>
          <a:custGeom>
            <a:avLst/>
            <a:gdLst/>
            <a:ahLst/>
            <a:cxnLst>
              <a:cxn ang="0">
                <a:pos x="642" y="499"/>
              </a:cxn>
              <a:cxn ang="0">
                <a:pos x="460" y="635"/>
              </a:cxn>
              <a:cxn ang="0">
                <a:pos x="143" y="545"/>
              </a:cxn>
              <a:cxn ang="0">
                <a:pos x="7" y="227"/>
              </a:cxn>
              <a:cxn ang="0">
                <a:pos x="188" y="0"/>
              </a:cxn>
            </a:cxnLst>
            <a:rect l="0" t="0" r="r" b="b"/>
            <a:pathLst>
              <a:path w="642" h="643">
                <a:moveTo>
                  <a:pt x="642" y="499"/>
                </a:moveTo>
                <a:cubicBezTo>
                  <a:pt x="592" y="563"/>
                  <a:pt x="543" y="627"/>
                  <a:pt x="460" y="635"/>
                </a:cubicBezTo>
                <a:cubicBezTo>
                  <a:pt x="377" y="643"/>
                  <a:pt x="218" y="613"/>
                  <a:pt x="143" y="545"/>
                </a:cubicBezTo>
                <a:cubicBezTo>
                  <a:pt x="68" y="477"/>
                  <a:pt x="0" y="318"/>
                  <a:pt x="7" y="227"/>
                </a:cubicBezTo>
                <a:cubicBezTo>
                  <a:pt x="14" y="136"/>
                  <a:pt x="101" y="68"/>
                  <a:pt x="18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triangle" w="lg" len="lg"/>
            <a:tailEnd type="non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302" name="Rectangle 38"/>
          <p:cNvSpPr>
            <a:spLocks noChangeArrowheads="1"/>
          </p:cNvSpPr>
          <p:nvPr/>
        </p:nvSpPr>
        <p:spPr bwMode="auto">
          <a:xfrm>
            <a:off x="3922713" y="3529013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39303" name="Rectangle 39"/>
          <p:cNvSpPr>
            <a:spLocks noChangeArrowheads="1"/>
          </p:cNvSpPr>
          <p:nvPr/>
        </p:nvSpPr>
        <p:spPr bwMode="auto">
          <a:xfrm>
            <a:off x="3851275" y="1484313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+</a:t>
            </a:r>
          </a:p>
        </p:txBody>
      </p:sp>
      <p:graphicFrame>
        <p:nvGraphicFramePr>
          <p:cNvPr id="139304" name="Object 40"/>
          <p:cNvGraphicFramePr>
            <a:graphicFrameLocks noChangeAspect="1"/>
          </p:cNvGraphicFramePr>
          <p:nvPr/>
        </p:nvGraphicFramePr>
        <p:xfrm>
          <a:off x="6057900" y="2005013"/>
          <a:ext cx="1182688" cy="205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241200" imgH="419040" progId="Equation.3">
                  <p:embed/>
                </p:oleObj>
              </mc:Choice>
              <mc:Fallback>
                <p:oleObj name="Rovnice" r:id="rId4" imgW="241200" imgH="41904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2005013"/>
                        <a:ext cx="1182688" cy="205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05" name="Object 41"/>
          <p:cNvGraphicFramePr>
            <a:graphicFrameLocks noChangeAspect="1"/>
          </p:cNvGraphicFramePr>
          <p:nvPr/>
        </p:nvGraphicFramePr>
        <p:xfrm>
          <a:off x="6300788" y="2001838"/>
          <a:ext cx="746125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2280" imgH="393480" progId="Equation.3">
                  <p:embed/>
                </p:oleObj>
              </mc:Choice>
              <mc:Fallback>
                <p:oleObj name="Rovnice" r:id="rId6" imgW="152280" imgH="39348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2001838"/>
                        <a:ext cx="746125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306" name="Line 42"/>
          <p:cNvSpPr>
            <a:spLocks noChangeShapeType="1"/>
          </p:cNvSpPr>
          <p:nvPr/>
        </p:nvSpPr>
        <p:spPr bwMode="auto">
          <a:xfrm>
            <a:off x="5449888" y="3500438"/>
            <a:ext cx="936625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139307" name="Object 43"/>
          <p:cNvGraphicFramePr>
            <a:graphicFrameLocks noChangeAspect="1"/>
          </p:cNvGraphicFramePr>
          <p:nvPr/>
        </p:nvGraphicFramePr>
        <p:xfrm>
          <a:off x="1806575" y="4505325"/>
          <a:ext cx="1635125" cy="180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355320" imgH="393480" progId="Equation.3">
                  <p:embed/>
                </p:oleObj>
              </mc:Choice>
              <mc:Fallback>
                <p:oleObj name="Rovnice" r:id="rId8" imgW="355320" imgH="39348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4505325"/>
                        <a:ext cx="1635125" cy="180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08" name="Object 44"/>
          <p:cNvGraphicFramePr>
            <a:graphicFrameLocks noChangeAspect="1"/>
          </p:cNvGraphicFramePr>
          <p:nvPr/>
        </p:nvGraphicFramePr>
        <p:xfrm>
          <a:off x="5824538" y="4981575"/>
          <a:ext cx="639762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39680" imgH="164880" progId="Equation.3">
                  <p:embed/>
                </p:oleObj>
              </mc:Choice>
              <mc:Fallback>
                <p:oleObj name="Rovnice" r:id="rId10" imgW="139680" imgH="16488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4981575"/>
                        <a:ext cx="639762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09" name="Object 45"/>
          <p:cNvGraphicFramePr>
            <a:graphicFrameLocks noChangeAspect="1"/>
          </p:cNvGraphicFramePr>
          <p:nvPr/>
        </p:nvGraphicFramePr>
        <p:xfrm>
          <a:off x="3506788" y="4953000"/>
          <a:ext cx="23368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507960" imgH="177480" progId="Equation.3">
                  <p:embed/>
                </p:oleObj>
              </mc:Choice>
              <mc:Fallback>
                <p:oleObj name="Rovnice" r:id="rId12" imgW="507960" imgH="17748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4953000"/>
                        <a:ext cx="2336800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0" name="Object 46"/>
          <p:cNvGraphicFramePr>
            <a:graphicFrameLocks noChangeAspect="1"/>
          </p:cNvGraphicFramePr>
          <p:nvPr/>
        </p:nvGraphicFramePr>
        <p:xfrm>
          <a:off x="6418263" y="4452938"/>
          <a:ext cx="700087" cy="192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52280" imgH="419040" progId="Equation.3">
                  <p:embed/>
                </p:oleObj>
              </mc:Choice>
              <mc:Fallback>
                <p:oleObj name="Rovnice" r:id="rId14" imgW="152280" imgH="41904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263" y="4452938"/>
                        <a:ext cx="700087" cy="192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1" name="Object 47"/>
          <p:cNvGraphicFramePr>
            <a:graphicFrameLocks noChangeAspect="1"/>
          </p:cNvGraphicFramePr>
          <p:nvPr/>
        </p:nvGraphicFramePr>
        <p:xfrm>
          <a:off x="6415088" y="4451350"/>
          <a:ext cx="700087" cy="180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152280" imgH="393480" progId="Equation.3">
                  <p:embed/>
                </p:oleObj>
              </mc:Choice>
              <mc:Fallback>
                <p:oleObj name="Rovnice" r:id="rId16" imgW="152280" imgH="39348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088" y="4451350"/>
                        <a:ext cx="700087" cy="180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2" name="Object 48"/>
          <p:cNvGraphicFramePr>
            <a:graphicFrameLocks noGrp="1" noChangeAspect="1"/>
          </p:cNvGraphicFramePr>
          <p:nvPr>
            <p:ph/>
          </p:nvPr>
        </p:nvGraphicFramePr>
        <p:xfrm>
          <a:off x="4010025" y="5734050"/>
          <a:ext cx="3937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8" imgW="126720" imgH="164880" progId="Equation.3">
                  <p:embed/>
                </p:oleObj>
              </mc:Choice>
              <mc:Fallback>
                <p:oleObj name="Rovnice" r:id="rId18" imgW="126720" imgH="16488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5" y="5734050"/>
                        <a:ext cx="39370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314" name="Line 50"/>
          <p:cNvSpPr>
            <a:spLocks noChangeShapeType="1"/>
          </p:cNvSpPr>
          <p:nvPr/>
        </p:nvSpPr>
        <p:spPr bwMode="auto">
          <a:xfrm flipV="1">
            <a:off x="4356100" y="5013325"/>
            <a:ext cx="2160588" cy="1008063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315" name="Line 51"/>
          <p:cNvSpPr>
            <a:spLocks noChangeShapeType="1"/>
          </p:cNvSpPr>
          <p:nvPr/>
        </p:nvSpPr>
        <p:spPr bwMode="auto">
          <a:xfrm>
            <a:off x="5219700" y="5373688"/>
            <a:ext cx="1296988" cy="4318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39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39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39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39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39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3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3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39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3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3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3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3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39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3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3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39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91" grpId="0"/>
      <p:bldP spid="139300" grpId="0" animBg="1"/>
      <p:bldP spid="139300" grpId="1" animBg="1"/>
      <p:bldP spid="139301" grpId="0" animBg="1"/>
      <p:bldP spid="139301" grpId="1" animBg="1"/>
      <p:bldP spid="139302" grpId="0"/>
      <p:bldP spid="139302" grpId="1"/>
      <p:bldP spid="139303" grpId="0"/>
      <p:bldP spid="139303" grpId="1"/>
      <p:bldP spid="139306" grpId="0" animBg="1"/>
      <p:bldP spid="139306" grpId="1" animBg="1"/>
      <p:bldP spid="139314" grpId="0" animBg="1"/>
      <p:bldP spid="139314" grpId="1" animBg="1"/>
      <p:bldP spid="139315" grpId="0" animBg="1"/>
      <p:bldP spid="1393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Nepravé zlomky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409575" y="95250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Každý nepravý zlomek se dá převést na celé číslo </a:t>
            </a:r>
            <a:br>
              <a:rPr lang="cs-CZ" sz="24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a zlomek – </a:t>
            </a:r>
            <a:r>
              <a:rPr lang="cs-CZ" sz="2400" b="1">
                <a:solidFill>
                  <a:srgbClr val="FF0000"/>
                </a:solidFill>
                <a:latin typeface="Trebuchet MS" pitchFamily="34" charset="0"/>
              </a:rPr>
              <a:t>smíšené číslo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pic>
        <p:nvPicPr>
          <p:cNvPr id="17101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33763" y="3860800"/>
            <a:ext cx="2305050" cy="2305050"/>
          </a:xfrm>
          <a:prstGeom prst="rect">
            <a:avLst/>
          </a:prstGeom>
          <a:noFill/>
        </p:spPr>
      </p:pic>
      <p:graphicFrame>
        <p:nvGraphicFramePr>
          <p:cNvPr id="171020" name="Object 12"/>
          <p:cNvGraphicFramePr>
            <a:graphicFrameLocks noChangeAspect="1"/>
          </p:cNvGraphicFramePr>
          <p:nvPr/>
        </p:nvGraphicFramePr>
        <p:xfrm>
          <a:off x="3030538" y="1858963"/>
          <a:ext cx="1058862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215640" imgH="393480" progId="Equation.3">
                  <p:embed/>
                </p:oleObj>
              </mc:Choice>
              <mc:Fallback>
                <p:oleObj name="Rovnice" r:id="rId3" imgW="21564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0538" y="1858963"/>
                        <a:ext cx="1058862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1023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3860800"/>
            <a:ext cx="2305050" cy="2305050"/>
          </a:xfrm>
          <a:prstGeom prst="rect">
            <a:avLst/>
          </a:prstGeom>
          <a:noFill/>
        </p:spPr>
      </p:pic>
      <p:pic>
        <p:nvPicPr>
          <p:cNvPr id="171024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53100" y="3846513"/>
            <a:ext cx="2305050" cy="2305050"/>
          </a:xfrm>
          <a:prstGeom prst="rect">
            <a:avLst/>
          </a:prstGeom>
          <a:noFill/>
        </p:spPr>
      </p:pic>
      <p:graphicFrame>
        <p:nvGraphicFramePr>
          <p:cNvPr id="171025" name="Object 17"/>
          <p:cNvGraphicFramePr>
            <a:graphicFrameLocks noChangeAspect="1"/>
          </p:cNvGraphicFramePr>
          <p:nvPr/>
        </p:nvGraphicFramePr>
        <p:xfrm>
          <a:off x="4089400" y="1858963"/>
          <a:ext cx="1868488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380880" imgH="393480" progId="Equation.3">
                  <p:embed/>
                </p:oleObj>
              </mc:Choice>
              <mc:Fallback>
                <p:oleObj name="Rovnice" r:id="rId6" imgW="38088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858963"/>
                        <a:ext cx="1868488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1013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16013" y="3860800"/>
            <a:ext cx="2305050" cy="2305050"/>
          </a:xfrm>
          <a:prstGeom prst="rect">
            <a:avLst/>
          </a:prstGeom>
          <a:noFill/>
        </p:spPr>
      </p:pic>
      <p:pic>
        <p:nvPicPr>
          <p:cNvPr id="171026" name="Picture 1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33763" y="3860800"/>
            <a:ext cx="2305050" cy="2305050"/>
          </a:xfrm>
          <a:prstGeom prst="rect">
            <a:avLst/>
          </a:prstGeom>
          <a:noFill/>
        </p:spPr>
      </p:pic>
      <p:sp>
        <p:nvSpPr>
          <p:cNvPr id="171027" name="Rectangle 19"/>
          <p:cNvSpPr>
            <a:spLocks noChangeArrowheads="1"/>
          </p:cNvSpPr>
          <p:nvPr/>
        </p:nvSpPr>
        <p:spPr bwMode="auto">
          <a:xfrm>
            <a:off x="1476375" y="5157788"/>
            <a:ext cx="16557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latin typeface="Trebuchet MS" pitchFamily="34" charset="0"/>
              </a:rPr>
              <a:t>4 čtvrtiny</a:t>
            </a: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3836988" y="5157788"/>
            <a:ext cx="1655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latin typeface="Trebuchet MS" pitchFamily="34" charset="0"/>
              </a:rPr>
              <a:t>4 čtvrtiny</a:t>
            </a:r>
          </a:p>
        </p:txBody>
      </p:sp>
      <p:sp>
        <p:nvSpPr>
          <p:cNvPr id="171029" name="Rectangle 21"/>
          <p:cNvSpPr>
            <a:spLocks noChangeArrowheads="1"/>
          </p:cNvSpPr>
          <p:nvPr/>
        </p:nvSpPr>
        <p:spPr bwMode="auto">
          <a:xfrm>
            <a:off x="6099175" y="5157788"/>
            <a:ext cx="16557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latin typeface="Trebuchet MS" pitchFamily="34" charset="0"/>
              </a:rPr>
              <a:t>3 čtvrtiny</a:t>
            </a:r>
          </a:p>
        </p:txBody>
      </p:sp>
      <p:sp>
        <p:nvSpPr>
          <p:cNvPr id="171030" name="AutoShape 22"/>
          <p:cNvSpPr>
            <a:spLocks/>
          </p:cNvSpPr>
          <p:nvPr/>
        </p:nvSpPr>
        <p:spPr bwMode="auto">
          <a:xfrm rot="5400000">
            <a:off x="4212431" y="1988344"/>
            <a:ext cx="720725" cy="6192838"/>
          </a:xfrm>
          <a:prstGeom prst="leftBrace">
            <a:avLst>
              <a:gd name="adj1" fmla="val 71604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3795713" y="4149725"/>
            <a:ext cx="18129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latin typeface="Trebuchet MS" pitchFamily="34" charset="0"/>
              </a:rPr>
              <a:t>11 čtvrtin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7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7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7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7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7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7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7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7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27" grpId="0"/>
      <p:bldP spid="171027" grpId="1"/>
      <p:bldP spid="171028" grpId="0"/>
      <p:bldP spid="171028" grpId="1"/>
      <p:bldP spid="171029" grpId="0"/>
      <p:bldP spid="171029" grpId="1"/>
      <p:bldP spid="171030" grpId="0" animBg="1"/>
      <p:bldP spid="171030" grpId="1" animBg="1"/>
      <p:bldP spid="171031" grpId="0"/>
      <p:bldP spid="17103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409575" y="95250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800" b="1">
                <a:solidFill>
                  <a:srgbClr val="284C6A"/>
                </a:solidFill>
                <a:latin typeface="Trebuchet MS" pitchFamily="34" charset="0"/>
              </a:rPr>
              <a:t>Převod zlomku na smíšené číslo. Vycházíme z toho, že smíšené číslo je tvořeno celým číslem, vyjadřujícím počet celých celků a zlomkem, vyjadřujícím zbývající část neúplného celku.</a:t>
            </a:r>
          </a:p>
        </p:txBody>
      </p:sp>
      <p:graphicFrame>
        <p:nvGraphicFramePr>
          <p:cNvPr id="174086" name="Object 6"/>
          <p:cNvGraphicFramePr>
            <a:graphicFrameLocks noChangeAspect="1"/>
          </p:cNvGraphicFramePr>
          <p:nvPr/>
        </p:nvGraphicFramePr>
        <p:xfrm>
          <a:off x="1763713" y="1989138"/>
          <a:ext cx="161925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30120" imgH="393480" progId="Equation.3">
                  <p:embed/>
                </p:oleObj>
              </mc:Choice>
              <mc:Fallback>
                <p:oleObj name="Rovnice" r:id="rId2" imgW="33012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989138"/>
                        <a:ext cx="1619250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9" name="Object 9"/>
          <p:cNvGraphicFramePr>
            <a:graphicFrameLocks noChangeAspect="1"/>
          </p:cNvGraphicFramePr>
          <p:nvPr/>
        </p:nvGraphicFramePr>
        <p:xfrm>
          <a:off x="5813425" y="2535238"/>
          <a:ext cx="6223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26720" imgH="164880" progId="Equation.3">
                  <p:embed/>
                </p:oleObj>
              </mc:Choice>
              <mc:Fallback>
                <p:oleObj name="Rovnice" r:id="rId4" imgW="126720" imgH="1648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3425" y="2535238"/>
                        <a:ext cx="622300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7" name="Object 17"/>
          <p:cNvGraphicFramePr>
            <a:graphicFrameLocks noChangeAspect="1"/>
          </p:cNvGraphicFramePr>
          <p:nvPr/>
        </p:nvGraphicFramePr>
        <p:xfrm>
          <a:off x="3384550" y="2503488"/>
          <a:ext cx="24288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495000" imgH="177480" progId="Equation.3">
                  <p:embed/>
                </p:oleObj>
              </mc:Choice>
              <mc:Fallback>
                <p:oleObj name="Rovnice" r:id="rId6" imgW="495000" imgH="177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03488"/>
                        <a:ext cx="242887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00" name="Object 20"/>
          <p:cNvGraphicFramePr>
            <a:graphicFrameLocks noChangeAspect="1"/>
          </p:cNvGraphicFramePr>
          <p:nvPr/>
        </p:nvGraphicFramePr>
        <p:xfrm>
          <a:off x="3800475" y="3270250"/>
          <a:ext cx="6223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6720" imgH="177480" progId="Equation.3">
                  <p:embed/>
                </p:oleObj>
              </mc:Choice>
              <mc:Fallback>
                <p:oleObj name="Rovnice" r:id="rId8" imgW="126720" imgH="177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475" y="3270250"/>
                        <a:ext cx="6223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01" name="Object 21"/>
          <p:cNvGraphicFramePr>
            <a:graphicFrameLocks noChangeAspect="1"/>
          </p:cNvGraphicFramePr>
          <p:nvPr/>
        </p:nvGraphicFramePr>
        <p:xfrm>
          <a:off x="6372225" y="1928813"/>
          <a:ext cx="74612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52280" imgH="419040" progId="Equation.3">
                  <p:embed/>
                </p:oleObj>
              </mc:Choice>
              <mc:Fallback>
                <p:oleObj name="Rovnice" r:id="rId10" imgW="152280" imgH="41904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1928813"/>
                        <a:ext cx="746125" cy="205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03" name="Object 23"/>
          <p:cNvGraphicFramePr>
            <a:graphicFrameLocks noChangeAspect="1"/>
          </p:cNvGraphicFramePr>
          <p:nvPr/>
        </p:nvGraphicFramePr>
        <p:xfrm>
          <a:off x="6342063" y="1920875"/>
          <a:ext cx="808037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063" y="1920875"/>
                        <a:ext cx="808037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4" name="AutoShape 24"/>
          <p:cNvSpPr>
            <a:spLocks noChangeArrowheads="1"/>
          </p:cNvSpPr>
          <p:nvPr/>
        </p:nvSpPr>
        <p:spPr bwMode="auto">
          <a:xfrm>
            <a:off x="1331913" y="4437063"/>
            <a:ext cx="4608512" cy="1728787"/>
          </a:xfrm>
          <a:prstGeom prst="cloudCallout">
            <a:avLst>
              <a:gd name="adj1" fmla="val 17310"/>
              <a:gd name="adj2" fmla="val -11290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latin typeface="Trebuchet MS" pitchFamily="34" charset="0"/>
              </a:rPr>
              <a:t>Nejdříve vydělíme čitatele jmenovatelem a určíme počet celých celků.</a:t>
            </a:r>
          </a:p>
        </p:txBody>
      </p:sp>
      <p:sp>
        <p:nvSpPr>
          <p:cNvPr id="174105" name="AutoShape 25"/>
          <p:cNvSpPr>
            <a:spLocks noChangeArrowheads="1"/>
          </p:cNvSpPr>
          <p:nvPr/>
        </p:nvSpPr>
        <p:spPr bwMode="auto">
          <a:xfrm>
            <a:off x="3851275" y="4508500"/>
            <a:ext cx="4608513" cy="1728788"/>
          </a:xfrm>
          <a:prstGeom prst="cloudCallout">
            <a:avLst>
              <a:gd name="adj1" fmla="val -41801"/>
              <a:gd name="adj2" fmla="val -7763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latin typeface="Trebuchet MS" pitchFamily="34" charset="0"/>
              </a:rPr>
              <a:t>Zbytek při dělení pak určuje čitatele zbývající části celku ...</a:t>
            </a:r>
          </a:p>
        </p:txBody>
      </p:sp>
      <p:sp>
        <p:nvSpPr>
          <p:cNvPr id="174106" name="AutoShape 26"/>
          <p:cNvSpPr>
            <a:spLocks noChangeArrowheads="1"/>
          </p:cNvSpPr>
          <p:nvPr/>
        </p:nvSpPr>
        <p:spPr bwMode="auto">
          <a:xfrm>
            <a:off x="3851275" y="4365625"/>
            <a:ext cx="4608513" cy="1728788"/>
          </a:xfrm>
          <a:prstGeom prst="cloudCallout">
            <a:avLst>
              <a:gd name="adj1" fmla="val -24542"/>
              <a:gd name="adj2" fmla="val -11235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latin typeface="Trebuchet MS" pitchFamily="34" charset="0"/>
              </a:rPr>
              <a:t>a dělitel jmenovatele zbývající části.</a:t>
            </a:r>
          </a:p>
        </p:txBody>
      </p:sp>
      <p:sp>
        <p:nvSpPr>
          <p:cNvPr id="174107" name="Freeform 27"/>
          <p:cNvSpPr>
            <a:spLocks/>
          </p:cNvSpPr>
          <p:nvPr/>
        </p:nvSpPr>
        <p:spPr bwMode="auto">
          <a:xfrm>
            <a:off x="4284663" y="2492375"/>
            <a:ext cx="4019550" cy="2868613"/>
          </a:xfrm>
          <a:custGeom>
            <a:avLst/>
            <a:gdLst/>
            <a:ahLst/>
            <a:cxnLst>
              <a:cxn ang="0">
                <a:pos x="0" y="908"/>
              </a:cxn>
              <a:cxn ang="0">
                <a:pos x="1179" y="1769"/>
              </a:cxn>
              <a:cxn ang="0">
                <a:pos x="2449" y="681"/>
              </a:cxn>
              <a:cxn ang="0">
                <a:pos x="1678" y="0"/>
              </a:cxn>
            </a:cxnLst>
            <a:rect l="0" t="0" r="r" b="b"/>
            <a:pathLst>
              <a:path w="2532" h="1807">
                <a:moveTo>
                  <a:pt x="0" y="908"/>
                </a:moveTo>
                <a:cubicBezTo>
                  <a:pt x="385" y="1357"/>
                  <a:pt x="771" y="1807"/>
                  <a:pt x="1179" y="1769"/>
                </a:cubicBezTo>
                <a:cubicBezTo>
                  <a:pt x="1587" y="1731"/>
                  <a:pt x="2366" y="976"/>
                  <a:pt x="2449" y="681"/>
                </a:cubicBezTo>
                <a:cubicBezTo>
                  <a:pt x="2532" y="386"/>
                  <a:pt x="1806" y="113"/>
                  <a:pt x="167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4108" name="Freeform 28"/>
          <p:cNvSpPr>
            <a:spLocks/>
          </p:cNvSpPr>
          <p:nvPr/>
        </p:nvSpPr>
        <p:spPr bwMode="auto">
          <a:xfrm>
            <a:off x="4932363" y="3357563"/>
            <a:ext cx="1655762" cy="779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44" y="453"/>
              </a:cxn>
              <a:cxn ang="0">
                <a:pos x="1043" y="226"/>
              </a:cxn>
            </a:cxnLst>
            <a:rect l="0" t="0" r="r" b="b"/>
            <a:pathLst>
              <a:path w="1043" h="491">
                <a:moveTo>
                  <a:pt x="0" y="0"/>
                </a:moveTo>
                <a:cubicBezTo>
                  <a:pt x="185" y="207"/>
                  <a:pt x="370" y="415"/>
                  <a:pt x="544" y="453"/>
                </a:cubicBezTo>
                <a:cubicBezTo>
                  <a:pt x="718" y="491"/>
                  <a:pt x="880" y="358"/>
                  <a:pt x="1043" y="226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pic>
        <p:nvPicPr>
          <p:cNvPr id="174109" name="Picture 2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433763" y="4251325"/>
            <a:ext cx="1914525" cy="1914525"/>
          </a:xfrm>
          <a:prstGeom prst="rect">
            <a:avLst/>
          </a:prstGeom>
          <a:noFill/>
        </p:spPr>
      </p:pic>
      <p:pic>
        <p:nvPicPr>
          <p:cNvPr id="174110" name="Picture 3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433513" y="4251325"/>
            <a:ext cx="1914525" cy="1914525"/>
          </a:xfrm>
          <a:prstGeom prst="rect">
            <a:avLst/>
          </a:prstGeom>
          <a:noFill/>
        </p:spPr>
      </p:pic>
      <p:pic>
        <p:nvPicPr>
          <p:cNvPr id="174111" name="Picture 3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35600" y="4237038"/>
            <a:ext cx="1914525" cy="1914525"/>
          </a:xfrm>
          <a:prstGeom prst="rect">
            <a:avLst/>
          </a:prstGeom>
          <a:noFill/>
        </p:spPr>
      </p:pic>
      <p:pic>
        <p:nvPicPr>
          <p:cNvPr id="174112" name="Picture 3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433513" y="4251325"/>
            <a:ext cx="1914525" cy="1914525"/>
          </a:xfrm>
          <a:prstGeom prst="rect">
            <a:avLst/>
          </a:prstGeom>
          <a:noFill/>
        </p:spPr>
      </p:pic>
      <p:pic>
        <p:nvPicPr>
          <p:cNvPr id="174113" name="Picture 3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433763" y="4251325"/>
            <a:ext cx="1914525" cy="19145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7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7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7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7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7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7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7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7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7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7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4" grpId="0"/>
      <p:bldP spid="174104" grpId="0" animBg="1"/>
      <p:bldP spid="174104" grpId="1" animBg="1"/>
      <p:bldP spid="174105" grpId="0" animBg="1"/>
      <p:bldP spid="174105" grpId="1" animBg="1"/>
      <p:bldP spid="174106" grpId="0" animBg="1"/>
      <p:bldP spid="174106" grpId="1" animBg="1"/>
      <p:bldP spid="174107" grpId="0" animBg="1"/>
      <p:bldP spid="174107" grpId="1" animBg="1"/>
      <p:bldP spid="174108" grpId="0" animBg="1"/>
      <p:bldP spid="17410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 v základním tvaru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409575" y="95250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800" b="1">
                <a:solidFill>
                  <a:srgbClr val="284C6A"/>
                </a:solidFill>
                <a:latin typeface="Trebuchet MS" pitchFamily="34" charset="0"/>
              </a:rPr>
              <a:t>Nepřevádíme-li na smíšené číslo nepravý zlomek v základním tvaru, nebude ani „zlomková část“ smíšeného čísla v základním tvaru.</a:t>
            </a:r>
          </a:p>
        </p:txBody>
      </p:sp>
      <p:graphicFrame>
        <p:nvGraphicFramePr>
          <p:cNvPr id="183301" name="Object 5"/>
          <p:cNvGraphicFramePr>
            <a:graphicFrameLocks noChangeAspect="1"/>
          </p:cNvGraphicFramePr>
          <p:nvPr/>
        </p:nvGraphicFramePr>
        <p:xfrm>
          <a:off x="1116013" y="1989138"/>
          <a:ext cx="1744662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55320" imgH="393480" progId="Equation.3">
                  <p:embed/>
                </p:oleObj>
              </mc:Choice>
              <mc:Fallback>
                <p:oleObj name="Rovnice" r:id="rId2" imgW="3553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989138"/>
                        <a:ext cx="1744662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2" name="Object 6"/>
          <p:cNvGraphicFramePr>
            <a:graphicFrameLocks noChangeAspect="1"/>
          </p:cNvGraphicFramePr>
          <p:nvPr/>
        </p:nvGraphicFramePr>
        <p:xfrm>
          <a:off x="5729288" y="2519363"/>
          <a:ext cx="6223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26720" imgH="177480" progId="Equation.3">
                  <p:embed/>
                </p:oleObj>
              </mc:Choice>
              <mc:Fallback>
                <p:oleObj name="Rovnice" r:id="rId4" imgW="1267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8" y="2519363"/>
                        <a:ext cx="622300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3" name="Object 7"/>
          <p:cNvGraphicFramePr>
            <a:graphicFrameLocks noChangeAspect="1"/>
          </p:cNvGraphicFramePr>
          <p:nvPr/>
        </p:nvGraphicFramePr>
        <p:xfrm>
          <a:off x="2859088" y="2489200"/>
          <a:ext cx="29273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596880" imgH="177480" progId="Equation.3">
                  <p:embed/>
                </p:oleObj>
              </mc:Choice>
              <mc:Fallback>
                <p:oleObj name="Rovnice" r:id="rId6" imgW="59688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88" y="2489200"/>
                        <a:ext cx="292735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4" name="Object 8"/>
          <p:cNvGraphicFramePr>
            <a:graphicFrameLocks noChangeAspect="1"/>
          </p:cNvGraphicFramePr>
          <p:nvPr/>
        </p:nvGraphicFramePr>
        <p:xfrm>
          <a:off x="3302000" y="3270250"/>
          <a:ext cx="6223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6720" imgH="177480" progId="Equation.3">
                  <p:embed/>
                </p:oleObj>
              </mc:Choice>
              <mc:Fallback>
                <p:oleObj name="Rovnice" r:id="rId8" imgW="126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270250"/>
                        <a:ext cx="6223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5" name="Object 9"/>
          <p:cNvGraphicFramePr>
            <a:graphicFrameLocks noChangeAspect="1"/>
          </p:cNvGraphicFramePr>
          <p:nvPr/>
        </p:nvGraphicFramePr>
        <p:xfrm>
          <a:off x="6403975" y="1928813"/>
          <a:ext cx="74612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52280" imgH="419040" progId="Equation.3">
                  <p:embed/>
                </p:oleObj>
              </mc:Choice>
              <mc:Fallback>
                <p:oleObj name="Rovnice" r:id="rId10" imgW="152280" imgH="419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975" y="1928813"/>
                        <a:ext cx="746125" cy="205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6" name="Object 10"/>
          <p:cNvGraphicFramePr>
            <a:graphicFrameLocks noChangeAspect="1"/>
          </p:cNvGraphicFramePr>
          <p:nvPr/>
        </p:nvGraphicFramePr>
        <p:xfrm>
          <a:off x="6213475" y="1935163"/>
          <a:ext cx="1119188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228600" imgH="393480" progId="Equation.3">
                  <p:embed/>
                </p:oleObj>
              </mc:Choice>
              <mc:Fallback>
                <p:oleObj name="Rovnice" r:id="rId12" imgW="2286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1935163"/>
                        <a:ext cx="1119188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10" name="Freeform 14"/>
          <p:cNvSpPr>
            <a:spLocks/>
          </p:cNvSpPr>
          <p:nvPr/>
        </p:nvSpPr>
        <p:spPr bwMode="auto">
          <a:xfrm>
            <a:off x="3922713" y="2636838"/>
            <a:ext cx="4681537" cy="2232025"/>
          </a:xfrm>
          <a:custGeom>
            <a:avLst/>
            <a:gdLst/>
            <a:ahLst/>
            <a:cxnLst>
              <a:cxn ang="0">
                <a:pos x="0" y="908"/>
              </a:cxn>
              <a:cxn ang="0">
                <a:pos x="1179" y="1769"/>
              </a:cxn>
              <a:cxn ang="0">
                <a:pos x="2449" y="681"/>
              </a:cxn>
              <a:cxn ang="0">
                <a:pos x="1678" y="0"/>
              </a:cxn>
            </a:cxnLst>
            <a:rect l="0" t="0" r="r" b="b"/>
            <a:pathLst>
              <a:path w="2532" h="1807">
                <a:moveTo>
                  <a:pt x="0" y="908"/>
                </a:moveTo>
                <a:cubicBezTo>
                  <a:pt x="385" y="1357"/>
                  <a:pt x="771" y="1807"/>
                  <a:pt x="1179" y="1769"/>
                </a:cubicBezTo>
                <a:cubicBezTo>
                  <a:pt x="1587" y="1731"/>
                  <a:pt x="2366" y="976"/>
                  <a:pt x="2449" y="681"/>
                </a:cubicBezTo>
                <a:cubicBezTo>
                  <a:pt x="2532" y="386"/>
                  <a:pt x="1806" y="113"/>
                  <a:pt x="167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311" name="Freeform 15"/>
          <p:cNvSpPr>
            <a:spLocks/>
          </p:cNvSpPr>
          <p:nvPr/>
        </p:nvSpPr>
        <p:spPr bwMode="auto">
          <a:xfrm>
            <a:off x="4716463" y="3357563"/>
            <a:ext cx="1655762" cy="779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44" y="453"/>
              </a:cxn>
              <a:cxn ang="0">
                <a:pos x="1043" y="226"/>
              </a:cxn>
            </a:cxnLst>
            <a:rect l="0" t="0" r="r" b="b"/>
            <a:pathLst>
              <a:path w="1043" h="491">
                <a:moveTo>
                  <a:pt x="0" y="0"/>
                </a:moveTo>
                <a:cubicBezTo>
                  <a:pt x="185" y="207"/>
                  <a:pt x="370" y="415"/>
                  <a:pt x="544" y="453"/>
                </a:cubicBezTo>
                <a:cubicBezTo>
                  <a:pt x="718" y="491"/>
                  <a:pt x="880" y="358"/>
                  <a:pt x="1043" y="226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317" name="Oval 21"/>
          <p:cNvSpPr>
            <a:spLocks noChangeArrowheads="1"/>
          </p:cNvSpPr>
          <p:nvPr/>
        </p:nvSpPr>
        <p:spPr bwMode="auto">
          <a:xfrm>
            <a:off x="6270625" y="1930400"/>
            <a:ext cx="1008063" cy="208915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318" name="AutoShape 22"/>
          <p:cNvSpPr>
            <a:spLocks noChangeArrowheads="1"/>
          </p:cNvSpPr>
          <p:nvPr/>
        </p:nvSpPr>
        <p:spPr bwMode="auto">
          <a:xfrm>
            <a:off x="1042988" y="4437063"/>
            <a:ext cx="4752975" cy="1728787"/>
          </a:xfrm>
          <a:prstGeom prst="cloudCallout">
            <a:avLst>
              <a:gd name="adj1" fmla="val 58250"/>
              <a:gd name="adj2" fmla="val -9747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Máme dvě možnosti, jak postupovat, abychom dostali smíšené číslo </a:t>
            </a:r>
          </a:p>
          <a:p>
            <a:r>
              <a:rPr lang="cs-CZ" sz="1800" b="1">
                <a:latin typeface="Trebuchet MS" pitchFamily="34" charset="0"/>
              </a:rPr>
              <a:t>v základním tvaru.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3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3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83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83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8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1000"/>
                                        <p:tgtEl>
                                          <p:spTgt spid="18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0" grpId="0"/>
      <p:bldP spid="183310" grpId="0" animBg="1"/>
      <p:bldP spid="183310" grpId="1" animBg="1"/>
      <p:bldP spid="183311" grpId="0" animBg="1"/>
      <p:bldP spid="183311" grpId="1" animBg="1"/>
      <p:bldP spid="183317" grpId="0" animBg="1"/>
      <p:bldP spid="1833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 v základním tvaru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409575" y="765175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1. Krátíme až po převodu na smíšené číslo (jen „zlomkovou část“!)</a:t>
            </a:r>
          </a:p>
        </p:txBody>
      </p:sp>
      <p:graphicFrame>
        <p:nvGraphicFramePr>
          <p:cNvPr id="184325" name="Object 5"/>
          <p:cNvGraphicFramePr>
            <a:graphicFrameLocks noChangeAspect="1"/>
          </p:cNvGraphicFramePr>
          <p:nvPr/>
        </p:nvGraphicFramePr>
        <p:xfrm>
          <a:off x="755650" y="1708150"/>
          <a:ext cx="1744663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55320" imgH="393480" progId="Equation.3">
                  <p:embed/>
                </p:oleObj>
              </mc:Choice>
              <mc:Fallback>
                <p:oleObj name="Rovnice" r:id="rId2" imgW="3553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708150"/>
                        <a:ext cx="1744663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6" name="Object 6"/>
          <p:cNvGraphicFramePr>
            <a:graphicFrameLocks noChangeAspect="1"/>
          </p:cNvGraphicFramePr>
          <p:nvPr/>
        </p:nvGraphicFramePr>
        <p:xfrm>
          <a:off x="5368925" y="2238375"/>
          <a:ext cx="6223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26720" imgH="177480" progId="Equation.3">
                  <p:embed/>
                </p:oleObj>
              </mc:Choice>
              <mc:Fallback>
                <p:oleObj name="Rovnice" r:id="rId4" imgW="1267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925" y="2238375"/>
                        <a:ext cx="6223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7" name="Object 7"/>
          <p:cNvGraphicFramePr>
            <a:graphicFrameLocks noChangeAspect="1"/>
          </p:cNvGraphicFramePr>
          <p:nvPr/>
        </p:nvGraphicFramePr>
        <p:xfrm>
          <a:off x="2498725" y="2208213"/>
          <a:ext cx="29273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596880" imgH="177480" progId="Equation.3">
                  <p:embed/>
                </p:oleObj>
              </mc:Choice>
              <mc:Fallback>
                <p:oleObj name="Rovnice" r:id="rId6" imgW="59688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725" y="2208213"/>
                        <a:ext cx="292735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8" name="Object 8"/>
          <p:cNvGraphicFramePr>
            <a:graphicFrameLocks noChangeAspect="1"/>
          </p:cNvGraphicFramePr>
          <p:nvPr/>
        </p:nvGraphicFramePr>
        <p:xfrm>
          <a:off x="2941638" y="2989263"/>
          <a:ext cx="6223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6720" imgH="177480" progId="Equation.3">
                  <p:embed/>
                </p:oleObj>
              </mc:Choice>
              <mc:Fallback>
                <p:oleObj name="Rovnice" r:id="rId8" imgW="126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2989263"/>
                        <a:ext cx="622300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9" name="Object 9"/>
          <p:cNvGraphicFramePr>
            <a:graphicFrameLocks noChangeAspect="1"/>
          </p:cNvGraphicFramePr>
          <p:nvPr/>
        </p:nvGraphicFramePr>
        <p:xfrm>
          <a:off x="6043613" y="1647825"/>
          <a:ext cx="74612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52280" imgH="419040" progId="Equation.3">
                  <p:embed/>
                </p:oleObj>
              </mc:Choice>
              <mc:Fallback>
                <p:oleObj name="Rovnice" r:id="rId10" imgW="152280" imgH="419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613" y="1647825"/>
                        <a:ext cx="746125" cy="205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30" name="Object 10"/>
          <p:cNvGraphicFramePr>
            <a:graphicFrameLocks noChangeAspect="1"/>
          </p:cNvGraphicFramePr>
          <p:nvPr/>
        </p:nvGraphicFramePr>
        <p:xfrm>
          <a:off x="5853113" y="1654175"/>
          <a:ext cx="1119187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228600" imgH="393480" progId="Equation.3">
                  <p:embed/>
                </p:oleObj>
              </mc:Choice>
              <mc:Fallback>
                <p:oleObj name="Rovnice" r:id="rId12" imgW="2286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3113" y="1654175"/>
                        <a:ext cx="1119187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34" name="AutoShape 14"/>
          <p:cNvSpPr>
            <a:spLocks noChangeArrowheads="1"/>
          </p:cNvSpPr>
          <p:nvPr/>
        </p:nvSpPr>
        <p:spPr bwMode="auto">
          <a:xfrm>
            <a:off x="684213" y="4003675"/>
            <a:ext cx="4248150" cy="2233613"/>
          </a:xfrm>
          <a:prstGeom prst="cloudCallout">
            <a:avLst>
              <a:gd name="adj1" fmla="val 71375"/>
              <a:gd name="adj2" fmla="val -7913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„Zlomkovou část“ smíšeného čísla budeme krátit číslem 5 (tzn. čitatele i jmenovatele dělit číslem 5).</a:t>
            </a:r>
          </a:p>
        </p:txBody>
      </p:sp>
      <p:sp>
        <p:nvSpPr>
          <p:cNvPr id="184335" name="Line 15"/>
          <p:cNvSpPr>
            <a:spLocks noChangeShapeType="1"/>
          </p:cNvSpPr>
          <p:nvPr/>
        </p:nvSpPr>
        <p:spPr bwMode="auto">
          <a:xfrm flipV="1">
            <a:off x="6084888" y="2824163"/>
            <a:ext cx="647700" cy="6477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336" name="Line 16"/>
          <p:cNvSpPr>
            <a:spLocks noChangeShapeType="1"/>
          </p:cNvSpPr>
          <p:nvPr/>
        </p:nvSpPr>
        <p:spPr bwMode="auto">
          <a:xfrm flipV="1">
            <a:off x="6084888" y="1773238"/>
            <a:ext cx="647700" cy="6477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337" name="Rectangle 17"/>
          <p:cNvSpPr>
            <a:spLocks noChangeArrowheads="1"/>
          </p:cNvSpPr>
          <p:nvPr/>
        </p:nvSpPr>
        <p:spPr bwMode="auto">
          <a:xfrm>
            <a:off x="6732588" y="14843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6732588" y="3140075"/>
            <a:ext cx="576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graphicFrame>
        <p:nvGraphicFramePr>
          <p:cNvPr id="184339" name="Object 19"/>
          <p:cNvGraphicFramePr>
            <a:graphicFrameLocks noChangeAspect="1"/>
          </p:cNvGraphicFramePr>
          <p:nvPr/>
        </p:nvGraphicFramePr>
        <p:xfrm>
          <a:off x="6877050" y="1671638"/>
          <a:ext cx="1806575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368280" imgH="393480" progId="Equation.3">
                  <p:embed/>
                </p:oleObj>
              </mc:Choice>
              <mc:Fallback>
                <p:oleObj name="Rovnice" r:id="rId14" imgW="36828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1671638"/>
                        <a:ext cx="1806575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4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184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8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8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4" grpId="0"/>
      <p:bldP spid="184334" grpId="0" animBg="1"/>
      <p:bldP spid="184335" grpId="0" animBg="1"/>
      <p:bldP spid="184336" grpId="0" animBg="1"/>
      <p:bldP spid="184337" grpId="0"/>
      <p:bldP spid="1843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 v základním tvaru</a:t>
            </a:r>
          </a:p>
        </p:txBody>
      </p:sp>
      <p:sp>
        <p:nvSpPr>
          <p:cNvPr id="185348" name="Rectangle 4"/>
          <p:cNvSpPr>
            <a:spLocks noChangeArrowheads="1"/>
          </p:cNvSpPr>
          <p:nvPr/>
        </p:nvSpPr>
        <p:spPr bwMode="auto">
          <a:xfrm>
            <a:off x="409575" y="9080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2. Krátíme už před převodem na smíšené číslo. Na smíšené číslo převádíme tedy až nepravý zlomek v základním tvaru!</a:t>
            </a:r>
          </a:p>
        </p:txBody>
      </p:sp>
      <p:graphicFrame>
        <p:nvGraphicFramePr>
          <p:cNvPr id="185349" name="Object 5"/>
          <p:cNvGraphicFramePr>
            <a:graphicFrameLocks noChangeAspect="1"/>
          </p:cNvGraphicFramePr>
          <p:nvPr/>
        </p:nvGraphicFramePr>
        <p:xfrm>
          <a:off x="755650" y="1708150"/>
          <a:ext cx="1744663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55320" imgH="393480" progId="Equation.3">
                  <p:embed/>
                </p:oleObj>
              </mc:Choice>
              <mc:Fallback>
                <p:oleObj name="Rovnice" r:id="rId2" imgW="3553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708150"/>
                        <a:ext cx="1744663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355" name="AutoShape 11"/>
          <p:cNvSpPr>
            <a:spLocks noChangeArrowheads="1"/>
          </p:cNvSpPr>
          <p:nvPr/>
        </p:nvSpPr>
        <p:spPr bwMode="auto">
          <a:xfrm>
            <a:off x="1763713" y="3789363"/>
            <a:ext cx="4176712" cy="2449512"/>
          </a:xfrm>
          <a:prstGeom prst="cloudCallout">
            <a:avLst>
              <a:gd name="adj1" fmla="val -46236"/>
              <a:gd name="adj2" fmla="val -7851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Nejdříve nepravý zlomek zkrátíme do základního tvaru (tzn. do tvaru vyjádřeného přirozenými, nesoudělnými čísly).</a:t>
            </a:r>
          </a:p>
        </p:txBody>
      </p:sp>
      <p:sp>
        <p:nvSpPr>
          <p:cNvPr id="185356" name="Line 12"/>
          <p:cNvSpPr>
            <a:spLocks noChangeShapeType="1"/>
          </p:cNvSpPr>
          <p:nvPr/>
        </p:nvSpPr>
        <p:spPr bwMode="auto">
          <a:xfrm flipV="1">
            <a:off x="1016000" y="2897188"/>
            <a:ext cx="647700" cy="6477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357" name="Line 13"/>
          <p:cNvSpPr>
            <a:spLocks noChangeShapeType="1"/>
          </p:cNvSpPr>
          <p:nvPr/>
        </p:nvSpPr>
        <p:spPr bwMode="auto">
          <a:xfrm flipV="1">
            <a:off x="1016000" y="1846263"/>
            <a:ext cx="647700" cy="6477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358" name="Rectangle 14"/>
          <p:cNvSpPr>
            <a:spLocks noChangeArrowheads="1"/>
          </p:cNvSpPr>
          <p:nvPr/>
        </p:nvSpPr>
        <p:spPr bwMode="auto">
          <a:xfrm>
            <a:off x="1663700" y="1557338"/>
            <a:ext cx="5762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13</a:t>
            </a:r>
          </a:p>
        </p:txBody>
      </p:sp>
      <p:sp>
        <p:nvSpPr>
          <p:cNvPr id="185359" name="Rectangle 15"/>
          <p:cNvSpPr>
            <a:spLocks noChangeArrowheads="1"/>
          </p:cNvSpPr>
          <p:nvPr/>
        </p:nvSpPr>
        <p:spPr bwMode="auto">
          <a:xfrm>
            <a:off x="1663700" y="3213100"/>
            <a:ext cx="5762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graphicFrame>
        <p:nvGraphicFramePr>
          <p:cNvPr id="185361" name="Object 17"/>
          <p:cNvGraphicFramePr>
            <a:graphicFrameLocks noChangeAspect="1"/>
          </p:cNvGraphicFramePr>
          <p:nvPr/>
        </p:nvGraphicFramePr>
        <p:xfrm>
          <a:off x="2484438" y="1714500"/>
          <a:ext cx="1744662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355320" imgH="393480" progId="Equation.3">
                  <p:embed/>
                </p:oleObj>
              </mc:Choice>
              <mc:Fallback>
                <p:oleObj name="Rovnice" r:id="rId4" imgW="35532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714500"/>
                        <a:ext cx="1744662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62" name="Object 18"/>
          <p:cNvGraphicFramePr>
            <a:graphicFrameLocks noChangeAspect="1"/>
          </p:cNvGraphicFramePr>
          <p:nvPr/>
        </p:nvGraphicFramePr>
        <p:xfrm>
          <a:off x="4095750" y="2243138"/>
          <a:ext cx="2492375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507960" imgH="177480" progId="Equation.3">
                  <p:embed/>
                </p:oleObj>
              </mc:Choice>
              <mc:Fallback>
                <p:oleObj name="Rovnice" r:id="rId6" imgW="507960" imgH="177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2243138"/>
                        <a:ext cx="2492375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63" name="Object 19"/>
          <p:cNvGraphicFramePr>
            <a:graphicFrameLocks noChangeAspect="1"/>
          </p:cNvGraphicFramePr>
          <p:nvPr/>
        </p:nvGraphicFramePr>
        <p:xfrm>
          <a:off x="6535738" y="2311400"/>
          <a:ext cx="6223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6720" imgH="177480" progId="Equation.3">
                  <p:embed/>
                </p:oleObj>
              </mc:Choice>
              <mc:Fallback>
                <p:oleObj name="Rovnice" r:id="rId8" imgW="126720" imgH="177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8" y="2311400"/>
                        <a:ext cx="6223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64" name="Object 20"/>
          <p:cNvGraphicFramePr>
            <a:graphicFrameLocks noChangeAspect="1"/>
          </p:cNvGraphicFramePr>
          <p:nvPr/>
        </p:nvGraphicFramePr>
        <p:xfrm>
          <a:off x="7024688" y="1735138"/>
          <a:ext cx="68262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39680" imgH="419040" progId="Equation.3">
                  <p:embed/>
                </p:oleObj>
              </mc:Choice>
              <mc:Fallback>
                <p:oleObj name="Rovnice" r:id="rId10" imgW="139680" imgH="41904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4688" y="1735138"/>
                        <a:ext cx="682625" cy="205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69" name="Object 25"/>
          <p:cNvGraphicFramePr>
            <a:graphicFrameLocks noGrp="1" noChangeAspect="1"/>
          </p:cNvGraphicFramePr>
          <p:nvPr>
            <p:ph/>
          </p:nvPr>
        </p:nvGraphicFramePr>
        <p:xfrm>
          <a:off x="7019925" y="1744663"/>
          <a:ext cx="733425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52280" imgH="393480" progId="Equation.3">
                  <p:embed/>
                </p:oleObj>
              </mc:Choice>
              <mc:Fallback>
                <p:oleObj name="Rovnice" r:id="rId12" imgW="152280" imgH="3934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744663"/>
                        <a:ext cx="733425" cy="189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74" name="Object 30"/>
          <p:cNvGraphicFramePr>
            <a:graphicFrameLocks noChangeAspect="1"/>
          </p:cNvGraphicFramePr>
          <p:nvPr/>
        </p:nvGraphicFramePr>
        <p:xfrm>
          <a:off x="4543425" y="2921000"/>
          <a:ext cx="4984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01520" imgH="164880" progId="Equation.3">
                  <p:embed/>
                </p:oleObj>
              </mc:Choice>
              <mc:Fallback>
                <p:oleObj name="Rovnice" r:id="rId14" imgW="101520" imgH="1648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921000"/>
                        <a:ext cx="498475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375" name="AutoShape 31"/>
          <p:cNvSpPr>
            <a:spLocks noChangeArrowheads="1"/>
          </p:cNvSpPr>
          <p:nvPr/>
        </p:nvSpPr>
        <p:spPr bwMode="auto">
          <a:xfrm>
            <a:off x="4356100" y="3789363"/>
            <a:ext cx="4176713" cy="2449512"/>
          </a:xfrm>
          <a:prstGeom prst="cloudCallout">
            <a:avLst>
              <a:gd name="adj1" fmla="val -70866"/>
              <a:gd name="adj2" fmla="val -7676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Teprve nepravý zlomek v základním tvaru převádíme na smíšené číslo, a tak i smíšené číslo bude v základním tvaru.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5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5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5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5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8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8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8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8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8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8" grpId="0"/>
      <p:bldP spid="185355" grpId="0" animBg="1"/>
      <p:bldP spid="185355" grpId="1" animBg="1"/>
      <p:bldP spid="185356" grpId="0" animBg="1"/>
      <p:bldP spid="185357" grpId="0" animBg="1"/>
      <p:bldP spid="185358" grpId="0"/>
      <p:bldP spid="185359" grpId="0"/>
      <p:bldP spid="1853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 v základním tvaru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409575" y="95250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Převod smíšeného čísla na zlomek. </a:t>
            </a:r>
          </a:p>
        </p:txBody>
      </p:sp>
      <p:graphicFrame>
        <p:nvGraphicFramePr>
          <p:cNvPr id="175109" name="Object 5"/>
          <p:cNvGraphicFramePr>
            <a:graphicFrameLocks noChangeAspect="1"/>
          </p:cNvGraphicFramePr>
          <p:nvPr/>
        </p:nvGraphicFramePr>
        <p:xfrm>
          <a:off x="5224463" y="2290763"/>
          <a:ext cx="1868487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80880" imgH="393480" progId="Equation.3">
                  <p:embed/>
                </p:oleObj>
              </mc:Choice>
              <mc:Fallback>
                <p:oleObj name="Rovnice" r:id="rId2" imgW="3808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463" y="2290763"/>
                        <a:ext cx="1868487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15" name="AutoShape 11"/>
          <p:cNvSpPr>
            <a:spLocks noChangeArrowheads="1"/>
          </p:cNvSpPr>
          <p:nvPr/>
        </p:nvSpPr>
        <p:spPr bwMode="auto">
          <a:xfrm>
            <a:off x="539750" y="3716338"/>
            <a:ext cx="3384550" cy="2592387"/>
          </a:xfrm>
          <a:prstGeom prst="cloudCallout">
            <a:avLst>
              <a:gd name="adj1" fmla="val 78426"/>
              <a:gd name="adj2" fmla="val -2556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Čitatele výsledného zlomku určíme tak, že vynásobíme jmenovatele celým číslem ...</a:t>
            </a:r>
          </a:p>
        </p:txBody>
      </p:sp>
      <p:sp>
        <p:nvSpPr>
          <p:cNvPr id="175130" name="Freeform 26"/>
          <p:cNvSpPr>
            <a:spLocks/>
          </p:cNvSpPr>
          <p:nvPr/>
        </p:nvSpPr>
        <p:spPr bwMode="auto">
          <a:xfrm>
            <a:off x="4960938" y="3313113"/>
            <a:ext cx="1019175" cy="1020762"/>
          </a:xfrm>
          <a:custGeom>
            <a:avLst/>
            <a:gdLst/>
            <a:ahLst/>
            <a:cxnLst>
              <a:cxn ang="0">
                <a:pos x="642" y="499"/>
              </a:cxn>
              <a:cxn ang="0">
                <a:pos x="460" y="635"/>
              </a:cxn>
              <a:cxn ang="0">
                <a:pos x="143" y="545"/>
              </a:cxn>
              <a:cxn ang="0">
                <a:pos x="7" y="227"/>
              </a:cxn>
              <a:cxn ang="0">
                <a:pos x="188" y="0"/>
              </a:cxn>
            </a:cxnLst>
            <a:rect l="0" t="0" r="r" b="b"/>
            <a:pathLst>
              <a:path w="642" h="643">
                <a:moveTo>
                  <a:pt x="642" y="499"/>
                </a:moveTo>
                <a:cubicBezTo>
                  <a:pt x="592" y="563"/>
                  <a:pt x="543" y="627"/>
                  <a:pt x="460" y="635"/>
                </a:cubicBezTo>
                <a:cubicBezTo>
                  <a:pt x="377" y="643"/>
                  <a:pt x="218" y="613"/>
                  <a:pt x="143" y="545"/>
                </a:cubicBezTo>
                <a:cubicBezTo>
                  <a:pt x="68" y="477"/>
                  <a:pt x="0" y="318"/>
                  <a:pt x="7" y="227"/>
                </a:cubicBezTo>
                <a:cubicBezTo>
                  <a:pt x="14" y="136"/>
                  <a:pt x="101" y="68"/>
                  <a:pt x="18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133" name="Freeform 29"/>
          <p:cNvSpPr>
            <a:spLocks/>
          </p:cNvSpPr>
          <p:nvPr/>
        </p:nvSpPr>
        <p:spPr bwMode="auto">
          <a:xfrm rot="334578" flipV="1">
            <a:off x="4978400" y="2046288"/>
            <a:ext cx="1019175" cy="1079500"/>
          </a:xfrm>
          <a:custGeom>
            <a:avLst/>
            <a:gdLst/>
            <a:ahLst/>
            <a:cxnLst>
              <a:cxn ang="0">
                <a:pos x="642" y="499"/>
              </a:cxn>
              <a:cxn ang="0">
                <a:pos x="460" y="635"/>
              </a:cxn>
              <a:cxn ang="0">
                <a:pos x="143" y="545"/>
              </a:cxn>
              <a:cxn ang="0">
                <a:pos x="7" y="227"/>
              </a:cxn>
              <a:cxn ang="0">
                <a:pos x="188" y="0"/>
              </a:cxn>
            </a:cxnLst>
            <a:rect l="0" t="0" r="r" b="b"/>
            <a:pathLst>
              <a:path w="642" h="643">
                <a:moveTo>
                  <a:pt x="642" y="499"/>
                </a:moveTo>
                <a:cubicBezTo>
                  <a:pt x="592" y="563"/>
                  <a:pt x="543" y="627"/>
                  <a:pt x="460" y="635"/>
                </a:cubicBezTo>
                <a:cubicBezTo>
                  <a:pt x="377" y="643"/>
                  <a:pt x="218" y="613"/>
                  <a:pt x="143" y="545"/>
                </a:cubicBezTo>
                <a:cubicBezTo>
                  <a:pt x="68" y="477"/>
                  <a:pt x="0" y="318"/>
                  <a:pt x="7" y="227"/>
                </a:cubicBezTo>
                <a:cubicBezTo>
                  <a:pt x="14" y="136"/>
                  <a:pt x="101" y="68"/>
                  <a:pt x="18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triangle" w="lg" len="lg"/>
            <a:tailEnd type="non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134" name="Rectangle 30"/>
          <p:cNvSpPr>
            <a:spLocks noChangeArrowheads="1"/>
          </p:cNvSpPr>
          <p:nvPr/>
        </p:nvSpPr>
        <p:spPr bwMode="auto">
          <a:xfrm>
            <a:off x="4859338" y="3817938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75135" name="Rectangle 31"/>
          <p:cNvSpPr>
            <a:spLocks noChangeArrowheads="1"/>
          </p:cNvSpPr>
          <p:nvPr/>
        </p:nvSpPr>
        <p:spPr bwMode="auto">
          <a:xfrm>
            <a:off x="4787900" y="1773238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+</a:t>
            </a:r>
          </a:p>
        </p:txBody>
      </p:sp>
      <p:sp>
        <p:nvSpPr>
          <p:cNvPr id="175136" name="AutoShape 32"/>
          <p:cNvSpPr>
            <a:spLocks noChangeArrowheads="1"/>
          </p:cNvSpPr>
          <p:nvPr/>
        </p:nvSpPr>
        <p:spPr bwMode="auto">
          <a:xfrm>
            <a:off x="900113" y="1989138"/>
            <a:ext cx="2879725" cy="1439862"/>
          </a:xfrm>
          <a:prstGeom prst="cloudCallout">
            <a:avLst>
              <a:gd name="adj1" fmla="val 85227"/>
              <a:gd name="adj2" fmla="val -4084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… a pak přičteme čitatele.</a:t>
            </a:r>
          </a:p>
        </p:txBody>
      </p:sp>
      <p:graphicFrame>
        <p:nvGraphicFramePr>
          <p:cNvPr id="175137" name="Object 33"/>
          <p:cNvGraphicFramePr>
            <a:graphicFrameLocks noChangeAspect="1"/>
          </p:cNvGraphicFramePr>
          <p:nvPr/>
        </p:nvGraphicFramePr>
        <p:xfrm>
          <a:off x="7056438" y="2293938"/>
          <a:ext cx="1058862" cy="205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215640" imgH="419040" progId="Equation.3">
                  <p:embed/>
                </p:oleObj>
              </mc:Choice>
              <mc:Fallback>
                <p:oleObj name="Rovnice" r:id="rId4" imgW="215640" imgH="4190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293938"/>
                        <a:ext cx="1058862" cy="205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8" name="Object 34"/>
          <p:cNvGraphicFramePr>
            <a:graphicFrameLocks noChangeAspect="1"/>
          </p:cNvGraphicFramePr>
          <p:nvPr/>
        </p:nvGraphicFramePr>
        <p:xfrm>
          <a:off x="4572000" y="5351463"/>
          <a:ext cx="1246188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253800" imgH="177480" progId="Equation.3">
                  <p:embed/>
                </p:oleObj>
              </mc:Choice>
              <mc:Fallback>
                <p:oleObj name="Rovnice" r:id="rId6" imgW="253800" imgH="17748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351463"/>
                        <a:ext cx="1246188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9" name="Object 35"/>
          <p:cNvGraphicFramePr>
            <a:graphicFrameLocks noChangeAspect="1"/>
          </p:cNvGraphicFramePr>
          <p:nvPr/>
        </p:nvGraphicFramePr>
        <p:xfrm>
          <a:off x="5673725" y="5364163"/>
          <a:ext cx="1184275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241200" imgH="177480" progId="Equation.3">
                  <p:embed/>
                </p:oleObj>
              </mc:Choice>
              <mc:Fallback>
                <p:oleObj name="Rovnice" r:id="rId8" imgW="241200" imgH="17748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5364163"/>
                        <a:ext cx="1184275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40" name="Object 36"/>
          <p:cNvGraphicFramePr>
            <a:graphicFrameLocks noChangeAspect="1"/>
          </p:cNvGraphicFramePr>
          <p:nvPr/>
        </p:nvGraphicFramePr>
        <p:xfrm>
          <a:off x="6826250" y="5251450"/>
          <a:ext cx="149701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304560" imgH="164880" progId="Equation.3">
                  <p:embed/>
                </p:oleObj>
              </mc:Choice>
              <mc:Fallback>
                <p:oleObj name="Rovnice" r:id="rId10" imgW="304560" imgH="16488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0" y="5251450"/>
                        <a:ext cx="149701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41" name="Line 37"/>
          <p:cNvSpPr>
            <a:spLocks noChangeShapeType="1"/>
          </p:cNvSpPr>
          <p:nvPr/>
        </p:nvSpPr>
        <p:spPr bwMode="auto">
          <a:xfrm flipH="1" flipV="1">
            <a:off x="7667625" y="3068638"/>
            <a:ext cx="217488" cy="223202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142" name="AutoShape 38"/>
          <p:cNvSpPr>
            <a:spLocks noChangeArrowheads="1"/>
          </p:cNvSpPr>
          <p:nvPr/>
        </p:nvSpPr>
        <p:spPr bwMode="auto">
          <a:xfrm>
            <a:off x="5580063" y="4724400"/>
            <a:ext cx="2879725" cy="1439863"/>
          </a:xfrm>
          <a:prstGeom prst="cloudCallout">
            <a:avLst>
              <a:gd name="adj1" fmla="val -27565"/>
              <a:gd name="adj2" fmla="val -8715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Jmenovatele na závěr opíšeme.</a:t>
            </a:r>
          </a:p>
        </p:txBody>
      </p:sp>
      <p:graphicFrame>
        <p:nvGraphicFramePr>
          <p:cNvPr id="175143" name="Object 39"/>
          <p:cNvGraphicFramePr>
            <a:graphicFrameLocks noChangeAspect="1"/>
          </p:cNvGraphicFramePr>
          <p:nvPr/>
        </p:nvGraphicFramePr>
        <p:xfrm>
          <a:off x="7216775" y="2290763"/>
          <a:ext cx="809625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6775" y="2290763"/>
                        <a:ext cx="809625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44" name="Line 40"/>
          <p:cNvSpPr>
            <a:spLocks noChangeShapeType="1"/>
          </p:cNvSpPr>
          <p:nvPr/>
        </p:nvSpPr>
        <p:spPr bwMode="auto">
          <a:xfrm>
            <a:off x="6386513" y="3789363"/>
            <a:ext cx="936625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pic>
        <p:nvPicPr>
          <p:cNvPr id="175149" name="Picture 4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540000" y="4394200"/>
            <a:ext cx="1914525" cy="1914525"/>
          </a:xfrm>
          <a:prstGeom prst="rect">
            <a:avLst/>
          </a:prstGeom>
          <a:noFill/>
        </p:spPr>
      </p:pic>
      <p:pic>
        <p:nvPicPr>
          <p:cNvPr id="175145" name="Picture 4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540000" y="4394200"/>
            <a:ext cx="1914525" cy="1914525"/>
          </a:xfrm>
          <a:prstGeom prst="rect">
            <a:avLst/>
          </a:prstGeom>
          <a:noFill/>
        </p:spPr>
      </p:pic>
      <p:pic>
        <p:nvPicPr>
          <p:cNvPr id="175148" name="Picture 4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9750" y="4394200"/>
            <a:ext cx="1914525" cy="1914525"/>
          </a:xfrm>
          <a:prstGeom prst="rect">
            <a:avLst/>
          </a:prstGeom>
          <a:noFill/>
        </p:spPr>
      </p:pic>
      <p:pic>
        <p:nvPicPr>
          <p:cNvPr id="175146" name="Picture 4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39750" y="4394200"/>
            <a:ext cx="1914525" cy="1914525"/>
          </a:xfrm>
          <a:prstGeom prst="rect">
            <a:avLst/>
          </a:prstGeom>
          <a:noFill/>
        </p:spPr>
      </p:pic>
      <p:pic>
        <p:nvPicPr>
          <p:cNvPr id="175147" name="Picture 4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541838" y="4379913"/>
            <a:ext cx="1914525" cy="1914525"/>
          </a:xfrm>
          <a:prstGeom prst="rect">
            <a:avLst/>
          </a:prstGeom>
          <a:noFill/>
        </p:spPr>
      </p:pic>
      <p:graphicFrame>
        <p:nvGraphicFramePr>
          <p:cNvPr id="175150" name="Object 46"/>
          <p:cNvGraphicFramePr>
            <a:graphicFrameLocks noChangeAspect="1"/>
          </p:cNvGraphicFramePr>
          <p:nvPr/>
        </p:nvGraphicFramePr>
        <p:xfrm>
          <a:off x="1173163" y="4679950"/>
          <a:ext cx="2732087" cy="161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342720" imgH="203040" progId="Equation.3">
                  <p:embed/>
                </p:oleObj>
              </mc:Choice>
              <mc:Fallback>
                <p:oleObj name="Rovnice" r:id="rId17" imgW="342720" imgH="20304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4679950"/>
                        <a:ext cx="2732087" cy="161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51" name="Object 47"/>
          <p:cNvGraphicFramePr>
            <a:graphicFrameLocks noChangeAspect="1"/>
          </p:cNvGraphicFramePr>
          <p:nvPr/>
        </p:nvGraphicFramePr>
        <p:xfrm>
          <a:off x="3959225" y="4691063"/>
          <a:ext cx="2125663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266400" imgH="203040" progId="Equation.3">
                  <p:embed/>
                </p:oleObj>
              </mc:Choice>
              <mc:Fallback>
                <p:oleObj name="Rovnice" r:id="rId19" imgW="266400" imgH="20304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225" y="4691063"/>
                        <a:ext cx="2125663" cy="161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52" name="Object 48"/>
          <p:cNvGraphicFramePr>
            <a:graphicFrameLocks noChangeAspect="1"/>
          </p:cNvGraphicFramePr>
          <p:nvPr/>
        </p:nvGraphicFramePr>
        <p:xfrm>
          <a:off x="5859463" y="4695825"/>
          <a:ext cx="24288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1" imgW="304560" imgH="164880" progId="Equation.3">
                  <p:embed/>
                </p:oleObj>
              </mc:Choice>
              <mc:Fallback>
                <p:oleObj name="Rovnice" r:id="rId21" imgW="304560" imgH="16488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463" y="4695825"/>
                        <a:ext cx="2428875" cy="1314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53" name="Object 49"/>
          <p:cNvGraphicFramePr>
            <a:graphicFrameLocks noChangeAspect="1"/>
          </p:cNvGraphicFramePr>
          <p:nvPr/>
        </p:nvGraphicFramePr>
        <p:xfrm>
          <a:off x="6919913" y="5762625"/>
          <a:ext cx="146843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3" imgW="507960" imgH="177480" progId="Equation.3">
                  <p:embed/>
                </p:oleObj>
              </mc:Choice>
              <mc:Fallback>
                <p:oleObj name="Rovnice" r:id="rId23" imgW="507960" imgH="17748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9913" y="5762625"/>
                        <a:ext cx="1468437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17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7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7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7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7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7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7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7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7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17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7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7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7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7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1000"/>
                                        <p:tgtEl>
                                          <p:spTgt spid="17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1000"/>
                                        <p:tgtEl>
                                          <p:spTgt spid="17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1000"/>
                                        <p:tgtEl>
                                          <p:spTgt spid="17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1000"/>
                                        <p:tgtEl>
                                          <p:spTgt spid="17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500"/>
                            </p:stCondLst>
                            <p:childTnLst>
                              <p:par>
                                <p:cTn id="1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1000"/>
                                        <p:tgtEl>
                                          <p:spTgt spid="17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6500"/>
                            </p:stCondLst>
                            <p:childTnLst>
                              <p:par>
                                <p:cTn id="1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1000"/>
                                        <p:tgtEl>
                                          <p:spTgt spid="17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7500"/>
                            </p:stCondLst>
                            <p:childTnLst>
                              <p:par>
                                <p:cTn id="1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1000"/>
                                        <p:tgtEl>
                                          <p:spTgt spid="17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8500"/>
                            </p:stCondLst>
                            <p:childTnLst>
                              <p:par>
                                <p:cTn id="1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1000"/>
                                        <p:tgtEl>
                                          <p:spTgt spid="17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9500"/>
                            </p:stCondLst>
                            <p:childTnLst>
                              <p:par>
                                <p:cTn id="1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1000"/>
                                        <p:tgtEl>
                                          <p:spTgt spid="17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8" grpId="0"/>
      <p:bldP spid="175115" grpId="0" animBg="1"/>
      <p:bldP spid="175115" grpId="1" animBg="1"/>
      <p:bldP spid="175130" grpId="0" animBg="1"/>
      <p:bldP spid="175133" grpId="0" animBg="1"/>
      <p:bldP spid="175134" grpId="0"/>
      <p:bldP spid="175135" grpId="0"/>
      <p:bldP spid="175136" grpId="0" animBg="1"/>
      <p:bldP spid="175136" grpId="1" animBg="1"/>
      <p:bldP spid="175141" grpId="0" animBg="1"/>
      <p:bldP spid="175141" grpId="1" animBg="1"/>
      <p:bldP spid="175144" grpId="0" animBg="1"/>
      <p:bldP spid="17514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poprvé.</a:t>
            </a:r>
          </a:p>
        </p:txBody>
      </p: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Zapiš následující zlomky smíšenými čísly:</a:t>
            </a:r>
          </a:p>
        </p:txBody>
      </p:sp>
      <p:sp>
        <p:nvSpPr>
          <p:cNvPr id="165895" name="Rectangle 7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6589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477963"/>
            <a:ext cx="6856412" cy="45434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5" grpId="0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3665</TotalTime>
  <Words>592</Words>
  <Application>Microsoft Office PowerPoint</Application>
  <PresentationFormat>Předvádění na obrazovce (4:3)</PresentationFormat>
  <Paragraphs>93</Paragraphs>
  <Slides>21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Prezentace Školicí seminář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 a smíšená čísla</dc:title>
  <dc:creator>Mgr. Vladimír Žůrek</dc:creator>
  <cp:lastModifiedBy>Žůrek Vladimír</cp:lastModifiedBy>
  <cp:revision>236</cp:revision>
  <dcterms:created xsi:type="dcterms:W3CDTF">2008-05-31T11:29:33Z</dcterms:created>
  <dcterms:modified xsi:type="dcterms:W3CDTF">2025-12-18T13:24:59Z</dcterms:modified>
</cp:coreProperties>
</file>