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97" r:id="rId2"/>
    <p:sldId id="257" r:id="rId3"/>
    <p:sldId id="294" r:id="rId4"/>
    <p:sldId id="295" r:id="rId5"/>
    <p:sldId id="305" r:id="rId6"/>
    <p:sldId id="302" r:id="rId7"/>
    <p:sldId id="303" r:id="rId8"/>
    <p:sldId id="304" r:id="rId9"/>
    <p:sldId id="300" r:id="rId10"/>
    <p:sldId id="298" r:id="rId11"/>
    <p:sldId id="299" r:id="rId12"/>
    <p:sldId id="301" r:id="rId13"/>
    <p:sldId id="281" r:id="rId14"/>
    <p:sldId id="296" r:id="rId15"/>
    <p:sldId id="280" r:id="rId16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6600"/>
    <a:srgbClr val="FFFF00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2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1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ABCAE3-CABE-41BB-811C-9020B3BAFA97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8EA52-B12E-4C6E-B3A8-F715B7DF5A5B}" type="datetimeFigureOut">
              <a:rPr lang="cs-CZ" smtClean="0"/>
              <a:pPr/>
              <a:t>30.03.2020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28A07-9878-4555-8A09-EB08376A695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78307561-8A7B-436E-9C99-B344859E4B8D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FDE7C-7D8F-4C76-A9F2-46A178C788F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5B5B0-2D21-45B4-88A4-96C770A3DEB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685800"/>
            <a:ext cx="8077200" cy="57150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9D3E8E28-692E-433E-AE4E-B2574E92604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7FB95-9E11-40D1-8528-FD82484A2E8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15D5E-3337-4084-890D-BE0B5E07013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D2C3B-518F-4E4D-8910-15C84A73C3E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1B7EC-DEB0-435E-85BB-9F61B786066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7F905-DD18-478B-9EBD-F446078F7D3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6F714-965A-43C0-A83A-60AE2BD15BAD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CFDC1-B983-4C67-A0BE-675535999FF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FF578-D92E-44BD-87D5-31437808E65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Text s odrážkami na druhé úrovni</a:t>
            </a:r>
          </a:p>
          <a:p>
            <a:pPr lvl="2"/>
            <a:r>
              <a:rPr lang="cs-CZ"/>
              <a:t>Text s odrážkami na třetí úrovni</a:t>
            </a:r>
          </a:p>
          <a:p>
            <a:pPr lvl="3"/>
            <a:r>
              <a:rPr lang="cs-CZ"/>
              <a:t> Text s odrážkami na čtvrté úrovni</a:t>
            </a:r>
          </a:p>
          <a:p>
            <a:pPr lvl="4"/>
            <a:r>
              <a:rPr lang="cs-CZ"/>
              <a:t>Text s odrážkami na páté úrovni</a:t>
            </a:r>
          </a:p>
          <a:p>
            <a:pPr lvl="1"/>
            <a:endParaRPr lang="cs-CZ"/>
          </a:p>
          <a:p>
            <a:pPr lvl="2"/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/>
            </a:lvl1pPr>
          </a:lstStyle>
          <a:p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5AE9D323-54EE-4ED2-B9F0-5BEDFAB81B1E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fontAlgn="base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2204864"/>
          <a:ext cx="8229600" cy="323596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3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II 2013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VI.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Číslo a početní operace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Modeluje a řeší situace s využitím dělitelnosti v oboru přirozených čísel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Prezentace k předvádění, výklad učiva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620688"/>
          <a:ext cx="8208912" cy="154836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</a:rPr>
                        <a:t>Dělitelnost přirozených čísel</a:t>
                      </a: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>
                          <a:solidFill>
                            <a:schemeClr val="bg1"/>
                          </a:solidFill>
                        </a:rPr>
                        <a:t>Násobek a dělitel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2" name="Rectangle 10"/>
          <p:cNvSpPr>
            <a:spLocks noChangeArrowheads="1"/>
          </p:cNvSpPr>
          <p:nvPr/>
        </p:nvSpPr>
        <p:spPr bwMode="auto">
          <a:xfrm>
            <a:off x="251520" y="908720"/>
            <a:ext cx="83534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200" b="1" dirty="0">
                <a:solidFill>
                  <a:srgbClr val="284C6A"/>
                </a:solidFill>
                <a:latin typeface="Trebuchet MS" pitchFamily="34" charset="0"/>
              </a:rPr>
              <a:t>Najděte všechny dělitele čísla 30 a 24.</a:t>
            </a:r>
          </a:p>
        </p:txBody>
      </p:sp>
      <p:sp>
        <p:nvSpPr>
          <p:cNvPr id="110609" name="Rectangle 17"/>
          <p:cNvSpPr>
            <a:spLocks noChangeArrowheads="1"/>
          </p:cNvSpPr>
          <p:nvPr/>
        </p:nvSpPr>
        <p:spPr bwMode="auto">
          <a:xfrm>
            <a:off x="251520" y="1556792"/>
            <a:ext cx="74168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800" b="1" dirty="0">
                <a:solidFill>
                  <a:srgbClr val="284C6A"/>
                </a:solidFill>
                <a:latin typeface="Trebuchet MS" pitchFamily="34" charset="0"/>
              </a:rPr>
              <a:t>Rozložíme číslo na všechny možné kombinace součinu dvou čísel.</a:t>
            </a:r>
          </a:p>
        </p:txBody>
      </p:sp>
      <p:sp>
        <p:nvSpPr>
          <p:cNvPr id="110614" name="Rectangle 22"/>
          <p:cNvSpPr>
            <a:spLocks noChangeArrowheads="1"/>
          </p:cNvSpPr>
          <p:nvPr/>
        </p:nvSpPr>
        <p:spPr bwMode="auto">
          <a:xfrm>
            <a:off x="1878732" y="1844824"/>
            <a:ext cx="6921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30</a:t>
            </a:r>
          </a:p>
        </p:txBody>
      </p:sp>
      <p:sp>
        <p:nvSpPr>
          <p:cNvPr id="110615" name="Rectangle 23"/>
          <p:cNvSpPr>
            <a:spLocks noChangeArrowheads="1"/>
          </p:cNvSpPr>
          <p:nvPr/>
        </p:nvSpPr>
        <p:spPr bwMode="auto">
          <a:xfrm>
            <a:off x="2310532" y="2262337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30 </a:t>
            </a:r>
          </a:p>
        </p:txBody>
      </p:sp>
      <p:sp>
        <p:nvSpPr>
          <p:cNvPr id="110616" name="Rectangle 24"/>
          <p:cNvSpPr>
            <a:spLocks noChangeArrowheads="1"/>
          </p:cNvSpPr>
          <p:nvPr/>
        </p:nvSpPr>
        <p:spPr bwMode="auto">
          <a:xfrm>
            <a:off x="1634257" y="2262337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446932" y="2290912"/>
            <a:ext cx="1439862" cy="1873250"/>
            <a:chOff x="1066" y="1207"/>
            <a:chExt cx="907" cy="1452"/>
          </a:xfrm>
        </p:grpSpPr>
        <p:sp>
          <p:nvSpPr>
            <p:cNvPr id="110618" name="Line 26"/>
            <p:cNvSpPr>
              <a:spLocks noChangeShapeType="1"/>
            </p:cNvSpPr>
            <p:nvPr/>
          </p:nvSpPr>
          <p:spPr bwMode="auto">
            <a:xfrm>
              <a:off x="1066" y="1207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 sz="2400"/>
            </a:p>
          </p:txBody>
        </p:sp>
        <p:sp>
          <p:nvSpPr>
            <p:cNvPr id="110619" name="Line 27"/>
            <p:cNvSpPr>
              <a:spLocks noChangeShapeType="1"/>
            </p:cNvSpPr>
            <p:nvPr/>
          </p:nvSpPr>
          <p:spPr bwMode="auto">
            <a:xfrm>
              <a:off x="1519" y="1207"/>
              <a:ext cx="0" cy="1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 sz="2400"/>
            </a:p>
          </p:txBody>
        </p:sp>
      </p:grpSp>
      <p:sp>
        <p:nvSpPr>
          <p:cNvPr id="110620" name="Rectangle 28"/>
          <p:cNvSpPr>
            <a:spLocks noChangeArrowheads="1"/>
          </p:cNvSpPr>
          <p:nvPr/>
        </p:nvSpPr>
        <p:spPr bwMode="auto">
          <a:xfrm>
            <a:off x="2310532" y="2752874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15 </a:t>
            </a:r>
          </a:p>
        </p:txBody>
      </p:sp>
      <p:sp>
        <p:nvSpPr>
          <p:cNvPr id="110621" name="Rectangle 29"/>
          <p:cNvSpPr>
            <a:spLocks noChangeArrowheads="1"/>
          </p:cNvSpPr>
          <p:nvPr/>
        </p:nvSpPr>
        <p:spPr bwMode="auto">
          <a:xfrm>
            <a:off x="1634257" y="2752874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sp>
        <p:nvSpPr>
          <p:cNvPr id="110622" name="Rectangle 30"/>
          <p:cNvSpPr>
            <a:spLocks noChangeArrowheads="1"/>
          </p:cNvSpPr>
          <p:nvPr/>
        </p:nvSpPr>
        <p:spPr bwMode="auto">
          <a:xfrm>
            <a:off x="2324819" y="3256112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10 </a:t>
            </a:r>
          </a:p>
        </p:txBody>
      </p:sp>
      <p:sp>
        <p:nvSpPr>
          <p:cNvPr id="110623" name="Rectangle 31"/>
          <p:cNvSpPr>
            <a:spLocks noChangeArrowheads="1"/>
          </p:cNvSpPr>
          <p:nvPr/>
        </p:nvSpPr>
        <p:spPr bwMode="auto">
          <a:xfrm>
            <a:off x="1634257" y="3256112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110624" name="Rectangle 32"/>
          <p:cNvSpPr>
            <a:spLocks noChangeArrowheads="1"/>
          </p:cNvSpPr>
          <p:nvPr/>
        </p:nvSpPr>
        <p:spPr bwMode="auto">
          <a:xfrm>
            <a:off x="2483569" y="3745062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 </a:t>
            </a:r>
          </a:p>
        </p:txBody>
      </p:sp>
      <p:sp>
        <p:nvSpPr>
          <p:cNvPr id="110625" name="Rectangle 33"/>
          <p:cNvSpPr>
            <a:spLocks noChangeArrowheads="1"/>
          </p:cNvSpPr>
          <p:nvPr/>
        </p:nvSpPr>
        <p:spPr bwMode="auto">
          <a:xfrm>
            <a:off x="1634257" y="3745062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5</a:t>
            </a:r>
          </a:p>
        </p:txBody>
      </p:sp>
      <p:sp>
        <p:nvSpPr>
          <p:cNvPr id="110634" name="Rectangle 42"/>
          <p:cNvSpPr>
            <a:spLocks noChangeArrowheads="1"/>
          </p:cNvSpPr>
          <p:nvPr/>
        </p:nvSpPr>
        <p:spPr bwMode="auto">
          <a:xfrm>
            <a:off x="539552" y="4293096"/>
            <a:ext cx="324036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30 má dělitele: 1, 2, 3, 5, 6,10,15 a 30.</a:t>
            </a:r>
          </a:p>
        </p:txBody>
      </p:sp>
      <p:sp>
        <p:nvSpPr>
          <p:cNvPr id="110636" name="Rectangle 44"/>
          <p:cNvSpPr>
            <a:spLocks noChangeArrowheads="1"/>
          </p:cNvSpPr>
          <p:nvPr/>
        </p:nvSpPr>
        <p:spPr bwMode="auto">
          <a:xfrm>
            <a:off x="539552" y="5517232"/>
            <a:ext cx="360040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30 je dělitelné všemi ostatními děliteli.</a:t>
            </a: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Dělitel</a:t>
            </a: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6443960" y="1844824"/>
            <a:ext cx="6921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24</a:t>
            </a: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6875760" y="2262336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24 </a:t>
            </a: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6199485" y="2262336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</a:t>
            </a:r>
          </a:p>
        </p:txBody>
      </p:sp>
      <p:grpSp>
        <p:nvGrpSpPr>
          <p:cNvPr id="42" name="Group 7"/>
          <p:cNvGrpSpPr>
            <a:grpSpLocks/>
          </p:cNvGrpSpPr>
          <p:nvPr/>
        </p:nvGrpSpPr>
        <p:grpSpPr bwMode="auto">
          <a:xfrm>
            <a:off x="6012160" y="2290911"/>
            <a:ext cx="1439862" cy="1873250"/>
            <a:chOff x="1066" y="1207"/>
            <a:chExt cx="907" cy="1452"/>
          </a:xfrm>
        </p:grpSpPr>
        <p:sp>
          <p:nvSpPr>
            <p:cNvPr id="43" name="Line 8"/>
            <p:cNvSpPr>
              <a:spLocks noChangeShapeType="1"/>
            </p:cNvSpPr>
            <p:nvPr/>
          </p:nvSpPr>
          <p:spPr bwMode="auto">
            <a:xfrm>
              <a:off x="1066" y="1207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" name="Line 9"/>
            <p:cNvSpPr>
              <a:spLocks noChangeShapeType="1"/>
            </p:cNvSpPr>
            <p:nvPr/>
          </p:nvSpPr>
          <p:spPr bwMode="auto">
            <a:xfrm>
              <a:off x="1519" y="1207"/>
              <a:ext cx="0" cy="1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45" name="Rectangle 11"/>
          <p:cNvSpPr>
            <a:spLocks noChangeArrowheads="1"/>
          </p:cNvSpPr>
          <p:nvPr/>
        </p:nvSpPr>
        <p:spPr bwMode="auto">
          <a:xfrm>
            <a:off x="6877347" y="2752874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12 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6199485" y="2752874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sp>
        <p:nvSpPr>
          <p:cNvPr id="47" name="Rectangle 13"/>
          <p:cNvSpPr>
            <a:spLocks noChangeArrowheads="1"/>
          </p:cNvSpPr>
          <p:nvPr/>
        </p:nvSpPr>
        <p:spPr bwMode="auto">
          <a:xfrm>
            <a:off x="7048797" y="3256111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8 </a:t>
            </a:r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6199485" y="3256111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49" name="Rectangle 54"/>
          <p:cNvSpPr>
            <a:spLocks noChangeArrowheads="1"/>
          </p:cNvSpPr>
          <p:nvPr/>
        </p:nvSpPr>
        <p:spPr bwMode="auto">
          <a:xfrm>
            <a:off x="7048797" y="3745061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 </a:t>
            </a:r>
          </a:p>
        </p:txBody>
      </p:sp>
      <p:sp>
        <p:nvSpPr>
          <p:cNvPr id="50" name="Rectangle 55"/>
          <p:cNvSpPr>
            <a:spLocks noChangeArrowheads="1"/>
          </p:cNvSpPr>
          <p:nvPr/>
        </p:nvSpPr>
        <p:spPr bwMode="auto">
          <a:xfrm>
            <a:off x="6199485" y="3745061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4</a:t>
            </a:r>
          </a:p>
        </p:txBody>
      </p:sp>
      <p:sp>
        <p:nvSpPr>
          <p:cNvPr id="51" name="Rectangle 42"/>
          <p:cNvSpPr>
            <a:spLocks noChangeArrowheads="1"/>
          </p:cNvSpPr>
          <p:nvPr/>
        </p:nvSpPr>
        <p:spPr bwMode="auto">
          <a:xfrm>
            <a:off x="5436096" y="3933056"/>
            <a:ext cx="273630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24 má dělitele: 1, 2, 3, 4, 6, 8,12 a 24.</a:t>
            </a:r>
          </a:p>
        </p:txBody>
      </p:sp>
      <p:sp>
        <p:nvSpPr>
          <p:cNvPr id="52" name="Rectangle 44"/>
          <p:cNvSpPr>
            <a:spLocks noChangeArrowheads="1"/>
          </p:cNvSpPr>
          <p:nvPr/>
        </p:nvSpPr>
        <p:spPr bwMode="auto">
          <a:xfrm>
            <a:off x="5292080" y="5589240"/>
            <a:ext cx="360040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24 je dělitelné všemi ostatními děliteli.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0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0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0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10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10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10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10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10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10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110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2" grpId="0"/>
      <p:bldP spid="110609" grpId="0"/>
      <p:bldP spid="110614" grpId="0"/>
      <p:bldP spid="110615" grpId="0"/>
      <p:bldP spid="110616" grpId="0"/>
      <p:bldP spid="110620" grpId="0"/>
      <p:bldP spid="110621" grpId="0"/>
      <p:bldP spid="110622" grpId="0"/>
      <p:bldP spid="110623" grpId="0"/>
      <p:bldP spid="110624" grpId="0"/>
      <p:bldP spid="110625" grpId="0"/>
      <p:bldP spid="110634" grpId="0"/>
      <p:bldP spid="110636" grpId="0"/>
      <p:bldP spid="39" grpId="0"/>
      <p:bldP spid="40" grpId="0"/>
      <p:bldP spid="41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323528" y="692696"/>
            <a:ext cx="83534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Najděte všechny dělitele čísel 36, 60 a 71.</a:t>
            </a:r>
          </a:p>
        </p:txBody>
      </p:sp>
      <p:sp>
        <p:nvSpPr>
          <p:cNvPr id="111626" name="Rectangle 10"/>
          <p:cNvSpPr>
            <a:spLocks noChangeArrowheads="1"/>
          </p:cNvSpPr>
          <p:nvPr/>
        </p:nvSpPr>
        <p:spPr bwMode="auto">
          <a:xfrm>
            <a:off x="251520" y="1196752"/>
            <a:ext cx="82089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800" b="1" dirty="0">
                <a:solidFill>
                  <a:srgbClr val="284C6A"/>
                </a:solidFill>
                <a:latin typeface="Trebuchet MS" pitchFamily="34" charset="0"/>
              </a:rPr>
              <a:t>Opět rozložíme čísla na všechny možné kombinace součinu dvou čísel.</a:t>
            </a:r>
          </a:p>
        </p:txBody>
      </p:sp>
      <p:sp>
        <p:nvSpPr>
          <p:cNvPr id="111631" name="Rectangle 15"/>
          <p:cNvSpPr>
            <a:spLocks noChangeArrowheads="1"/>
          </p:cNvSpPr>
          <p:nvPr/>
        </p:nvSpPr>
        <p:spPr bwMode="auto">
          <a:xfrm>
            <a:off x="1230660" y="1584598"/>
            <a:ext cx="6921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36</a:t>
            </a:r>
          </a:p>
        </p:txBody>
      </p:sp>
      <p:sp>
        <p:nvSpPr>
          <p:cNvPr id="111632" name="Rectangle 16"/>
          <p:cNvSpPr>
            <a:spLocks noChangeArrowheads="1"/>
          </p:cNvSpPr>
          <p:nvPr/>
        </p:nvSpPr>
        <p:spPr bwMode="auto">
          <a:xfrm>
            <a:off x="1662460" y="2002110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36 </a:t>
            </a:r>
          </a:p>
        </p:txBody>
      </p:sp>
      <p:sp>
        <p:nvSpPr>
          <p:cNvPr id="111633" name="Rectangle 17"/>
          <p:cNvSpPr>
            <a:spLocks noChangeArrowheads="1"/>
          </p:cNvSpPr>
          <p:nvPr/>
        </p:nvSpPr>
        <p:spPr bwMode="auto">
          <a:xfrm>
            <a:off x="986185" y="2002110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798860" y="2030685"/>
            <a:ext cx="1439862" cy="2390775"/>
            <a:chOff x="1066" y="1207"/>
            <a:chExt cx="907" cy="1452"/>
          </a:xfrm>
        </p:grpSpPr>
        <p:sp>
          <p:nvSpPr>
            <p:cNvPr id="111635" name="Line 19"/>
            <p:cNvSpPr>
              <a:spLocks noChangeShapeType="1"/>
            </p:cNvSpPr>
            <p:nvPr/>
          </p:nvSpPr>
          <p:spPr bwMode="auto">
            <a:xfrm>
              <a:off x="1066" y="1207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11636" name="Line 20"/>
            <p:cNvSpPr>
              <a:spLocks noChangeShapeType="1"/>
            </p:cNvSpPr>
            <p:nvPr/>
          </p:nvSpPr>
          <p:spPr bwMode="auto">
            <a:xfrm>
              <a:off x="1519" y="1207"/>
              <a:ext cx="0" cy="1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11637" name="Rectangle 21"/>
          <p:cNvSpPr>
            <a:spLocks noChangeArrowheads="1"/>
          </p:cNvSpPr>
          <p:nvPr/>
        </p:nvSpPr>
        <p:spPr bwMode="auto">
          <a:xfrm>
            <a:off x="1662460" y="2492648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18 </a:t>
            </a:r>
          </a:p>
        </p:txBody>
      </p:sp>
      <p:sp>
        <p:nvSpPr>
          <p:cNvPr id="111638" name="Rectangle 22"/>
          <p:cNvSpPr>
            <a:spLocks noChangeArrowheads="1"/>
          </p:cNvSpPr>
          <p:nvPr/>
        </p:nvSpPr>
        <p:spPr bwMode="auto">
          <a:xfrm>
            <a:off x="986185" y="2492648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sp>
        <p:nvSpPr>
          <p:cNvPr id="111639" name="Rectangle 23"/>
          <p:cNvSpPr>
            <a:spLocks noChangeArrowheads="1"/>
          </p:cNvSpPr>
          <p:nvPr/>
        </p:nvSpPr>
        <p:spPr bwMode="auto">
          <a:xfrm>
            <a:off x="1676747" y="2995885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12 </a:t>
            </a:r>
          </a:p>
        </p:txBody>
      </p:sp>
      <p:sp>
        <p:nvSpPr>
          <p:cNvPr id="111640" name="Rectangle 24"/>
          <p:cNvSpPr>
            <a:spLocks noChangeArrowheads="1"/>
          </p:cNvSpPr>
          <p:nvPr/>
        </p:nvSpPr>
        <p:spPr bwMode="auto">
          <a:xfrm>
            <a:off x="986185" y="2995885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111641" name="Rectangle 25"/>
          <p:cNvSpPr>
            <a:spLocks noChangeArrowheads="1"/>
          </p:cNvSpPr>
          <p:nvPr/>
        </p:nvSpPr>
        <p:spPr bwMode="auto">
          <a:xfrm>
            <a:off x="1835497" y="3484835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9 </a:t>
            </a:r>
          </a:p>
        </p:txBody>
      </p:sp>
      <p:sp>
        <p:nvSpPr>
          <p:cNvPr id="111642" name="Rectangle 26"/>
          <p:cNvSpPr>
            <a:spLocks noChangeArrowheads="1"/>
          </p:cNvSpPr>
          <p:nvPr/>
        </p:nvSpPr>
        <p:spPr bwMode="auto">
          <a:xfrm>
            <a:off x="986185" y="3484835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4</a:t>
            </a:r>
          </a:p>
        </p:txBody>
      </p:sp>
      <p:sp>
        <p:nvSpPr>
          <p:cNvPr id="111654" name="Rectangle 38"/>
          <p:cNvSpPr>
            <a:spLocks noChangeArrowheads="1"/>
          </p:cNvSpPr>
          <p:nvPr/>
        </p:nvSpPr>
        <p:spPr bwMode="auto">
          <a:xfrm>
            <a:off x="4255443" y="1583829"/>
            <a:ext cx="6921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60</a:t>
            </a:r>
          </a:p>
        </p:txBody>
      </p:sp>
      <p:sp>
        <p:nvSpPr>
          <p:cNvPr id="111655" name="Rectangle 39"/>
          <p:cNvSpPr>
            <a:spLocks noChangeArrowheads="1"/>
          </p:cNvSpPr>
          <p:nvPr/>
        </p:nvSpPr>
        <p:spPr bwMode="auto">
          <a:xfrm>
            <a:off x="4687243" y="2001341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60 </a:t>
            </a:r>
          </a:p>
        </p:txBody>
      </p:sp>
      <p:sp>
        <p:nvSpPr>
          <p:cNvPr id="111656" name="Rectangle 40"/>
          <p:cNvSpPr>
            <a:spLocks noChangeArrowheads="1"/>
          </p:cNvSpPr>
          <p:nvPr/>
        </p:nvSpPr>
        <p:spPr bwMode="auto">
          <a:xfrm>
            <a:off x="4010968" y="2001341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1</a:t>
            </a:r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3823643" y="2029916"/>
            <a:ext cx="1439862" cy="2895600"/>
            <a:chOff x="1066" y="1207"/>
            <a:chExt cx="907" cy="1452"/>
          </a:xfrm>
        </p:grpSpPr>
        <p:sp>
          <p:nvSpPr>
            <p:cNvPr id="111658" name="Line 42"/>
            <p:cNvSpPr>
              <a:spLocks noChangeShapeType="1"/>
            </p:cNvSpPr>
            <p:nvPr/>
          </p:nvSpPr>
          <p:spPr bwMode="auto">
            <a:xfrm>
              <a:off x="1066" y="1207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11659" name="Line 43"/>
            <p:cNvSpPr>
              <a:spLocks noChangeShapeType="1"/>
            </p:cNvSpPr>
            <p:nvPr/>
          </p:nvSpPr>
          <p:spPr bwMode="auto">
            <a:xfrm>
              <a:off x="1519" y="1207"/>
              <a:ext cx="0" cy="1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11660" name="Rectangle 44"/>
          <p:cNvSpPr>
            <a:spLocks noChangeArrowheads="1"/>
          </p:cNvSpPr>
          <p:nvPr/>
        </p:nvSpPr>
        <p:spPr bwMode="auto">
          <a:xfrm>
            <a:off x="4687243" y="2491879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30 </a:t>
            </a:r>
          </a:p>
        </p:txBody>
      </p:sp>
      <p:sp>
        <p:nvSpPr>
          <p:cNvPr id="111661" name="Rectangle 45"/>
          <p:cNvSpPr>
            <a:spLocks noChangeArrowheads="1"/>
          </p:cNvSpPr>
          <p:nvPr/>
        </p:nvSpPr>
        <p:spPr bwMode="auto">
          <a:xfrm>
            <a:off x="4010968" y="2491879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sp>
        <p:nvSpPr>
          <p:cNvPr id="111662" name="Rectangle 46"/>
          <p:cNvSpPr>
            <a:spLocks noChangeArrowheads="1"/>
          </p:cNvSpPr>
          <p:nvPr/>
        </p:nvSpPr>
        <p:spPr bwMode="auto">
          <a:xfrm>
            <a:off x="4701530" y="2995116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20 </a:t>
            </a:r>
          </a:p>
        </p:txBody>
      </p:sp>
      <p:sp>
        <p:nvSpPr>
          <p:cNvPr id="111663" name="Rectangle 47"/>
          <p:cNvSpPr>
            <a:spLocks noChangeArrowheads="1"/>
          </p:cNvSpPr>
          <p:nvPr/>
        </p:nvSpPr>
        <p:spPr bwMode="auto">
          <a:xfrm>
            <a:off x="4010968" y="2995116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111664" name="Rectangle 48"/>
          <p:cNvSpPr>
            <a:spLocks noChangeArrowheads="1"/>
          </p:cNvSpPr>
          <p:nvPr/>
        </p:nvSpPr>
        <p:spPr bwMode="auto">
          <a:xfrm>
            <a:off x="4701530" y="3484066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15 </a:t>
            </a:r>
          </a:p>
        </p:txBody>
      </p:sp>
      <p:sp>
        <p:nvSpPr>
          <p:cNvPr id="111665" name="Rectangle 49"/>
          <p:cNvSpPr>
            <a:spLocks noChangeArrowheads="1"/>
          </p:cNvSpPr>
          <p:nvPr/>
        </p:nvSpPr>
        <p:spPr bwMode="auto">
          <a:xfrm>
            <a:off x="4010968" y="3484066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4</a:t>
            </a:r>
          </a:p>
        </p:txBody>
      </p:sp>
      <p:sp>
        <p:nvSpPr>
          <p:cNvPr id="111672" name="Rectangle 56"/>
          <p:cNvSpPr>
            <a:spLocks noChangeArrowheads="1"/>
          </p:cNvSpPr>
          <p:nvPr/>
        </p:nvSpPr>
        <p:spPr bwMode="auto">
          <a:xfrm>
            <a:off x="1835497" y="3961085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 </a:t>
            </a:r>
          </a:p>
        </p:txBody>
      </p:sp>
      <p:sp>
        <p:nvSpPr>
          <p:cNvPr id="111673" name="Rectangle 57"/>
          <p:cNvSpPr>
            <a:spLocks noChangeArrowheads="1"/>
          </p:cNvSpPr>
          <p:nvPr/>
        </p:nvSpPr>
        <p:spPr bwMode="auto">
          <a:xfrm>
            <a:off x="986185" y="3946798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</a:t>
            </a:r>
          </a:p>
        </p:txBody>
      </p:sp>
      <p:sp>
        <p:nvSpPr>
          <p:cNvPr id="111674" name="Rectangle 58"/>
          <p:cNvSpPr>
            <a:spLocks noChangeArrowheads="1"/>
          </p:cNvSpPr>
          <p:nvPr/>
        </p:nvSpPr>
        <p:spPr bwMode="auto">
          <a:xfrm>
            <a:off x="4701530" y="3960316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12 </a:t>
            </a:r>
          </a:p>
        </p:txBody>
      </p:sp>
      <p:sp>
        <p:nvSpPr>
          <p:cNvPr id="111675" name="Rectangle 59"/>
          <p:cNvSpPr>
            <a:spLocks noChangeArrowheads="1"/>
          </p:cNvSpPr>
          <p:nvPr/>
        </p:nvSpPr>
        <p:spPr bwMode="auto">
          <a:xfrm>
            <a:off x="4010968" y="3960316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5</a:t>
            </a:r>
          </a:p>
        </p:txBody>
      </p:sp>
      <p:sp>
        <p:nvSpPr>
          <p:cNvPr id="111681" name="Rectangle 65"/>
          <p:cNvSpPr>
            <a:spLocks noChangeArrowheads="1"/>
          </p:cNvSpPr>
          <p:nvPr/>
        </p:nvSpPr>
        <p:spPr bwMode="auto">
          <a:xfrm>
            <a:off x="4715818" y="4465141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10 </a:t>
            </a:r>
          </a:p>
        </p:txBody>
      </p:sp>
      <p:sp>
        <p:nvSpPr>
          <p:cNvPr id="111682" name="Rectangle 66"/>
          <p:cNvSpPr>
            <a:spLocks noChangeArrowheads="1"/>
          </p:cNvSpPr>
          <p:nvPr/>
        </p:nvSpPr>
        <p:spPr bwMode="auto">
          <a:xfrm>
            <a:off x="4025255" y="4465141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</a:t>
            </a:r>
          </a:p>
        </p:txBody>
      </p:sp>
      <p:sp>
        <p:nvSpPr>
          <p:cNvPr id="6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Dělitel</a:t>
            </a:r>
          </a:p>
        </p:txBody>
      </p:sp>
      <p:sp>
        <p:nvSpPr>
          <p:cNvPr id="70" name="Rectangle 42"/>
          <p:cNvSpPr>
            <a:spLocks noChangeArrowheads="1"/>
          </p:cNvSpPr>
          <p:nvPr/>
        </p:nvSpPr>
        <p:spPr bwMode="auto">
          <a:xfrm>
            <a:off x="251520" y="4869160"/>
            <a:ext cx="273630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36 má dělitele: 1, 2, 3, 4, 6, 9,12, 18 a 36.</a:t>
            </a:r>
          </a:p>
        </p:txBody>
      </p:sp>
      <p:sp>
        <p:nvSpPr>
          <p:cNvPr id="71" name="Rectangle 42"/>
          <p:cNvSpPr>
            <a:spLocks noChangeArrowheads="1"/>
          </p:cNvSpPr>
          <p:nvPr/>
        </p:nvSpPr>
        <p:spPr bwMode="auto">
          <a:xfrm>
            <a:off x="3203848" y="4869160"/>
            <a:ext cx="273630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60 má dělitele: 1, 2, 3, 4, 5, 6, 10, 12, 15, 20, 30 a 60.</a:t>
            </a:r>
          </a:p>
        </p:txBody>
      </p:sp>
      <p:sp>
        <p:nvSpPr>
          <p:cNvPr id="72" name="Rectangle 22"/>
          <p:cNvSpPr>
            <a:spLocks noChangeArrowheads="1"/>
          </p:cNvSpPr>
          <p:nvPr/>
        </p:nvSpPr>
        <p:spPr bwMode="auto">
          <a:xfrm>
            <a:off x="7063308" y="1628800"/>
            <a:ext cx="6921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71</a:t>
            </a:r>
          </a:p>
        </p:txBody>
      </p:sp>
      <p:sp>
        <p:nvSpPr>
          <p:cNvPr id="73" name="Rectangle 23"/>
          <p:cNvSpPr>
            <a:spLocks noChangeArrowheads="1"/>
          </p:cNvSpPr>
          <p:nvPr/>
        </p:nvSpPr>
        <p:spPr bwMode="auto">
          <a:xfrm>
            <a:off x="7495108" y="2046313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71 </a:t>
            </a:r>
          </a:p>
        </p:txBody>
      </p:sp>
      <p:sp>
        <p:nvSpPr>
          <p:cNvPr id="74" name="Rectangle 24"/>
          <p:cNvSpPr>
            <a:spLocks noChangeArrowheads="1"/>
          </p:cNvSpPr>
          <p:nvPr/>
        </p:nvSpPr>
        <p:spPr bwMode="auto">
          <a:xfrm>
            <a:off x="6818833" y="2046313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</a:t>
            </a:r>
          </a:p>
        </p:txBody>
      </p:sp>
      <p:grpSp>
        <p:nvGrpSpPr>
          <p:cNvPr id="75" name="Group 25"/>
          <p:cNvGrpSpPr>
            <a:grpSpLocks/>
          </p:cNvGrpSpPr>
          <p:nvPr/>
        </p:nvGrpSpPr>
        <p:grpSpPr bwMode="auto">
          <a:xfrm>
            <a:off x="6631508" y="2074888"/>
            <a:ext cx="1439862" cy="1873250"/>
            <a:chOff x="1066" y="1207"/>
            <a:chExt cx="907" cy="1452"/>
          </a:xfrm>
        </p:grpSpPr>
        <p:sp>
          <p:nvSpPr>
            <p:cNvPr id="76" name="Line 26"/>
            <p:cNvSpPr>
              <a:spLocks noChangeShapeType="1"/>
            </p:cNvSpPr>
            <p:nvPr/>
          </p:nvSpPr>
          <p:spPr bwMode="auto">
            <a:xfrm>
              <a:off x="1066" y="1207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 sz="2400"/>
            </a:p>
          </p:txBody>
        </p:sp>
        <p:sp>
          <p:nvSpPr>
            <p:cNvPr id="77" name="Line 27"/>
            <p:cNvSpPr>
              <a:spLocks noChangeShapeType="1"/>
            </p:cNvSpPr>
            <p:nvPr/>
          </p:nvSpPr>
          <p:spPr bwMode="auto">
            <a:xfrm>
              <a:off x="1519" y="1207"/>
              <a:ext cx="0" cy="1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 sz="2400"/>
            </a:p>
          </p:txBody>
        </p:sp>
      </p:grpSp>
      <p:sp>
        <p:nvSpPr>
          <p:cNvPr id="84" name="Rectangle 42"/>
          <p:cNvSpPr>
            <a:spLocks noChangeArrowheads="1"/>
          </p:cNvSpPr>
          <p:nvPr/>
        </p:nvSpPr>
        <p:spPr bwMode="auto">
          <a:xfrm>
            <a:off x="5724128" y="4077072"/>
            <a:ext cx="324036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71 má pouze dva dělitele: 1 a 71.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1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1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1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1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11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11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1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11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11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11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11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11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111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11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11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11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111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111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111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111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111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111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11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11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/>
      <p:bldP spid="111626" grpId="0"/>
      <p:bldP spid="111631" grpId="0"/>
      <p:bldP spid="111632" grpId="0"/>
      <p:bldP spid="111633" grpId="0"/>
      <p:bldP spid="111637" grpId="0"/>
      <p:bldP spid="111638" grpId="0"/>
      <p:bldP spid="111639" grpId="0"/>
      <p:bldP spid="111640" grpId="0"/>
      <p:bldP spid="111641" grpId="0"/>
      <p:bldP spid="111642" grpId="0"/>
      <p:bldP spid="111654" grpId="0"/>
      <p:bldP spid="111655" grpId="0"/>
      <p:bldP spid="111656" grpId="0"/>
      <p:bldP spid="111660" grpId="0"/>
      <p:bldP spid="111661" grpId="0"/>
      <p:bldP spid="111662" grpId="0"/>
      <p:bldP spid="111663" grpId="0"/>
      <p:bldP spid="111664" grpId="0"/>
      <p:bldP spid="111665" grpId="0"/>
      <p:bldP spid="111672" grpId="0"/>
      <p:bldP spid="111673" grpId="0"/>
      <p:bldP spid="111674" grpId="0"/>
      <p:bldP spid="111675" grpId="0"/>
      <p:bldP spid="111681" grpId="0"/>
      <p:bldP spid="111682" grpId="0"/>
      <p:bldP spid="70" grpId="0"/>
      <p:bldP spid="71" grpId="0"/>
      <p:bldP spid="72" grpId="0"/>
      <p:bldP spid="73" grpId="0"/>
      <p:bldP spid="74" grpId="0"/>
      <p:bldP spid="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Dělitel</a:t>
            </a:r>
          </a:p>
        </p:txBody>
      </p:sp>
      <p:sp>
        <p:nvSpPr>
          <p:cNvPr id="71" name="Rectangle 42"/>
          <p:cNvSpPr>
            <a:spLocks noChangeArrowheads="1"/>
          </p:cNvSpPr>
          <p:nvPr/>
        </p:nvSpPr>
        <p:spPr bwMode="auto">
          <a:xfrm>
            <a:off x="251520" y="764704"/>
            <a:ext cx="856895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 algn="l"/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Každé přirozené číslo má aspoň dva různé dělitele, jedničku (číslo 1) a samo sebe.</a:t>
            </a:r>
          </a:p>
          <a:p>
            <a:pPr marL="88900" algn="l"/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S výjimkou čísla 1.</a:t>
            </a:r>
          </a:p>
        </p:txBody>
      </p:sp>
      <p:sp>
        <p:nvSpPr>
          <p:cNvPr id="44" name="Rectangle 31"/>
          <p:cNvSpPr>
            <a:spLocks noChangeArrowheads="1"/>
          </p:cNvSpPr>
          <p:nvPr/>
        </p:nvSpPr>
        <p:spPr bwMode="auto">
          <a:xfrm>
            <a:off x="0" y="3212976"/>
            <a:ext cx="914400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7800"/>
            <a:r>
              <a:rPr lang="cs-CZ" sz="3600" b="1" dirty="0">
                <a:solidFill>
                  <a:srgbClr val="00B050"/>
                </a:solidFill>
                <a:latin typeface="Trebuchet MS" pitchFamily="34" charset="0"/>
              </a:rPr>
              <a:t>nebo</a:t>
            </a:r>
          </a:p>
        </p:txBody>
      </p:sp>
      <p:sp>
        <p:nvSpPr>
          <p:cNvPr id="45" name="Rectangle 31"/>
          <p:cNvSpPr>
            <a:spLocks noChangeArrowheads="1"/>
          </p:cNvSpPr>
          <p:nvPr/>
        </p:nvSpPr>
        <p:spPr bwMode="auto">
          <a:xfrm>
            <a:off x="0" y="4149080"/>
            <a:ext cx="889248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77800" algn="l"/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Každé přirozené číslo větší než 1 má aspoň dva různé dělitele: jedničku (číslo 1) a samo sebe.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44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44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50" name="Rectangle 142"/>
          <p:cNvSpPr>
            <a:spLocks noChangeArrowheads="1"/>
          </p:cNvSpPr>
          <p:nvPr/>
        </p:nvSpPr>
        <p:spPr bwMode="auto">
          <a:xfrm>
            <a:off x="827088" y="2276475"/>
            <a:ext cx="36004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Číslo 536 </a:t>
            </a: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je násobkem</a:t>
            </a:r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 osmi.</a:t>
            </a:r>
          </a:p>
        </p:txBody>
      </p:sp>
      <p:sp>
        <p:nvSpPr>
          <p:cNvPr id="43155" name="Rectangle 147"/>
          <p:cNvSpPr>
            <a:spLocks noChangeArrowheads="1"/>
          </p:cNvSpPr>
          <p:nvPr/>
        </p:nvSpPr>
        <p:spPr bwMode="auto">
          <a:xfrm>
            <a:off x="1619250" y="1154113"/>
            <a:ext cx="19446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536 : 8 = </a:t>
            </a:r>
          </a:p>
        </p:txBody>
      </p:sp>
      <p:sp>
        <p:nvSpPr>
          <p:cNvPr id="43156" name="Rectangle 148"/>
          <p:cNvSpPr>
            <a:spLocks noChangeArrowheads="1"/>
          </p:cNvSpPr>
          <p:nvPr/>
        </p:nvSpPr>
        <p:spPr bwMode="auto">
          <a:xfrm>
            <a:off x="1806575" y="1439863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56 </a:t>
            </a:r>
          </a:p>
        </p:txBody>
      </p:sp>
      <p:sp>
        <p:nvSpPr>
          <p:cNvPr id="43157" name="Rectangle 149"/>
          <p:cNvSpPr>
            <a:spLocks noChangeArrowheads="1"/>
          </p:cNvSpPr>
          <p:nvPr/>
        </p:nvSpPr>
        <p:spPr bwMode="auto">
          <a:xfrm>
            <a:off x="1979613" y="1743075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0</a:t>
            </a:r>
          </a:p>
        </p:txBody>
      </p:sp>
      <p:sp>
        <p:nvSpPr>
          <p:cNvPr id="43158" name="Rectangle 150"/>
          <p:cNvSpPr>
            <a:spLocks noChangeArrowheads="1"/>
          </p:cNvSpPr>
          <p:nvPr/>
        </p:nvSpPr>
        <p:spPr bwMode="auto">
          <a:xfrm>
            <a:off x="2989263" y="1154113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 </a:t>
            </a:r>
          </a:p>
        </p:txBody>
      </p:sp>
      <p:sp>
        <p:nvSpPr>
          <p:cNvPr id="43159" name="Rectangle 151"/>
          <p:cNvSpPr>
            <a:spLocks noChangeArrowheads="1"/>
          </p:cNvSpPr>
          <p:nvPr/>
        </p:nvSpPr>
        <p:spPr bwMode="auto">
          <a:xfrm>
            <a:off x="5797550" y="1154113"/>
            <a:ext cx="244633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539 : 8 = </a:t>
            </a:r>
          </a:p>
        </p:txBody>
      </p:sp>
      <p:sp>
        <p:nvSpPr>
          <p:cNvPr id="43160" name="Rectangle 152"/>
          <p:cNvSpPr>
            <a:spLocks noChangeArrowheads="1"/>
          </p:cNvSpPr>
          <p:nvPr/>
        </p:nvSpPr>
        <p:spPr bwMode="auto">
          <a:xfrm>
            <a:off x="5984875" y="1441450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59 </a:t>
            </a:r>
          </a:p>
        </p:txBody>
      </p:sp>
      <p:sp>
        <p:nvSpPr>
          <p:cNvPr id="43161" name="Rectangle 153"/>
          <p:cNvSpPr>
            <a:spLocks noChangeArrowheads="1"/>
          </p:cNvSpPr>
          <p:nvPr/>
        </p:nvSpPr>
        <p:spPr bwMode="auto">
          <a:xfrm>
            <a:off x="6186488" y="1743075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43162" name="Rectangle 154"/>
          <p:cNvSpPr>
            <a:spLocks noChangeArrowheads="1"/>
          </p:cNvSpPr>
          <p:nvPr/>
        </p:nvSpPr>
        <p:spPr bwMode="auto">
          <a:xfrm>
            <a:off x="7165975" y="1154113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 </a:t>
            </a:r>
          </a:p>
        </p:txBody>
      </p:sp>
      <p:sp>
        <p:nvSpPr>
          <p:cNvPr id="43164" name="Rectangle 156"/>
          <p:cNvSpPr>
            <a:spLocks noChangeArrowheads="1"/>
          </p:cNvSpPr>
          <p:nvPr/>
        </p:nvSpPr>
        <p:spPr bwMode="auto">
          <a:xfrm>
            <a:off x="827088" y="2708275"/>
            <a:ext cx="36004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Číslo 536 je dělitelné číslem 8.</a:t>
            </a:r>
          </a:p>
        </p:txBody>
      </p:sp>
      <p:sp>
        <p:nvSpPr>
          <p:cNvPr id="43165" name="Rectangle 157"/>
          <p:cNvSpPr>
            <a:spLocks noChangeArrowheads="1"/>
          </p:cNvSpPr>
          <p:nvPr/>
        </p:nvSpPr>
        <p:spPr bwMode="auto">
          <a:xfrm>
            <a:off x="827088" y="3141663"/>
            <a:ext cx="36004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Číslo 8 </a:t>
            </a: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je dělitelem</a:t>
            </a:r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 čísla 536.</a:t>
            </a:r>
          </a:p>
        </p:txBody>
      </p:sp>
      <p:sp>
        <p:nvSpPr>
          <p:cNvPr id="43166" name="Rectangle 158"/>
          <p:cNvSpPr>
            <a:spLocks noChangeArrowheads="1"/>
          </p:cNvSpPr>
          <p:nvPr/>
        </p:nvSpPr>
        <p:spPr bwMode="auto">
          <a:xfrm>
            <a:off x="5148263" y="2276475"/>
            <a:ext cx="36004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Číslo 539 není násobkem osmi.</a:t>
            </a:r>
          </a:p>
        </p:txBody>
      </p:sp>
      <p:sp>
        <p:nvSpPr>
          <p:cNvPr id="43167" name="Rectangle 159"/>
          <p:cNvSpPr>
            <a:spLocks noChangeArrowheads="1"/>
          </p:cNvSpPr>
          <p:nvPr/>
        </p:nvSpPr>
        <p:spPr bwMode="auto">
          <a:xfrm>
            <a:off x="5148263" y="2708275"/>
            <a:ext cx="38163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Číslo 539 není dělitelné číslem 8.</a:t>
            </a:r>
          </a:p>
        </p:txBody>
      </p:sp>
      <p:sp>
        <p:nvSpPr>
          <p:cNvPr id="43168" name="Rectangle 160"/>
          <p:cNvSpPr>
            <a:spLocks noChangeArrowheads="1"/>
          </p:cNvSpPr>
          <p:nvPr/>
        </p:nvSpPr>
        <p:spPr bwMode="auto">
          <a:xfrm>
            <a:off x="5148263" y="3141663"/>
            <a:ext cx="37449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Číslo 8 není dělitelem čísla 539.</a:t>
            </a:r>
          </a:p>
        </p:txBody>
      </p:sp>
      <p:sp>
        <p:nvSpPr>
          <p:cNvPr id="43169" name="Rectangle 161"/>
          <p:cNvSpPr>
            <a:spLocks noChangeArrowheads="1"/>
          </p:cNvSpPr>
          <p:nvPr/>
        </p:nvSpPr>
        <p:spPr bwMode="auto">
          <a:xfrm>
            <a:off x="2700338" y="3716338"/>
            <a:ext cx="39608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536 = 8 . 67 </a:t>
            </a:r>
          </a:p>
        </p:txBody>
      </p:sp>
      <p:sp>
        <p:nvSpPr>
          <p:cNvPr id="43170" name="AutoShape 162"/>
          <p:cNvSpPr>
            <a:spLocks noChangeArrowheads="1"/>
          </p:cNvSpPr>
          <p:nvPr/>
        </p:nvSpPr>
        <p:spPr bwMode="auto">
          <a:xfrm>
            <a:off x="1116013" y="4652963"/>
            <a:ext cx="2376487" cy="1368425"/>
          </a:xfrm>
          <a:prstGeom prst="cloudCallout">
            <a:avLst>
              <a:gd name="adj1" fmla="val 63963"/>
              <a:gd name="adj2" fmla="val -82829"/>
            </a:avLst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násobek čísel 8 a 67</a:t>
            </a:r>
          </a:p>
        </p:txBody>
      </p:sp>
      <p:sp>
        <p:nvSpPr>
          <p:cNvPr id="43171" name="AutoShape 163"/>
          <p:cNvSpPr>
            <a:spLocks noChangeArrowheads="1"/>
          </p:cNvSpPr>
          <p:nvPr/>
        </p:nvSpPr>
        <p:spPr bwMode="auto">
          <a:xfrm>
            <a:off x="3779838" y="4868863"/>
            <a:ext cx="2376487" cy="1368425"/>
          </a:xfrm>
          <a:prstGeom prst="cloudCallout">
            <a:avLst>
              <a:gd name="adj1" fmla="val -9120"/>
              <a:gd name="adj2" fmla="val -97565"/>
            </a:avLst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dělitel čísla 536</a:t>
            </a:r>
          </a:p>
        </p:txBody>
      </p:sp>
      <p:sp>
        <p:nvSpPr>
          <p:cNvPr id="43172" name="AutoShape 164"/>
          <p:cNvSpPr>
            <a:spLocks noChangeArrowheads="1"/>
          </p:cNvSpPr>
          <p:nvPr/>
        </p:nvSpPr>
        <p:spPr bwMode="auto">
          <a:xfrm>
            <a:off x="6443663" y="4581525"/>
            <a:ext cx="2376487" cy="1368425"/>
          </a:xfrm>
          <a:prstGeom prst="cloudCallout">
            <a:avLst>
              <a:gd name="adj1" fmla="val -91347"/>
              <a:gd name="adj2" fmla="val -79815"/>
            </a:avLst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dělitel čísla 536</a:t>
            </a:r>
          </a:p>
        </p:txBody>
      </p:sp>
      <p:sp>
        <p:nvSpPr>
          <p:cNvPr id="43174" name="Rectangle 166"/>
          <p:cNvSpPr>
            <a:spLocks noChangeArrowheads="1"/>
          </p:cNvSpPr>
          <p:nvPr/>
        </p:nvSpPr>
        <p:spPr bwMode="auto">
          <a:xfrm>
            <a:off x="3175000" y="1141413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7 </a:t>
            </a:r>
          </a:p>
        </p:txBody>
      </p:sp>
      <p:sp>
        <p:nvSpPr>
          <p:cNvPr id="43175" name="Rectangle 167"/>
          <p:cNvSpPr>
            <a:spLocks noChangeArrowheads="1"/>
          </p:cNvSpPr>
          <p:nvPr/>
        </p:nvSpPr>
        <p:spPr bwMode="auto">
          <a:xfrm>
            <a:off x="7353300" y="1154113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7 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Násobek a dělitel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3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3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43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3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43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4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4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3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500"/>
                                        <p:tgtEl>
                                          <p:spTgt spid="43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50" grpId="0"/>
      <p:bldP spid="43155" grpId="0"/>
      <p:bldP spid="43156" grpId="0"/>
      <p:bldP spid="43157" grpId="0"/>
      <p:bldP spid="43158" grpId="0"/>
      <p:bldP spid="43159" grpId="0"/>
      <p:bldP spid="43160" grpId="0"/>
      <p:bldP spid="43161" grpId="0"/>
      <p:bldP spid="43162" grpId="0"/>
      <p:bldP spid="43164" grpId="0"/>
      <p:bldP spid="43165" grpId="0"/>
      <p:bldP spid="43166" grpId="0"/>
      <p:bldP spid="43167" grpId="0"/>
      <p:bldP spid="43168" grpId="0"/>
      <p:bldP spid="43169" grpId="0"/>
      <p:bldP spid="43170" grpId="0" animBg="1"/>
      <p:bldP spid="43171" grpId="0" animBg="1"/>
      <p:bldP spid="43172" grpId="0" animBg="1"/>
      <p:bldP spid="43174" grpId="0"/>
      <p:bldP spid="431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32" name="Oval 32"/>
          <p:cNvSpPr>
            <a:spLocks noChangeArrowheads="1"/>
          </p:cNvSpPr>
          <p:nvPr/>
        </p:nvSpPr>
        <p:spPr bwMode="auto">
          <a:xfrm>
            <a:off x="3348038" y="3789363"/>
            <a:ext cx="2592387" cy="792162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76817" name="Rectangle 17"/>
          <p:cNvSpPr>
            <a:spLocks noChangeArrowheads="1"/>
          </p:cNvSpPr>
          <p:nvPr/>
        </p:nvSpPr>
        <p:spPr bwMode="auto">
          <a:xfrm>
            <a:off x="2627313" y="980728"/>
            <a:ext cx="39608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536 = 8 . 67 </a:t>
            </a:r>
          </a:p>
        </p:txBody>
      </p:sp>
      <p:sp>
        <p:nvSpPr>
          <p:cNvPr id="76821" name="Rectangle 21"/>
          <p:cNvSpPr>
            <a:spLocks noChangeArrowheads="1"/>
          </p:cNvSpPr>
          <p:nvPr/>
        </p:nvSpPr>
        <p:spPr bwMode="auto">
          <a:xfrm>
            <a:off x="1258888" y="1412776"/>
            <a:ext cx="72739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536 lze rozložit i na součin jiných čísel:</a:t>
            </a:r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1590675" y="2060848"/>
            <a:ext cx="29511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536 = 2 . 268 </a:t>
            </a:r>
          </a:p>
        </p:txBody>
      </p:sp>
      <p:sp>
        <p:nvSpPr>
          <p:cNvPr id="76823" name="Rectangle 23"/>
          <p:cNvSpPr>
            <a:spLocks noChangeArrowheads="1"/>
          </p:cNvSpPr>
          <p:nvPr/>
        </p:nvSpPr>
        <p:spPr bwMode="auto">
          <a:xfrm>
            <a:off x="4643438" y="2060848"/>
            <a:ext cx="27368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536 = 4 . 134 </a:t>
            </a:r>
          </a:p>
        </p:txBody>
      </p:sp>
      <p:sp>
        <p:nvSpPr>
          <p:cNvPr id="76824" name="Rectangle 24"/>
          <p:cNvSpPr>
            <a:spLocks noChangeArrowheads="1"/>
          </p:cNvSpPr>
          <p:nvPr/>
        </p:nvSpPr>
        <p:spPr bwMode="auto">
          <a:xfrm>
            <a:off x="3203575" y="3932238"/>
            <a:ext cx="28797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>
                <a:latin typeface="Trebuchet MS" pitchFamily="34" charset="0"/>
              </a:rPr>
              <a:t>536 = 1 . 536</a:t>
            </a:r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4284663" y="2116410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nebo</a:t>
            </a:r>
            <a:endParaRPr lang="cs-CZ" sz="12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6828" name="Rectangle 28"/>
          <p:cNvSpPr>
            <a:spLocks noChangeArrowheads="1"/>
          </p:cNvSpPr>
          <p:nvPr/>
        </p:nvSpPr>
        <p:spPr bwMode="auto">
          <a:xfrm>
            <a:off x="971550" y="2781300"/>
            <a:ext cx="7921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Číslo 536 je také násobkem čísel 2, 4, 67, 134, 268.</a:t>
            </a:r>
            <a:endParaRPr lang="cs-CZ" sz="24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6829" name="Rectangle 29"/>
          <p:cNvSpPr>
            <a:spLocks noChangeArrowheads="1"/>
          </p:cNvSpPr>
          <p:nvPr/>
        </p:nvSpPr>
        <p:spPr bwMode="auto">
          <a:xfrm>
            <a:off x="755650" y="3284538"/>
            <a:ext cx="7921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Ale i čísel 1 a 536.</a:t>
            </a:r>
            <a:endParaRPr lang="cs-CZ" sz="24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6830" name="Rectangle 30"/>
          <p:cNvSpPr>
            <a:spLocks noChangeArrowheads="1"/>
          </p:cNvSpPr>
          <p:nvPr/>
        </p:nvSpPr>
        <p:spPr bwMode="auto">
          <a:xfrm>
            <a:off x="0" y="4869160"/>
            <a:ext cx="914400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 indent="88900" algn="l"/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Každé číslo je násobkem čísla 1 a svým vlastním násobkem.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Násobek a dělitel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76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76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7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6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76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32" grpId="0" animBg="1"/>
      <p:bldP spid="76817" grpId="0"/>
      <p:bldP spid="76821" grpId="0"/>
      <p:bldP spid="76822" grpId="0"/>
      <p:bldP spid="76823" grpId="0"/>
      <p:bldP spid="76824" grpId="0"/>
      <p:bldP spid="76826" grpId="0"/>
      <p:bldP spid="76828" grpId="0"/>
      <p:bldP spid="76829" grpId="0"/>
      <p:bldP spid="768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323528" y="764704"/>
            <a:ext cx="58324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1.) Urči a zapiš prvních deset násobků čísla: 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970533" y="1196752"/>
            <a:ext cx="180126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6 …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970533" y="1556792"/>
            <a:ext cx="36734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14 …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970533" y="1916832"/>
            <a:ext cx="36734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23 …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251520" y="2420888"/>
            <a:ext cx="583245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2.) Zjisti a zapiš všechny dělitele čísla: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1042541" y="2780928"/>
            <a:ext cx="36734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42 …</a:t>
            </a:r>
          </a:p>
        </p:txBody>
      </p:sp>
      <p:sp>
        <p:nvSpPr>
          <p:cNvPr id="42033" name="Rectangle 49"/>
          <p:cNvSpPr>
            <a:spLocks noChangeArrowheads="1"/>
          </p:cNvSpPr>
          <p:nvPr/>
        </p:nvSpPr>
        <p:spPr bwMode="auto">
          <a:xfrm>
            <a:off x="1043608" y="3068960"/>
            <a:ext cx="36734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50 …</a:t>
            </a:r>
          </a:p>
        </p:txBody>
      </p:sp>
      <p:sp>
        <p:nvSpPr>
          <p:cNvPr id="42034" name="Rectangle 50"/>
          <p:cNvSpPr>
            <a:spLocks noChangeArrowheads="1"/>
          </p:cNvSpPr>
          <p:nvPr/>
        </p:nvSpPr>
        <p:spPr bwMode="auto">
          <a:xfrm>
            <a:off x="1042541" y="3356992"/>
            <a:ext cx="36734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64 …</a:t>
            </a:r>
          </a:p>
        </p:txBody>
      </p:sp>
      <p:sp>
        <p:nvSpPr>
          <p:cNvPr id="42035" name="Rectangle 51"/>
          <p:cNvSpPr>
            <a:spLocks noChangeArrowheads="1"/>
          </p:cNvSpPr>
          <p:nvPr/>
        </p:nvSpPr>
        <p:spPr bwMode="auto">
          <a:xfrm>
            <a:off x="251520" y="4581128"/>
            <a:ext cx="9036496" cy="576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3.) Zjistěte dělením a zapiš, která z čísel 42, 134, 144, 268, 402 jsou    </a:t>
            </a:r>
          </a:p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      dělitelná :</a:t>
            </a:r>
          </a:p>
        </p:txBody>
      </p:sp>
      <p:sp>
        <p:nvSpPr>
          <p:cNvPr id="42036" name="Rectangle 52"/>
          <p:cNvSpPr>
            <a:spLocks noChangeArrowheads="1"/>
          </p:cNvSpPr>
          <p:nvPr/>
        </p:nvSpPr>
        <p:spPr bwMode="auto">
          <a:xfrm>
            <a:off x="914400" y="5229497"/>
            <a:ext cx="36734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čtyřmi …</a:t>
            </a:r>
          </a:p>
        </p:txBody>
      </p:sp>
      <p:sp>
        <p:nvSpPr>
          <p:cNvPr id="42037" name="Rectangle 53"/>
          <p:cNvSpPr>
            <a:spLocks noChangeArrowheads="1"/>
          </p:cNvSpPr>
          <p:nvPr/>
        </p:nvSpPr>
        <p:spPr bwMode="auto">
          <a:xfrm>
            <a:off x="914400" y="5588272"/>
            <a:ext cx="36734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šesti …</a:t>
            </a:r>
          </a:p>
        </p:txBody>
      </p:sp>
      <p:sp>
        <p:nvSpPr>
          <p:cNvPr id="42038" name="Rectangle 54"/>
          <p:cNvSpPr>
            <a:spLocks noChangeArrowheads="1"/>
          </p:cNvSpPr>
          <p:nvPr/>
        </p:nvSpPr>
        <p:spPr bwMode="auto">
          <a:xfrm>
            <a:off x="914400" y="5948635"/>
            <a:ext cx="36734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sedmi …</a:t>
            </a:r>
          </a:p>
        </p:txBody>
      </p:sp>
      <p:sp>
        <p:nvSpPr>
          <p:cNvPr id="42039" name="Rectangle 55"/>
          <p:cNvSpPr>
            <a:spLocks noChangeArrowheads="1"/>
          </p:cNvSpPr>
          <p:nvPr/>
        </p:nvSpPr>
        <p:spPr bwMode="auto">
          <a:xfrm>
            <a:off x="914400" y="6308997"/>
            <a:ext cx="36734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osmi …</a:t>
            </a: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Příklady za domácí úkol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  <p:sp>
        <p:nvSpPr>
          <p:cNvPr id="17" name="Rectangle 50">
            <a:extLst>
              <a:ext uri="{FF2B5EF4-FFF2-40B4-BE49-F238E27FC236}">
                <a16:creationId xmlns:a16="http://schemas.microsoft.com/office/drawing/2014/main" id="{A887AB90-78FC-4507-8CCC-3E2A152C4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541" y="3645024"/>
            <a:ext cx="36734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120 …</a:t>
            </a:r>
          </a:p>
        </p:txBody>
      </p:sp>
      <p:sp>
        <p:nvSpPr>
          <p:cNvPr id="18" name="Rectangle 50">
            <a:extLst>
              <a:ext uri="{FF2B5EF4-FFF2-40B4-BE49-F238E27FC236}">
                <a16:creationId xmlns:a16="http://schemas.microsoft.com/office/drawing/2014/main" id="{2DFB7DA7-6F4C-4BBB-AA6A-411493725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3932734"/>
            <a:ext cx="36734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210 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2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2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27" grpId="0"/>
      <p:bldP spid="42028" grpId="0"/>
      <p:bldP spid="42029" grpId="0"/>
      <p:bldP spid="42030" grpId="0"/>
      <p:bldP spid="42031" grpId="0"/>
      <p:bldP spid="42032" grpId="0"/>
      <p:bldP spid="42033" grpId="0"/>
      <p:bldP spid="42034" grpId="0"/>
      <p:bldP spid="42035" grpId="0"/>
      <p:bldP spid="42036" grpId="0"/>
      <p:bldP spid="42037" grpId="0"/>
      <p:bldP spid="42038" grpId="0"/>
      <p:bldP spid="42039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Rectangle 73"/>
          <p:cNvSpPr>
            <a:spLocks noChangeArrowheads="1"/>
          </p:cNvSpPr>
          <p:nvPr/>
        </p:nvSpPr>
        <p:spPr bwMode="auto">
          <a:xfrm>
            <a:off x="468313" y="1484313"/>
            <a:ext cx="8207375" cy="25923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7217" name="Rectangle 49"/>
          <p:cNvSpPr>
            <a:spLocks noChangeArrowheads="1"/>
          </p:cNvSpPr>
          <p:nvPr/>
        </p:nvSpPr>
        <p:spPr bwMode="auto">
          <a:xfrm>
            <a:off x="1042988" y="1844675"/>
            <a:ext cx="5048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1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23" name="Rectangle 55"/>
          <p:cNvSpPr>
            <a:spLocks noChangeArrowheads="1"/>
          </p:cNvSpPr>
          <p:nvPr/>
        </p:nvSpPr>
        <p:spPr bwMode="auto">
          <a:xfrm>
            <a:off x="827088" y="836613"/>
            <a:ext cx="74168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O jakých druzích čísel už jsme něco slyšeli?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pic>
        <p:nvPicPr>
          <p:cNvPr id="7227" name="Picture 5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5675" y="2276475"/>
            <a:ext cx="3895725" cy="1733550"/>
          </a:xfrm>
          <a:noFill/>
          <a:ln/>
        </p:spPr>
      </p:pic>
      <p:sp>
        <p:nvSpPr>
          <p:cNvPr id="7234" name="Rectangle 66"/>
          <p:cNvSpPr>
            <a:spLocks noChangeArrowheads="1"/>
          </p:cNvSpPr>
          <p:nvPr/>
        </p:nvSpPr>
        <p:spPr bwMode="auto">
          <a:xfrm>
            <a:off x="827088" y="4364038"/>
            <a:ext cx="7416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chemeClr val="accent2">
                    <a:lumMod val="75000"/>
                  </a:schemeClr>
                </a:solidFill>
                <a:latin typeface="Trebuchet MS" pitchFamily="34" charset="0"/>
              </a:rPr>
              <a:t>Přirozená čísla:</a:t>
            </a:r>
          </a:p>
        </p:txBody>
      </p:sp>
      <p:sp>
        <p:nvSpPr>
          <p:cNvPr id="7235" name="Rectangle 67"/>
          <p:cNvSpPr>
            <a:spLocks noChangeArrowheads="1"/>
          </p:cNvSpPr>
          <p:nvPr/>
        </p:nvSpPr>
        <p:spPr bwMode="auto">
          <a:xfrm>
            <a:off x="827088" y="4868863"/>
            <a:ext cx="7416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00B050"/>
                </a:solidFill>
                <a:latin typeface="Trebuchet MS" pitchFamily="34" charset="0"/>
              </a:rPr>
              <a:t>Celá čísla:</a:t>
            </a:r>
          </a:p>
        </p:txBody>
      </p:sp>
      <p:sp>
        <p:nvSpPr>
          <p:cNvPr id="7236" name="Rectangle 68"/>
          <p:cNvSpPr>
            <a:spLocks noChangeArrowheads="1"/>
          </p:cNvSpPr>
          <p:nvPr/>
        </p:nvSpPr>
        <p:spPr bwMode="auto">
          <a:xfrm>
            <a:off x="827088" y="5372100"/>
            <a:ext cx="7416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FF6600"/>
                </a:solidFill>
                <a:latin typeface="Trebuchet MS" pitchFamily="34" charset="0"/>
              </a:rPr>
              <a:t>Desetinná čísla:</a:t>
            </a:r>
          </a:p>
        </p:txBody>
      </p:sp>
      <p:sp>
        <p:nvSpPr>
          <p:cNvPr id="7237" name="Rectangle 69"/>
          <p:cNvSpPr>
            <a:spLocks noChangeArrowheads="1"/>
          </p:cNvSpPr>
          <p:nvPr/>
        </p:nvSpPr>
        <p:spPr bwMode="auto">
          <a:xfrm>
            <a:off x="827088" y="5876925"/>
            <a:ext cx="7416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7030A0"/>
                </a:solidFill>
                <a:latin typeface="Trebuchet MS" pitchFamily="34" charset="0"/>
              </a:rPr>
              <a:t>Zlomky:</a:t>
            </a:r>
          </a:p>
        </p:txBody>
      </p:sp>
      <p:sp>
        <p:nvSpPr>
          <p:cNvPr id="7238" name="Rectangle 70"/>
          <p:cNvSpPr>
            <a:spLocks noChangeArrowheads="1"/>
          </p:cNvSpPr>
          <p:nvPr/>
        </p:nvSpPr>
        <p:spPr bwMode="auto">
          <a:xfrm>
            <a:off x="827088" y="836613"/>
            <a:ext cx="7848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300" b="1">
                <a:solidFill>
                  <a:srgbClr val="284C6A"/>
                </a:solidFill>
                <a:latin typeface="Trebuchet MS" pitchFamily="34" charset="0"/>
              </a:rPr>
              <a:t>Výborně. A nyní nám pár čísel „spadne z nebe“ a naším úkolem bude je poznat a správně zařadit.</a:t>
            </a:r>
            <a:endParaRPr lang="cs-CZ" sz="13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39" name="Rectangle 71"/>
          <p:cNvSpPr>
            <a:spLocks noChangeArrowheads="1"/>
          </p:cNvSpPr>
          <p:nvPr/>
        </p:nvSpPr>
        <p:spPr bwMode="auto">
          <a:xfrm>
            <a:off x="6227763" y="1989138"/>
            <a:ext cx="649287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2,7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47" name="Rectangle 79"/>
          <p:cNvSpPr>
            <a:spLocks noChangeArrowheads="1"/>
          </p:cNvSpPr>
          <p:nvPr/>
        </p:nvSpPr>
        <p:spPr bwMode="auto">
          <a:xfrm>
            <a:off x="3203575" y="2205038"/>
            <a:ext cx="64928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4/5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48" name="Rectangle 80"/>
          <p:cNvSpPr>
            <a:spLocks noChangeArrowheads="1"/>
          </p:cNvSpPr>
          <p:nvPr/>
        </p:nvSpPr>
        <p:spPr bwMode="auto">
          <a:xfrm>
            <a:off x="3924300" y="3213100"/>
            <a:ext cx="64928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6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49" name="Rectangle 81"/>
          <p:cNvSpPr>
            <a:spLocks noChangeArrowheads="1"/>
          </p:cNvSpPr>
          <p:nvPr/>
        </p:nvSpPr>
        <p:spPr bwMode="auto">
          <a:xfrm>
            <a:off x="1331913" y="3213100"/>
            <a:ext cx="9366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0,33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50" name="Rectangle 82"/>
          <p:cNvSpPr>
            <a:spLocks noChangeArrowheads="1"/>
          </p:cNvSpPr>
          <p:nvPr/>
        </p:nvSpPr>
        <p:spPr bwMode="auto">
          <a:xfrm>
            <a:off x="7380288" y="2349500"/>
            <a:ext cx="11525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25/100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51" name="Rectangle 83"/>
          <p:cNvSpPr>
            <a:spLocks noChangeArrowheads="1"/>
          </p:cNvSpPr>
          <p:nvPr/>
        </p:nvSpPr>
        <p:spPr bwMode="auto">
          <a:xfrm>
            <a:off x="4500563" y="1844675"/>
            <a:ext cx="11525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7/125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52" name="Rectangle 84"/>
          <p:cNvSpPr>
            <a:spLocks noChangeArrowheads="1"/>
          </p:cNvSpPr>
          <p:nvPr/>
        </p:nvSpPr>
        <p:spPr bwMode="auto">
          <a:xfrm>
            <a:off x="2051050" y="2420938"/>
            <a:ext cx="64928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24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53" name="Rectangle 85"/>
          <p:cNvSpPr>
            <a:spLocks noChangeArrowheads="1"/>
          </p:cNvSpPr>
          <p:nvPr/>
        </p:nvSpPr>
        <p:spPr bwMode="auto">
          <a:xfrm>
            <a:off x="2700338" y="3357563"/>
            <a:ext cx="649287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-9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54" name="Rectangle 86"/>
          <p:cNvSpPr>
            <a:spLocks noChangeArrowheads="1"/>
          </p:cNvSpPr>
          <p:nvPr/>
        </p:nvSpPr>
        <p:spPr bwMode="auto">
          <a:xfrm>
            <a:off x="7596188" y="1628775"/>
            <a:ext cx="8636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-258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55" name="Rectangle 87"/>
          <p:cNvSpPr>
            <a:spLocks noChangeArrowheads="1"/>
          </p:cNvSpPr>
          <p:nvPr/>
        </p:nvSpPr>
        <p:spPr bwMode="auto">
          <a:xfrm>
            <a:off x="1908175" y="1700213"/>
            <a:ext cx="8636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-12,6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56" name="Rectangle 88"/>
          <p:cNvSpPr>
            <a:spLocks noChangeArrowheads="1"/>
          </p:cNvSpPr>
          <p:nvPr/>
        </p:nvSpPr>
        <p:spPr bwMode="auto">
          <a:xfrm>
            <a:off x="611188" y="2492375"/>
            <a:ext cx="100806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2500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57" name="Rectangle 89"/>
          <p:cNvSpPr>
            <a:spLocks noChangeArrowheads="1"/>
          </p:cNvSpPr>
          <p:nvPr/>
        </p:nvSpPr>
        <p:spPr bwMode="auto">
          <a:xfrm>
            <a:off x="4067175" y="2492375"/>
            <a:ext cx="64928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0</a:t>
            </a:r>
          </a:p>
        </p:txBody>
      </p:sp>
      <p:sp>
        <p:nvSpPr>
          <p:cNvPr id="7259" name="Rectangle 91"/>
          <p:cNvSpPr>
            <a:spLocks noChangeArrowheads="1"/>
          </p:cNvSpPr>
          <p:nvPr/>
        </p:nvSpPr>
        <p:spPr bwMode="auto">
          <a:xfrm>
            <a:off x="5364163" y="2205038"/>
            <a:ext cx="8636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-51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60" name="Rectangle 92"/>
          <p:cNvSpPr>
            <a:spLocks noChangeArrowheads="1"/>
          </p:cNvSpPr>
          <p:nvPr/>
        </p:nvSpPr>
        <p:spPr bwMode="auto">
          <a:xfrm>
            <a:off x="3708400" y="1628775"/>
            <a:ext cx="7207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-1/2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61" name="Rectangle 93"/>
          <p:cNvSpPr>
            <a:spLocks noChangeArrowheads="1"/>
          </p:cNvSpPr>
          <p:nvPr/>
        </p:nvSpPr>
        <p:spPr bwMode="auto">
          <a:xfrm>
            <a:off x="684213" y="1700213"/>
            <a:ext cx="74168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Která čísla se tedy nazývají </a:t>
            </a:r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přirozená čísla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?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62" name="Rectangle 94"/>
          <p:cNvSpPr>
            <a:spLocks noChangeArrowheads="1"/>
          </p:cNvSpPr>
          <p:nvPr/>
        </p:nvSpPr>
        <p:spPr bwMode="auto">
          <a:xfrm>
            <a:off x="684213" y="2133600"/>
            <a:ext cx="79914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Jsou to čísla </a:t>
            </a:r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1, 2, 3, 4, 5, 6, 7, 8, 9, 10, 11, 12, 13 atd.</a:t>
            </a:r>
          </a:p>
        </p:txBody>
      </p:sp>
      <p:sp>
        <p:nvSpPr>
          <p:cNvPr id="7263" name="Rectangle 95"/>
          <p:cNvSpPr>
            <a:spLocks noChangeArrowheads="1"/>
          </p:cNvSpPr>
          <p:nvPr/>
        </p:nvSpPr>
        <p:spPr bwMode="auto">
          <a:xfrm>
            <a:off x="684213" y="2636838"/>
            <a:ext cx="36718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Jsou to celá kladná čísla.</a:t>
            </a:r>
            <a:br>
              <a:rPr lang="cs-CZ" sz="20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Číslo nula mezi ně nepatří.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264" name="Rectangle 96"/>
          <p:cNvSpPr>
            <a:spLocks noChangeArrowheads="1"/>
          </p:cNvSpPr>
          <p:nvPr/>
        </p:nvSpPr>
        <p:spPr bwMode="auto">
          <a:xfrm>
            <a:off x="684213" y="3355975"/>
            <a:ext cx="36718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V celé této prezentaci budeme počítat jen s přirozenými čísly.</a:t>
            </a:r>
          </a:p>
        </p:txBody>
      </p: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N - Přirozená čísla 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4.39306E-6 L 0.2717 0.3671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00" y="1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05556E-6 3.93064E-6 L -0.31093 0.4929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00" y="24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8.33333E-7 -2.42775E-6 L 0.0276 0.2201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1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88889E-6 -1.15607E-6 L -0.07482 0.5348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00" y="2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-1.96532E-6 L 0.07483 0.1678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0" y="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38889E-6 -5.20231E-7 L -0.37014 0.47191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00" y="2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E-6 -1.96532E-6 L 0.36615 0.31468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00" y="1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11111E-6 -1.6185E-6 L -0.40955 0.5137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00" y="2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66667E-6 4.39306E-6 L 0.2283 0.58728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0" y="2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2.22222E-6 3.75723E-6 L 0.42934 0.28323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00" y="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16667E-6 -1.15607E-6 L 0.06303 0.38798 " pathEditMode="relative" rAng="0" ptsTypes="AA">
                                      <p:cBhvr>
                                        <p:cTn id="175" dur="2000" fill="hold"/>
                                        <p:tgtEl>
                                          <p:spTgt spid="7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2.77778E-6 4.85549E-6 L 0.45677 0.53502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00" y="2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E-6 -8.67052E-7 L 0.71667 0.27283 " pathEditMode="relative" rAng="0" ptsTypes="AA">
                                      <p:cBhvr>
                                        <p:cTn id="201" dur="2000" fill="hold"/>
                                        <p:tgtEl>
                                          <p:spTgt spid="72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00" y="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72222E-6 -5.20231E-7 L 0.18888 0.61873 " pathEditMode="relative" rAng="0" ptsTypes="AA">
                                      <p:cBhvr>
                                        <p:cTn id="214" dur="2000" fill="hold"/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0" y="30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66667E-6 -8.67052E-7 L 0.35052 0.34613 " pathEditMode="relative" rAng="0" ptsTypes="AA">
                                      <p:cBhvr>
                                        <p:cTn id="227" dur="2000" fill="hold"/>
                                        <p:tgtEl>
                                          <p:spTgt spid="7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1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" dur="500"/>
                                        <p:tgtEl>
                                          <p:spTgt spid="7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" dur="500"/>
                                        <p:tgtEl>
                                          <p:spTgt spid="7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2" dur="500"/>
                                        <p:tgtEl>
                                          <p:spTgt spid="7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" dur="500"/>
                                        <p:tgtEl>
                                          <p:spTgt spid="7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7" grpId="0" animBg="1"/>
      <p:bldP spid="7217" grpId="1" animBg="1"/>
      <p:bldP spid="7223" grpId="0"/>
      <p:bldP spid="7234" grpId="0"/>
      <p:bldP spid="7235" grpId="0"/>
      <p:bldP spid="7236" grpId="0"/>
      <p:bldP spid="7237" grpId="0"/>
      <p:bldP spid="7238" grpId="0"/>
      <p:bldP spid="7239" grpId="0" animBg="1"/>
      <p:bldP spid="7239" grpId="1" animBg="1"/>
      <p:bldP spid="7247" grpId="0" animBg="1"/>
      <p:bldP spid="7247" grpId="1" animBg="1"/>
      <p:bldP spid="7248" grpId="0" animBg="1"/>
      <p:bldP spid="7248" grpId="1" animBg="1"/>
      <p:bldP spid="7249" grpId="0" animBg="1"/>
      <p:bldP spid="7249" grpId="1" animBg="1"/>
      <p:bldP spid="7250" grpId="0" animBg="1"/>
      <p:bldP spid="7250" grpId="1" animBg="1"/>
      <p:bldP spid="7251" grpId="0" animBg="1"/>
      <p:bldP spid="7251" grpId="1" animBg="1"/>
      <p:bldP spid="7252" grpId="0" animBg="1"/>
      <p:bldP spid="7252" grpId="1" animBg="1"/>
      <p:bldP spid="7253" grpId="0" animBg="1"/>
      <p:bldP spid="7253" grpId="1" animBg="1"/>
      <p:bldP spid="7254" grpId="0" animBg="1"/>
      <p:bldP spid="7254" grpId="1" animBg="1"/>
      <p:bldP spid="7255" grpId="0" animBg="1"/>
      <p:bldP spid="7255" grpId="1" animBg="1"/>
      <p:bldP spid="7256" grpId="0" animBg="1"/>
      <p:bldP spid="7256" grpId="1" animBg="1"/>
      <p:bldP spid="7257" grpId="0" animBg="1"/>
      <p:bldP spid="7257" grpId="1" animBg="1"/>
      <p:bldP spid="7259" grpId="0" animBg="1"/>
      <p:bldP spid="7259" grpId="1" animBg="1"/>
      <p:bldP spid="7260" grpId="0" animBg="1"/>
      <p:bldP spid="7260" grpId="1" animBg="1"/>
      <p:bldP spid="7261" grpId="0"/>
      <p:bldP spid="7262" grpId="0"/>
      <p:bldP spid="7263" grpId="0"/>
      <p:bldP spid="72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827088" y="836613"/>
            <a:ext cx="7416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Př.: Jedna zmrzlina stojí 8 Kč. Kolik Kč budou stát dvě, tři, čtyři, … zmrzliny?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827088" y="1339850"/>
            <a:ext cx="78486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300" b="1">
                <a:solidFill>
                  <a:srgbClr val="284C6A"/>
                </a:solidFill>
                <a:latin typeface="Trebuchet MS" pitchFamily="34" charset="0"/>
              </a:rPr>
              <a:t>Cenu jednotlivých množství zmrzlin udává následující tabulka: </a:t>
            </a:r>
            <a:endParaRPr lang="cs-CZ" sz="1300" b="1">
              <a:solidFill>
                <a:srgbClr val="00CC00"/>
              </a:solidFill>
              <a:latin typeface="Trebuchet MS" pitchFamily="34" charset="0"/>
            </a:endParaRPr>
          </a:p>
        </p:txBody>
      </p:sp>
      <p:graphicFrame>
        <p:nvGraphicFramePr>
          <p:cNvPr id="71792" name="Group 112"/>
          <p:cNvGraphicFramePr>
            <a:graphicFrameLocks noGrp="1"/>
          </p:cNvGraphicFramePr>
          <p:nvPr/>
        </p:nvGraphicFramePr>
        <p:xfrm>
          <a:off x="323850" y="1773238"/>
          <a:ext cx="8496300" cy="3186114"/>
        </p:xfrm>
        <a:graphic>
          <a:graphicData uri="http://schemas.openxmlformats.org/drawingml/2006/table">
            <a:tbl>
              <a:tblPr/>
              <a:tblGrid>
                <a:gridCol w="172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72000" marR="72000" marT="72000" marB="72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72000" marR="72000" marT="72000" marB="72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1771" name="Picture 91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11413" y="2924175"/>
            <a:ext cx="365125" cy="814388"/>
          </a:xfrm>
          <a:noFill/>
          <a:ln/>
        </p:spPr>
      </p:pic>
      <p:pic>
        <p:nvPicPr>
          <p:cNvPr id="71776" name="Picture 9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2708275"/>
            <a:ext cx="365125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77" name="Picture 9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2708275"/>
            <a:ext cx="365125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79" name="Picture 9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3068638"/>
            <a:ext cx="365125" cy="814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0" name="Picture 1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284538"/>
            <a:ext cx="365125" cy="814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1" name="Picture 1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2565400"/>
            <a:ext cx="365125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2" name="Picture 1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2420938"/>
            <a:ext cx="365125" cy="814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3" name="Picture 1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565400"/>
            <a:ext cx="365125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4" name="Picture 1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3213100"/>
            <a:ext cx="365125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5" name="Picture 1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3429000"/>
            <a:ext cx="365125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6" name="Picture 1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30975" y="2422525"/>
            <a:ext cx="365125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7" name="Picture 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62775" y="2363788"/>
            <a:ext cx="365125" cy="814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8" name="Picture 1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2940050"/>
            <a:ext cx="365125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89" name="Picture 1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57950" y="3502025"/>
            <a:ext cx="365125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1790" name="Picture 1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34213" y="3430588"/>
            <a:ext cx="365125" cy="814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71791" name="Rectangle 111"/>
          <p:cNvSpPr>
            <a:spLocks noChangeArrowheads="1"/>
          </p:cNvSpPr>
          <p:nvPr/>
        </p:nvSpPr>
        <p:spPr bwMode="auto">
          <a:xfrm>
            <a:off x="2339975" y="5013325"/>
            <a:ext cx="59039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Čísla 8, 16, 24, 32, 40, 48, 56, 64, 72 atd. jsou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794" name="Rectangle 114"/>
          <p:cNvSpPr>
            <a:spLocks noChangeArrowheads="1"/>
          </p:cNvSpPr>
          <p:nvPr/>
        </p:nvSpPr>
        <p:spPr bwMode="auto">
          <a:xfrm>
            <a:off x="2339975" y="5516563"/>
            <a:ext cx="59039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800" b="1">
                <a:solidFill>
                  <a:srgbClr val="00CC00"/>
                </a:solidFill>
                <a:latin typeface="Trebuchet MS" pitchFamily="34" charset="0"/>
              </a:rPr>
              <a:t>násobky čísla 8.</a:t>
            </a:r>
          </a:p>
        </p:txBody>
      </p:sp>
      <p:sp>
        <p:nvSpPr>
          <p:cNvPr id="71795" name="Oval 115"/>
          <p:cNvSpPr>
            <a:spLocks noChangeArrowheads="1"/>
          </p:cNvSpPr>
          <p:nvPr/>
        </p:nvSpPr>
        <p:spPr bwMode="auto">
          <a:xfrm>
            <a:off x="7667625" y="4264025"/>
            <a:ext cx="935038" cy="865188"/>
          </a:xfrm>
          <a:prstGeom prst="ellipse">
            <a:avLst/>
          </a:prstGeom>
          <a:noFill/>
          <a:ln w="38100" algn="ctr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71798" name="Freeform 118"/>
          <p:cNvSpPr>
            <a:spLocks/>
          </p:cNvSpPr>
          <p:nvPr/>
        </p:nvSpPr>
        <p:spPr bwMode="auto">
          <a:xfrm>
            <a:off x="6675438" y="5157788"/>
            <a:ext cx="1511300" cy="647700"/>
          </a:xfrm>
          <a:custGeom>
            <a:avLst/>
            <a:gdLst/>
            <a:ahLst/>
            <a:cxnLst>
              <a:cxn ang="0">
                <a:pos x="907" y="0"/>
              </a:cxn>
              <a:cxn ang="0">
                <a:pos x="771" y="272"/>
              </a:cxn>
              <a:cxn ang="0">
                <a:pos x="0" y="453"/>
              </a:cxn>
            </a:cxnLst>
            <a:rect l="0" t="0" r="r" b="b"/>
            <a:pathLst>
              <a:path w="922" h="453">
                <a:moveTo>
                  <a:pt x="907" y="0"/>
                </a:moveTo>
                <a:cubicBezTo>
                  <a:pt x="914" y="98"/>
                  <a:pt x="922" y="197"/>
                  <a:pt x="771" y="272"/>
                </a:cubicBezTo>
                <a:cubicBezTo>
                  <a:pt x="620" y="347"/>
                  <a:pt x="310" y="400"/>
                  <a:pt x="0" y="453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71799" name="Rectangle 119"/>
          <p:cNvSpPr>
            <a:spLocks noChangeArrowheads="1"/>
          </p:cNvSpPr>
          <p:nvPr/>
        </p:nvSpPr>
        <p:spPr bwMode="auto">
          <a:xfrm>
            <a:off x="284163" y="1916113"/>
            <a:ext cx="194468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Počet zmrzlin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0" name="Rectangle 120"/>
          <p:cNvSpPr>
            <a:spLocks noChangeArrowheads="1"/>
          </p:cNvSpPr>
          <p:nvPr/>
        </p:nvSpPr>
        <p:spPr bwMode="auto">
          <a:xfrm>
            <a:off x="538163" y="4508500"/>
            <a:ext cx="148431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Cena (Kč)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1" name="Rectangle 121"/>
          <p:cNvSpPr>
            <a:spLocks noChangeArrowheads="1"/>
          </p:cNvSpPr>
          <p:nvPr/>
        </p:nvSpPr>
        <p:spPr bwMode="auto">
          <a:xfrm>
            <a:off x="2424113" y="188753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1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2" name="Rectangle 122"/>
          <p:cNvSpPr>
            <a:spLocks noChangeArrowheads="1"/>
          </p:cNvSpPr>
          <p:nvPr/>
        </p:nvSpPr>
        <p:spPr bwMode="auto">
          <a:xfrm>
            <a:off x="2425700" y="452278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8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3" name="Rectangle 123"/>
          <p:cNvSpPr>
            <a:spLocks noChangeArrowheads="1"/>
          </p:cNvSpPr>
          <p:nvPr/>
        </p:nvSpPr>
        <p:spPr bwMode="auto">
          <a:xfrm>
            <a:off x="3503613" y="188753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4" name="Rectangle 124"/>
          <p:cNvSpPr>
            <a:spLocks noChangeArrowheads="1"/>
          </p:cNvSpPr>
          <p:nvPr/>
        </p:nvSpPr>
        <p:spPr bwMode="auto">
          <a:xfrm>
            <a:off x="3449638" y="452278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16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5" name="Rectangle 125"/>
          <p:cNvSpPr>
            <a:spLocks noChangeArrowheads="1"/>
          </p:cNvSpPr>
          <p:nvPr/>
        </p:nvSpPr>
        <p:spPr bwMode="auto">
          <a:xfrm>
            <a:off x="4598988" y="188753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3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6" name="Rectangle 126"/>
          <p:cNvSpPr>
            <a:spLocks noChangeArrowheads="1"/>
          </p:cNvSpPr>
          <p:nvPr/>
        </p:nvSpPr>
        <p:spPr bwMode="auto">
          <a:xfrm>
            <a:off x="4500563" y="453548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24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7" name="Rectangle 127"/>
          <p:cNvSpPr>
            <a:spLocks noChangeArrowheads="1"/>
          </p:cNvSpPr>
          <p:nvPr/>
        </p:nvSpPr>
        <p:spPr bwMode="auto">
          <a:xfrm>
            <a:off x="5678488" y="188753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4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8" name="Rectangle 128"/>
          <p:cNvSpPr>
            <a:spLocks noChangeArrowheads="1"/>
          </p:cNvSpPr>
          <p:nvPr/>
        </p:nvSpPr>
        <p:spPr bwMode="auto">
          <a:xfrm>
            <a:off x="5592763" y="452278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32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09" name="Rectangle 129"/>
          <p:cNvSpPr>
            <a:spLocks noChangeArrowheads="1"/>
          </p:cNvSpPr>
          <p:nvPr/>
        </p:nvSpPr>
        <p:spPr bwMode="auto">
          <a:xfrm>
            <a:off x="6743700" y="188753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5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10" name="Rectangle 130"/>
          <p:cNvSpPr>
            <a:spLocks noChangeArrowheads="1"/>
          </p:cNvSpPr>
          <p:nvPr/>
        </p:nvSpPr>
        <p:spPr bwMode="auto">
          <a:xfrm>
            <a:off x="6659563" y="4521200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40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11" name="Rectangle 131"/>
          <p:cNvSpPr>
            <a:spLocks noChangeArrowheads="1"/>
          </p:cNvSpPr>
          <p:nvPr/>
        </p:nvSpPr>
        <p:spPr bwMode="auto">
          <a:xfrm>
            <a:off x="7956550" y="1887538"/>
            <a:ext cx="4921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n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1812" name="Rectangle 132"/>
          <p:cNvSpPr>
            <a:spLocks noChangeArrowheads="1"/>
          </p:cNvSpPr>
          <p:nvPr/>
        </p:nvSpPr>
        <p:spPr bwMode="auto">
          <a:xfrm>
            <a:off x="7842250" y="4508500"/>
            <a:ext cx="6477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8.n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75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Násobek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1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1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1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7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1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1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1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7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17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7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1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17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17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1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1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17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7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1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1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1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17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1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1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1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17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17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1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1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717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17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1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1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17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17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1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1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717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17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1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1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71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7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71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17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1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71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717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17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1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1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717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717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1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1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17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1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1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71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717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717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71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71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71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7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71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71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7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8" dur="500"/>
                                        <p:tgtEl>
                                          <p:spTgt spid="71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7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/>
      <p:bldP spid="71691" grpId="0"/>
      <p:bldP spid="71791" grpId="0"/>
      <p:bldP spid="71794" grpId="0"/>
      <p:bldP spid="71795" grpId="0" animBg="1"/>
      <p:bldP spid="71798" grpId="0" animBg="1"/>
      <p:bldP spid="71799" grpId="0"/>
      <p:bldP spid="71800" grpId="0"/>
      <p:bldP spid="71801" grpId="0"/>
      <p:bldP spid="71802" grpId="0"/>
      <p:bldP spid="71803" grpId="0"/>
      <p:bldP spid="71804" grpId="0"/>
      <p:bldP spid="71805" grpId="0"/>
      <p:bldP spid="71806" grpId="0"/>
      <p:bldP spid="71807" grpId="0"/>
      <p:bldP spid="71808" grpId="0"/>
      <p:bldP spid="71809" grpId="0"/>
      <p:bldP spid="71810" grpId="0"/>
      <p:bldP spid="71811" grpId="0"/>
      <p:bldP spid="718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827088" y="2463800"/>
            <a:ext cx="18732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8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1562100" y="2463800"/>
            <a:ext cx="18732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16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2484438" y="2463800"/>
            <a:ext cx="18732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24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3492500" y="2463800"/>
            <a:ext cx="18732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32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4398963" y="2463800"/>
            <a:ext cx="13684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40</a:t>
            </a:r>
          </a:p>
        </p:txBody>
      </p:sp>
      <p:grpSp>
        <p:nvGrpSpPr>
          <p:cNvPr id="75784" name="Group 8"/>
          <p:cNvGrpSpPr>
            <a:grpSpLocks/>
          </p:cNvGrpSpPr>
          <p:nvPr/>
        </p:nvGrpSpPr>
        <p:grpSpPr bwMode="auto">
          <a:xfrm>
            <a:off x="1116013" y="1971675"/>
            <a:ext cx="576262" cy="722313"/>
            <a:chOff x="1020" y="1434"/>
            <a:chExt cx="363" cy="455"/>
          </a:xfrm>
        </p:grpSpPr>
        <p:sp>
          <p:nvSpPr>
            <p:cNvPr id="75785" name="Arc 9"/>
            <p:cNvSpPr>
              <a:spLocks/>
            </p:cNvSpPr>
            <p:nvPr/>
          </p:nvSpPr>
          <p:spPr bwMode="auto">
            <a:xfrm rot="-24194022">
              <a:off x="1020" y="1545"/>
              <a:ext cx="329" cy="3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786" name="Rectangle 10"/>
            <p:cNvSpPr>
              <a:spLocks noChangeArrowheads="1"/>
            </p:cNvSpPr>
            <p:nvPr/>
          </p:nvSpPr>
          <p:spPr bwMode="auto">
            <a:xfrm>
              <a:off x="1020" y="1434"/>
              <a:ext cx="36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l"/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+8</a:t>
              </a:r>
            </a:p>
          </p:txBody>
        </p:sp>
      </p:grpSp>
      <p:grpSp>
        <p:nvGrpSpPr>
          <p:cNvPr id="75787" name="Group 11"/>
          <p:cNvGrpSpPr>
            <a:grpSpLocks/>
          </p:cNvGrpSpPr>
          <p:nvPr/>
        </p:nvGrpSpPr>
        <p:grpSpPr bwMode="auto">
          <a:xfrm>
            <a:off x="2051050" y="1973263"/>
            <a:ext cx="576263" cy="722312"/>
            <a:chOff x="1020" y="1434"/>
            <a:chExt cx="363" cy="455"/>
          </a:xfrm>
        </p:grpSpPr>
        <p:sp>
          <p:nvSpPr>
            <p:cNvPr id="75788" name="Arc 12"/>
            <p:cNvSpPr>
              <a:spLocks/>
            </p:cNvSpPr>
            <p:nvPr/>
          </p:nvSpPr>
          <p:spPr bwMode="auto">
            <a:xfrm rot="-24194022">
              <a:off x="1020" y="1545"/>
              <a:ext cx="329" cy="3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789" name="Rectangle 13"/>
            <p:cNvSpPr>
              <a:spLocks noChangeArrowheads="1"/>
            </p:cNvSpPr>
            <p:nvPr/>
          </p:nvSpPr>
          <p:spPr bwMode="auto">
            <a:xfrm>
              <a:off x="1020" y="1434"/>
              <a:ext cx="36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l"/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+8</a:t>
              </a:r>
            </a:p>
          </p:txBody>
        </p:sp>
      </p:grpSp>
      <p:grpSp>
        <p:nvGrpSpPr>
          <p:cNvPr id="75790" name="Group 14"/>
          <p:cNvGrpSpPr>
            <a:grpSpLocks/>
          </p:cNvGrpSpPr>
          <p:nvPr/>
        </p:nvGrpSpPr>
        <p:grpSpPr bwMode="auto">
          <a:xfrm>
            <a:off x="2987675" y="1973263"/>
            <a:ext cx="576263" cy="722312"/>
            <a:chOff x="1020" y="1434"/>
            <a:chExt cx="363" cy="455"/>
          </a:xfrm>
        </p:grpSpPr>
        <p:sp>
          <p:nvSpPr>
            <p:cNvPr id="75791" name="Arc 15"/>
            <p:cNvSpPr>
              <a:spLocks/>
            </p:cNvSpPr>
            <p:nvPr/>
          </p:nvSpPr>
          <p:spPr bwMode="auto">
            <a:xfrm rot="-24194022">
              <a:off x="1020" y="1545"/>
              <a:ext cx="329" cy="3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792" name="Rectangle 16"/>
            <p:cNvSpPr>
              <a:spLocks noChangeArrowheads="1"/>
            </p:cNvSpPr>
            <p:nvPr/>
          </p:nvSpPr>
          <p:spPr bwMode="auto">
            <a:xfrm>
              <a:off x="1020" y="1434"/>
              <a:ext cx="36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l"/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+8</a:t>
              </a:r>
            </a:p>
          </p:txBody>
        </p:sp>
      </p:grpSp>
      <p:grpSp>
        <p:nvGrpSpPr>
          <p:cNvPr id="75793" name="Group 17"/>
          <p:cNvGrpSpPr>
            <a:grpSpLocks/>
          </p:cNvGrpSpPr>
          <p:nvPr/>
        </p:nvGrpSpPr>
        <p:grpSpPr bwMode="auto">
          <a:xfrm>
            <a:off x="3922713" y="1974850"/>
            <a:ext cx="576262" cy="722313"/>
            <a:chOff x="1020" y="1434"/>
            <a:chExt cx="363" cy="455"/>
          </a:xfrm>
        </p:grpSpPr>
        <p:sp>
          <p:nvSpPr>
            <p:cNvPr id="75794" name="Arc 18"/>
            <p:cNvSpPr>
              <a:spLocks/>
            </p:cNvSpPr>
            <p:nvPr/>
          </p:nvSpPr>
          <p:spPr bwMode="auto">
            <a:xfrm rot="-24194022">
              <a:off x="1020" y="1545"/>
              <a:ext cx="329" cy="3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795" name="Rectangle 19"/>
            <p:cNvSpPr>
              <a:spLocks noChangeArrowheads="1"/>
            </p:cNvSpPr>
            <p:nvPr/>
          </p:nvSpPr>
          <p:spPr bwMode="auto">
            <a:xfrm>
              <a:off x="1020" y="1434"/>
              <a:ext cx="36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l"/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+8</a:t>
              </a:r>
            </a:p>
          </p:txBody>
        </p:sp>
      </p:grpSp>
      <p:grpSp>
        <p:nvGrpSpPr>
          <p:cNvPr id="75796" name="Group 20"/>
          <p:cNvGrpSpPr>
            <a:grpSpLocks/>
          </p:cNvGrpSpPr>
          <p:nvPr/>
        </p:nvGrpSpPr>
        <p:grpSpPr bwMode="auto">
          <a:xfrm>
            <a:off x="4860925" y="1973263"/>
            <a:ext cx="576263" cy="722312"/>
            <a:chOff x="1020" y="1434"/>
            <a:chExt cx="363" cy="455"/>
          </a:xfrm>
        </p:grpSpPr>
        <p:sp>
          <p:nvSpPr>
            <p:cNvPr id="75797" name="Arc 21"/>
            <p:cNvSpPr>
              <a:spLocks/>
            </p:cNvSpPr>
            <p:nvPr/>
          </p:nvSpPr>
          <p:spPr bwMode="auto">
            <a:xfrm rot="-24194022">
              <a:off x="1020" y="1545"/>
              <a:ext cx="329" cy="3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798" name="Rectangle 22"/>
            <p:cNvSpPr>
              <a:spLocks noChangeArrowheads="1"/>
            </p:cNvSpPr>
            <p:nvPr/>
          </p:nvSpPr>
          <p:spPr bwMode="auto">
            <a:xfrm>
              <a:off x="1020" y="1434"/>
              <a:ext cx="36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l"/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+8</a:t>
              </a:r>
            </a:p>
          </p:txBody>
        </p:sp>
      </p:grpSp>
      <p:grpSp>
        <p:nvGrpSpPr>
          <p:cNvPr id="75799" name="Group 23"/>
          <p:cNvGrpSpPr>
            <a:grpSpLocks/>
          </p:cNvGrpSpPr>
          <p:nvPr/>
        </p:nvGrpSpPr>
        <p:grpSpPr bwMode="auto">
          <a:xfrm>
            <a:off x="5795963" y="1974850"/>
            <a:ext cx="576262" cy="722313"/>
            <a:chOff x="1020" y="1434"/>
            <a:chExt cx="363" cy="455"/>
          </a:xfrm>
        </p:grpSpPr>
        <p:sp>
          <p:nvSpPr>
            <p:cNvPr id="75800" name="Arc 24"/>
            <p:cNvSpPr>
              <a:spLocks/>
            </p:cNvSpPr>
            <p:nvPr/>
          </p:nvSpPr>
          <p:spPr bwMode="auto">
            <a:xfrm rot="-24194022">
              <a:off x="1020" y="1545"/>
              <a:ext cx="329" cy="3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801" name="Rectangle 25"/>
            <p:cNvSpPr>
              <a:spLocks noChangeArrowheads="1"/>
            </p:cNvSpPr>
            <p:nvPr/>
          </p:nvSpPr>
          <p:spPr bwMode="auto">
            <a:xfrm>
              <a:off x="1020" y="1434"/>
              <a:ext cx="36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l"/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+8</a:t>
              </a:r>
            </a:p>
          </p:txBody>
        </p:sp>
      </p:grpSp>
      <p:grpSp>
        <p:nvGrpSpPr>
          <p:cNvPr id="75802" name="Group 26"/>
          <p:cNvGrpSpPr>
            <a:grpSpLocks/>
          </p:cNvGrpSpPr>
          <p:nvPr/>
        </p:nvGrpSpPr>
        <p:grpSpPr bwMode="auto">
          <a:xfrm>
            <a:off x="6732588" y="1970088"/>
            <a:ext cx="576262" cy="722312"/>
            <a:chOff x="1020" y="1434"/>
            <a:chExt cx="363" cy="455"/>
          </a:xfrm>
        </p:grpSpPr>
        <p:sp>
          <p:nvSpPr>
            <p:cNvPr id="75803" name="Arc 27"/>
            <p:cNvSpPr>
              <a:spLocks/>
            </p:cNvSpPr>
            <p:nvPr/>
          </p:nvSpPr>
          <p:spPr bwMode="auto">
            <a:xfrm rot="-24194022">
              <a:off x="1020" y="1545"/>
              <a:ext cx="329" cy="3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804" name="Rectangle 28"/>
            <p:cNvSpPr>
              <a:spLocks noChangeArrowheads="1"/>
            </p:cNvSpPr>
            <p:nvPr/>
          </p:nvSpPr>
          <p:spPr bwMode="auto">
            <a:xfrm>
              <a:off x="1020" y="1434"/>
              <a:ext cx="36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l"/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+8</a:t>
              </a:r>
            </a:p>
          </p:txBody>
        </p:sp>
      </p:grpSp>
      <p:grpSp>
        <p:nvGrpSpPr>
          <p:cNvPr id="75805" name="Group 29"/>
          <p:cNvGrpSpPr>
            <a:grpSpLocks/>
          </p:cNvGrpSpPr>
          <p:nvPr/>
        </p:nvGrpSpPr>
        <p:grpSpPr bwMode="auto">
          <a:xfrm>
            <a:off x="7667625" y="1971675"/>
            <a:ext cx="576263" cy="722313"/>
            <a:chOff x="1020" y="1434"/>
            <a:chExt cx="363" cy="455"/>
          </a:xfrm>
        </p:grpSpPr>
        <p:sp>
          <p:nvSpPr>
            <p:cNvPr id="75806" name="Arc 30"/>
            <p:cNvSpPr>
              <a:spLocks/>
            </p:cNvSpPr>
            <p:nvPr/>
          </p:nvSpPr>
          <p:spPr bwMode="auto">
            <a:xfrm rot="-24194022">
              <a:off x="1020" y="1545"/>
              <a:ext cx="329" cy="3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807" name="Rectangle 31"/>
            <p:cNvSpPr>
              <a:spLocks noChangeArrowheads="1"/>
            </p:cNvSpPr>
            <p:nvPr/>
          </p:nvSpPr>
          <p:spPr bwMode="auto">
            <a:xfrm>
              <a:off x="1020" y="1434"/>
              <a:ext cx="36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l"/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+8</a:t>
              </a:r>
            </a:p>
          </p:txBody>
        </p:sp>
      </p:grpSp>
      <p:sp>
        <p:nvSpPr>
          <p:cNvPr id="75808" name="Rectangle 32"/>
          <p:cNvSpPr>
            <a:spLocks noChangeArrowheads="1"/>
          </p:cNvSpPr>
          <p:nvPr/>
        </p:nvSpPr>
        <p:spPr bwMode="auto">
          <a:xfrm>
            <a:off x="5307013" y="2463800"/>
            <a:ext cx="13684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48</a:t>
            </a:r>
          </a:p>
        </p:txBody>
      </p:sp>
      <p:sp>
        <p:nvSpPr>
          <p:cNvPr id="75809" name="Rectangle 33"/>
          <p:cNvSpPr>
            <a:spLocks noChangeArrowheads="1"/>
          </p:cNvSpPr>
          <p:nvPr/>
        </p:nvSpPr>
        <p:spPr bwMode="auto">
          <a:xfrm>
            <a:off x="6284913" y="2463800"/>
            <a:ext cx="13684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56</a:t>
            </a:r>
          </a:p>
        </p:txBody>
      </p:sp>
      <p:sp>
        <p:nvSpPr>
          <p:cNvPr id="75810" name="Rectangle 34"/>
          <p:cNvSpPr>
            <a:spLocks noChangeArrowheads="1"/>
          </p:cNvSpPr>
          <p:nvPr/>
        </p:nvSpPr>
        <p:spPr bwMode="auto">
          <a:xfrm>
            <a:off x="7192963" y="2463800"/>
            <a:ext cx="13684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64</a:t>
            </a:r>
          </a:p>
        </p:txBody>
      </p:sp>
      <p:sp>
        <p:nvSpPr>
          <p:cNvPr id="75811" name="Rectangle 35"/>
          <p:cNvSpPr>
            <a:spLocks noChangeArrowheads="1"/>
          </p:cNvSpPr>
          <p:nvPr/>
        </p:nvSpPr>
        <p:spPr bwMode="auto">
          <a:xfrm>
            <a:off x="8027988" y="2463800"/>
            <a:ext cx="9366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atd.</a:t>
            </a:r>
          </a:p>
        </p:txBody>
      </p:sp>
      <p:sp>
        <p:nvSpPr>
          <p:cNvPr id="75812" name="Rectangle 36"/>
          <p:cNvSpPr>
            <a:spLocks noChangeArrowheads="1"/>
          </p:cNvSpPr>
          <p:nvPr/>
        </p:nvSpPr>
        <p:spPr bwMode="auto">
          <a:xfrm>
            <a:off x="754063" y="285273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8.1</a:t>
            </a:r>
          </a:p>
        </p:txBody>
      </p:sp>
      <p:sp>
        <p:nvSpPr>
          <p:cNvPr id="75813" name="Rectangle 37"/>
          <p:cNvSpPr>
            <a:spLocks noChangeArrowheads="1"/>
          </p:cNvSpPr>
          <p:nvPr/>
        </p:nvSpPr>
        <p:spPr bwMode="auto">
          <a:xfrm>
            <a:off x="1560513" y="285273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8.2</a:t>
            </a:r>
          </a:p>
        </p:txBody>
      </p:sp>
      <p:sp>
        <p:nvSpPr>
          <p:cNvPr id="75814" name="Rectangle 38"/>
          <p:cNvSpPr>
            <a:spLocks noChangeArrowheads="1"/>
          </p:cNvSpPr>
          <p:nvPr/>
        </p:nvSpPr>
        <p:spPr bwMode="auto">
          <a:xfrm>
            <a:off x="2484438" y="285273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8.3</a:t>
            </a:r>
          </a:p>
        </p:txBody>
      </p:sp>
      <p:sp>
        <p:nvSpPr>
          <p:cNvPr id="75815" name="Rectangle 39"/>
          <p:cNvSpPr>
            <a:spLocks noChangeArrowheads="1"/>
          </p:cNvSpPr>
          <p:nvPr/>
        </p:nvSpPr>
        <p:spPr bwMode="auto">
          <a:xfrm>
            <a:off x="3476625" y="2852738"/>
            <a:ext cx="6492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8.4</a:t>
            </a:r>
          </a:p>
        </p:txBody>
      </p:sp>
      <p:sp>
        <p:nvSpPr>
          <p:cNvPr id="75816" name="Rectangle 40"/>
          <p:cNvSpPr>
            <a:spLocks noChangeArrowheads="1"/>
          </p:cNvSpPr>
          <p:nvPr/>
        </p:nvSpPr>
        <p:spPr bwMode="auto">
          <a:xfrm>
            <a:off x="4413250" y="2852738"/>
            <a:ext cx="6492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8.5</a:t>
            </a:r>
          </a:p>
        </p:txBody>
      </p:sp>
      <p:sp>
        <p:nvSpPr>
          <p:cNvPr id="75817" name="Rectangle 41"/>
          <p:cNvSpPr>
            <a:spLocks noChangeArrowheads="1"/>
          </p:cNvSpPr>
          <p:nvPr/>
        </p:nvSpPr>
        <p:spPr bwMode="auto">
          <a:xfrm>
            <a:off x="5319713" y="285273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8.6</a:t>
            </a:r>
          </a:p>
        </p:txBody>
      </p:sp>
      <p:sp>
        <p:nvSpPr>
          <p:cNvPr id="75818" name="Rectangle 42"/>
          <p:cNvSpPr>
            <a:spLocks noChangeArrowheads="1"/>
          </p:cNvSpPr>
          <p:nvPr/>
        </p:nvSpPr>
        <p:spPr bwMode="auto">
          <a:xfrm>
            <a:off x="6284913" y="285273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8.7</a:t>
            </a:r>
          </a:p>
        </p:txBody>
      </p:sp>
      <p:sp>
        <p:nvSpPr>
          <p:cNvPr id="75819" name="Rectangle 43"/>
          <p:cNvSpPr>
            <a:spLocks noChangeArrowheads="1"/>
          </p:cNvSpPr>
          <p:nvPr/>
        </p:nvSpPr>
        <p:spPr bwMode="auto">
          <a:xfrm>
            <a:off x="7192963" y="285273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>
                <a:solidFill>
                  <a:srgbClr val="284C6A"/>
                </a:solidFill>
                <a:latin typeface="Trebuchet MS" pitchFamily="34" charset="0"/>
              </a:rPr>
              <a:t>8.8</a:t>
            </a:r>
          </a:p>
        </p:txBody>
      </p:sp>
      <p:sp>
        <p:nvSpPr>
          <p:cNvPr id="75820" name="Rectangle 44"/>
          <p:cNvSpPr>
            <a:spLocks noChangeArrowheads="1"/>
          </p:cNvSpPr>
          <p:nvPr/>
        </p:nvSpPr>
        <p:spPr bwMode="auto">
          <a:xfrm>
            <a:off x="251520" y="908720"/>
            <a:ext cx="864096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Násobky čísla 8 dostaneme násobením přirozených čísel osmi, nebo postupným přičítáním čísla 8:</a:t>
            </a:r>
          </a:p>
        </p:txBody>
      </p:sp>
      <p:sp>
        <p:nvSpPr>
          <p:cNvPr id="75821" name="Rectangle 45"/>
          <p:cNvSpPr>
            <a:spLocks noChangeArrowheads="1"/>
          </p:cNvSpPr>
          <p:nvPr/>
        </p:nvSpPr>
        <p:spPr bwMode="auto">
          <a:xfrm>
            <a:off x="251520" y="3429000"/>
            <a:ext cx="8496944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b="1" dirty="0">
                <a:solidFill>
                  <a:srgbClr val="284C6A"/>
                </a:solidFill>
                <a:latin typeface="Trebuchet MS" pitchFamily="34" charset="0"/>
              </a:rPr>
              <a:t>Každý násobek osmi se dá rozložit na součin, jehož jeden činitel bude číslo 8 a druhý činitel libovolné přirozené číslo.</a:t>
            </a:r>
          </a:p>
        </p:txBody>
      </p:sp>
      <p:sp>
        <p:nvSpPr>
          <p:cNvPr id="75822" name="Rectangle 46"/>
          <p:cNvSpPr>
            <a:spLocks noChangeArrowheads="1"/>
          </p:cNvSpPr>
          <p:nvPr/>
        </p:nvSpPr>
        <p:spPr bwMode="auto">
          <a:xfrm>
            <a:off x="251520" y="4581128"/>
            <a:ext cx="864096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600" b="1" dirty="0">
                <a:solidFill>
                  <a:srgbClr val="284C6A"/>
                </a:solidFill>
                <a:latin typeface="Trebuchet MS" pitchFamily="34" charset="0"/>
              </a:rPr>
              <a:t>Co z toho pro nás plyne? Jak poznáme, zda je číslo násobkem čísla 8?</a:t>
            </a:r>
          </a:p>
        </p:txBody>
      </p:sp>
      <p:sp>
        <p:nvSpPr>
          <p:cNvPr id="75823" name="Rectangle 47"/>
          <p:cNvSpPr>
            <a:spLocks noChangeArrowheads="1"/>
          </p:cNvSpPr>
          <p:nvPr/>
        </p:nvSpPr>
        <p:spPr bwMode="auto">
          <a:xfrm>
            <a:off x="0" y="4869160"/>
            <a:ext cx="91440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 algn="l"/>
            <a:r>
              <a:rPr lang="cs-CZ" sz="2200" b="1" dirty="0">
                <a:solidFill>
                  <a:srgbClr val="FF0000"/>
                </a:solidFill>
                <a:latin typeface="Trebuchet MS" pitchFamily="34" charset="0"/>
              </a:rPr>
              <a:t>Chceme-li zjistit, zda je dané číslo násobkem čísla 8, dělíme jej číslem 8. Vyjde-li dělení se zbytkem nula, je číslo násobkem osmi. Jestliže nevyjde dělení se zbytkem nula, není číslo násobkem osmi.</a:t>
            </a:r>
          </a:p>
        </p:txBody>
      </p:sp>
      <p:sp>
        <p:nvSpPr>
          <p:cNvPr id="75824" name="Rectangle 48"/>
          <p:cNvSpPr>
            <a:spLocks noChangeArrowheads="1"/>
          </p:cNvSpPr>
          <p:nvPr/>
        </p:nvSpPr>
        <p:spPr bwMode="auto">
          <a:xfrm>
            <a:off x="2555875" y="4005263"/>
            <a:ext cx="597693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216 = 8 . 27		1200 = 8 . 150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 dirty="0">
                <a:latin typeface="Arial" charset="0"/>
              </a:rPr>
              <a:t>Násobek</a:t>
            </a:r>
            <a:endParaRPr lang="cs-CZ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5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7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75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75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75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75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7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75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7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75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75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75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75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75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1000"/>
                                        <p:tgtEl>
                                          <p:spTgt spid="75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/>
      <p:bldP spid="75780" grpId="0"/>
      <p:bldP spid="75781" grpId="0"/>
      <p:bldP spid="75782" grpId="0"/>
      <p:bldP spid="75783" grpId="0"/>
      <p:bldP spid="75808" grpId="0"/>
      <p:bldP spid="75809" grpId="0"/>
      <p:bldP spid="75810" grpId="0"/>
      <p:bldP spid="75811" grpId="0"/>
      <p:bldP spid="75812" grpId="0"/>
      <p:bldP spid="75813" grpId="0"/>
      <p:bldP spid="75814" grpId="0"/>
      <p:bldP spid="75815" grpId="0"/>
      <p:bldP spid="75816" grpId="0"/>
      <p:bldP spid="75817" grpId="0"/>
      <p:bldP spid="75818" grpId="0"/>
      <p:bldP spid="75819" grpId="0"/>
      <p:bldP spid="75820" grpId="0"/>
      <p:bldP spid="75821" grpId="0"/>
      <p:bldP spid="75822" grpId="0"/>
      <p:bldP spid="75823" grpId="0"/>
      <p:bldP spid="758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Násobek</a:t>
            </a:r>
          </a:p>
        </p:txBody>
      </p:sp>
      <p:sp>
        <p:nvSpPr>
          <p:cNvPr id="71" name="Rectangle 42"/>
          <p:cNvSpPr>
            <a:spLocks noChangeArrowheads="1"/>
          </p:cNvSpPr>
          <p:nvPr/>
        </p:nvSpPr>
        <p:spPr bwMode="auto">
          <a:xfrm>
            <a:off x="0" y="1268760"/>
            <a:ext cx="914400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5400" b="1" dirty="0">
                <a:solidFill>
                  <a:srgbClr val="FF0000"/>
                </a:solidFill>
                <a:latin typeface="Trebuchet MS" pitchFamily="34" charset="0"/>
              </a:rPr>
              <a:t>Každé přirozené číslo má své vlastní násobky.</a:t>
            </a:r>
          </a:p>
          <a:p>
            <a:pPr marL="88900"/>
            <a:r>
              <a:rPr lang="cs-CZ" sz="5400" b="1" dirty="0">
                <a:solidFill>
                  <a:srgbClr val="FF0000"/>
                </a:solidFill>
                <a:latin typeface="Trebuchet MS" pitchFamily="34" charset="0"/>
              </a:rPr>
              <a:t>S výjimkou čísla 1.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42"/>
          <p:cNvSpPr>
            <a:spLocks noChangeArrowheads="1"/>
          </p:cNvSpPr>
          <p:nvPr/>
        </p:nvSpPr>
        <p:spPr bwMode="auto">
          <a:xfrm>
            <a:off x="-7790" y="908720"/>
            <a:ext cx="914400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4400" b="1" dirty="0">
                <a:solidFill>
                  <a:srgbClr val="FF0000"/>
                </a:solidFill>
                <a:latin typeface="Trebuchet MS" pitchFamily="34" charset="0"/>
              </a:rPr>
              <a:t>Můžeme každé přirozené číslo vydělit jiným přirozeným číslem tak, aby výsledek byl zase přirozené číslo?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E314A2-BE50-4D8F-82C8-EA042FBD3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Dělitel</a:t>
            </a:r>
          </a:p>
        </p:txBody>
      </p:sp>
      <p:sp>
        <p:nvSpPr>
          <p:cNvPr id="5" name="Rectangle 42">
            <a:extLst>
              <a:ext uri="{FF2B5EF4-FFF2-40B4-BE49-F238E27FC236}">
                <a16:creationId xmlns:a16="http://schemas.microsoft.com/office/drawing/2014/main" id="{263779D8-56A8-438B-9FC9-2ADDC5E55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4581128"/>
            <a:ext cx="266429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9600" b="1" dirty="0">
                <a:solidFill>
                  <a:srgbClr val="00B050"/>
                </a:solidFill>
                <a:latin typeface="Trebuchet MS" pitchFamily="34" charset="0"/>
              </a:rPr>
              <a:t>Ano</a:t>
            </a:r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F02DAA35-7C79-4432-9E24-24DB76104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2120" y="4581128"/>
            <a:ext cx="266429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9600" b="1" dirty="0">
                <a:solidFill>
                  <a:srgbClr val="FF0000"/>
                </a:solidFill>
                <a:latin typeface="Trebuchet MS" pitchFamily="34" charset="0"/>
              </a:rPr>
              <a:t>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8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délník 32">
            <a:extLst>
              <a:ext uri="{FF2B5EF4-FFF2-40B4-BE49-F238E27FC236}">
                <a16:creationId xmlns:a16="http://schemas.microsoft.com/office/drawing/2014/main" id="{1399B4FF-C19B-48A0-BA51-A985F5FB08A7}"/>
              </a:ext>
            </a:extLst>
          </p:cNvPr>
          <p:cNvSpPr/>
          <p:nvPr/>
        </p:nvSpPr>
        <p:spPr bwMode="auto">
          <a:xfrm>
            <a:off x="4427984" y="1916832"/>
            <a:ext cx="4536504" cy="4680520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0CC06E32-638B-4522-BAAF-7B98F478FA41}"/>
              </a:ext>
            </a:extLst>
          </p:cNvPr>
          <p:cNvSpPr/>
          <p:nvPr/>
        </p:nvSpPr>
        <p:spPr bwMode="auto">
          <a:xfrm>
            <a:off x="35496" y="1916832"/>
            <a:ext cx="4320480" cy="4680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Rectangle 42"/>
          <p:cNvSpPr>
            <a:spLocks noChangeArrowheads="1"/>
          </p:cNvSpPr>
          <p:nvPr/>
        </p:nvSpPr>
        <p:spPr bwMode="auto">
          <a:xfrm>
            <a:off x="-7790" y="692696"/>
            <a:ext cx="914400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FF0000"/>
                </a:solidFill>
                <a:latin typeface="Trebuchet MS" pitchFamily="34" charset="0"/>
              </a:rPr>
              <a:t>Zjistíme, jestli je číslo dělitelné, tedy jestli při dělení bude zbytek 0(nula).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E314A2-BE50-4D8F-82C8-EA042FBD3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Dělitel</a:t>
            </a:r>
          </a:p>
        </p:txBody>
      </p:sp>
      <p:sp>
        <p:nvSpPr>
          <p:cNvPr id="5" name="Rectangle 42">
            <a:extLst>
              <a:ext uri="{FF2B5EF4-FFF2-40B4-BE49-F238E27FC236}">
                <a16:creationId xmlns:a16="http://schemas.microsoft.com/office/drawing/2014/main" id="{EC75B89C-8410-4080-9ECB-C02A75A52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1916832"/>
            <a:ext cx="79208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96</a:t>
            </a:r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32E7B422-8878-403C-BABE-8C2F5AA5D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1916832"/>
            <a:ext cx="28803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:</a:t>
            </a:r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926A0F5F-89A8-45E3-B44B-E450C2A67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600" y="1944216"/>
            <a:ext cx="504056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8</a:t>
            </a:r>
          </a:p>
        </p:txBody>
      </p:sp>
      <p:sp>
        <p:nvSpPr>
          <p:cNvPr id="8" name="Rectangle 42">
            <a:extLst>
              <a:ext uri="{FF2B5EF4-FFF2-40B4-BE49-F238E27FC236}">
                <a16:creationId xmlns:a16="http://schemas.microsoft.com/office/drawing/2014/main" id="{9B61C44A-0FB0-4C98-9679-C8689ADCA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1944216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=</a:t>
            </a:r>
          </a:p>
        </p:txBody>
      </p:sp>
      <p:sp>
        <p:nvSpPr>
          <p:cNvPr id="9" name="Rectangle 42">
            <a:extLst>
              <a:ext uri="{FF2B5EF4-FFF2-40B4-BE49-F238E27FC236}">
                <a16:creationId xmlns:a16="http://schemas.microsoft.com/office/drawing/2014/main" id="{F9882CBB-6416-4B99-87DC-FB603D516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1916832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10" name="Rectangle 42">
            <a:extLst>
              <a:ext uri="{FF2B5EF4-FFF2-40B4-BE49-F238E27FC236}">
                <a16:creationId xmlns:a16="http://schemas.microsoft.com/office/drawing/2014/main" id="{21727294-BD86-4877-91E0-FA0691E1B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2" y="2304256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dirty="0">
                <a:solidFill>
                  <a:srgbClr val="00206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11" name="Rectangle 42">
            <a:extLst>
              <a:ext uri="{FF2B5EF4-FFF2-40B4-BE49-F238E27FC236}">
                <a16:creationId xmlns:a16="http://schemas.microsoft.com/office/drawing/2014/main" id="{B703AA53-5571-493C-846D-7347CB6C2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2304256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dirty="0">
                <a:solidFill>
                  <a:srgbClr val="002060"/>
                </a:solidFill>
                <a:latin typeface="Trebuchet MS" pitchFamily="34" charset="0"/>
              </a:rPr>
              <a:t>6</a:t>
            </a:r>
          </a:p>
        </p:txBody>
      </p:sp>
      <p:sp>
        <p:nvSpPr>
          <p:cNvPr id="12" name="Rectangle 42">
            <a:extLst>
              <a:ext uri="{FF2B5EF4-FFF2-40B4-BE49-F238E27FC236}">
                <a16:creationId xmlns:a16="http://schemas.microsoft.com/office/drawing/2014/main" id="{52B5911C-B112-4863-9C6A-7D1F55B6F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688" y="1916832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2</a:t>
            </a:r>
          </a:p>
        </p:txBody>
      </p:sp>
      <p:sp>
        <p:nvSpPr>
          <p:cNvPr id="13" name="Rectangle 42">
            <a:extLst>
              <a:ext uri="{FF2B5EF4-FFF2-40B4-BE49-F238E27FC236}">
                <a16:creationId xmlns:a16="http://schemas.microsoft.com/office/drawing/2014/main" id="{752C2BD5-A114-483F-8D65-74D1BDC2A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2736304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dirty="0">
                <a:solidFill>
                  <a:srgbClr val="002060"/>
                </a:solidFill>
                <a:latin typeface="Trebuchet MS" pitchFamily="34" charset="0"/>
              </a:rPr>
              <a:t>0</a:t>
            </a: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id="{54D187A6-1177-46B3-9251-2BEF20275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3140968"/>
            <a:ext cx="2448272" cy="49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 algn="l"/>
            <a:r>
              <a:rPr lang="cs-CZ" sz="2800" i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Zbytek je 0.</a:t>
            </a:r>
          </a:p>
        </p:txBody>
      </p:sp>
      <p:sp>
        <p:nvSpPr>
          <p:cNvPr id="15" name="Rectangle 42">
            <a:extLst>
              <a:ext uri="{FF2B5EF4-FFF2-40B4-BE49-F238E27FC236}">
                <a16:creationId xmlns:a16="http://schemas.microsoft.com/office/drawing/2014/main" id="{55D6794E-E635-46D1-A065-01696E49F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3573016"/>
            <a:ext cx="3528392" cy="49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 algn="l"/>
            <a:r>
              <a:rPr lang="cs-CZ" sz="2800" i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Dělení beze zbytku.</a:t>
            </a:r>
          </a:p>
        </p:txBody>
      </p:sp>
      <p:sp>
        <p:nvSpPr>
          <p:cNvPr id="16" name="Rectangle 42">
            <a:extLst>
              <a:ext uri="{FF2B5EF4-FFF2-40B4-BE49-F238E27FC236}">
                <a16:creationId xmlns:a16="http://schemas.microsoft.com/office/drawing/2014/main" id="{6BB209C3-013B-46DE-AF0C-5AE99A44C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60440"/>
            <a:ext cx="190770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FF0000"/>
                </a:solidFill>
                <a:latin typeface="Trebuchet MS" pitchFamily="34" charset="0"/>
              </a:rPr>
              <a:t>Říkáme:</a:t>
            </a:r>
          </a:p>
        </p:txBody>
      </p:sp>
      <p:sp>
        <p:nvSpPr>
          <p:cNvPr id="17" name="Rectangle 42">
            <a:extLst>
              <a:ext uri="{FF2B5EF4-FFF2-40B4-BE49-F238E27FC236}">
                <a16:creationId xmlns:a16="http://schemas.microsoft.com/office/drawing/2014/main" id="{87D4BFDC-B93D-4D19-BDFE-B43A4FF55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4509120"/>
            <a:ext cx="4536504" cy="78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800" i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Číslo 96 je dělitelné osmi.</a:t>
            </a:r>
          </a:p>
        </p:txBody>
      </p:sp>
      <p:sp>
        <p:nvSpPr>
          <p:cNvPr id="18" name="Rectangle 42">
            <a:extLst>
              <a:ext uri="{FF2B5EF4-FFF2-40B4-BE49-F238E27FC236}">
                <a16:creationId xmlns:a16="http://schemas.microsoft.com/office/drawing/2014/main" id="{160AFF3A-EB96-4220-8EE9-AC005AF23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5229200"/>
            <a:ext cx="4536504" cy="1000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800" i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Číslo 8 je dělitelem čísla 96.</a:t>
            </a:r>
          </a:p>
        </p:txBody>
      </p:sp>
      <p:sp>
        <p:nvSpPr>
          <p:cNvPr id="19" name="Rectangle 42">
            <a:extLst>
              <a:ext uri="{FF2B5EF4-FFF2-40B4-BE49-F238E27FC236}">
                <a16:creationId xmlns:a16="http://schemas.microsoft.com/office/drawing/2014/main" id="{618FB03A-4CBD-4D31-BD71-4F6367158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916832"/>
            <a:ext cx="79208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91</a:t>
            </a:r>
          </a:p>
        </p:txBody>
      </p:sp>
      <p:sp>
        <p:nvSpPr>
          <p:cNvPr id="20" name="Rectangle 42">
            <a:extLst>
              <a:ext uri="{FF2B5EF4-FFF2-40B4-BE49-F238E27FC236}">
                <a16:creationId xmlns:a16="http://schemas.microsoft.com/office/drawing/2014/main" id="{93D16967-8853-4BC3-B61D-6179FBE96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080" y="1916832"/>
            <a:ext cx="28803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:</a:t>
            </a:r>
          </a:p>
        </p:txBody>
      </p:sp>
      <p:sp>
        <p:nvSpPr>
          <p:cNvPr id="21" name="Rectangle 42">
            <a:extLst>
              <a:ext uri="{FF2B5EF4-FFF2-40B4-BE49-F238E27FC236}">
                <a16:creationId xmlns:a16="http://schemas.microsoft.com/office/drawing/2014/main" id="{DB918675-54B2-42BC-80AA-13D2A04F8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104" y="1944216"/>
            <a:ext cx="504056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8</a:t>
            </a:r>
          </a:p>
        </p:txBody>
      </p:sp>
      <p:sp>
        <p:nvSpPr>
          <p:cNvPr id="22" name="Rectangle 42">
            <a:extLst>
              <a:ext uri="{FF2B5EF4-FFF2-40B4-BE49-F238E27FC236}">
                <a16:creationId xmlns:a16="http://schemas.microsoft.com/office/drawing/2014/main" id="{2A0599E7-A912-4D91-B945-4EF5CDC1D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6136" y="1944216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=</a:t>
            </a:r>
          </a:p>
        </p:txBody>
      </p:sp>
      <p:sp>
        <p:nvSpPr>
          <p:cNvPr id="23" name="Rectangle 42">
            <a:extLst>
              <a:ext uri="{FF2B5EF4-FFF2-40B4-BE49-F238E27FC236}">
                <a16:creationId xmlns:a16="http://schemas.microsoft.com/office/drawing/2014/main" id="{22B339EB-3F7C-4AF7-A05B-A3E1F268D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168" y="1916832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24" name="Rectangle 42">
            <a:extLst>
              <a:ext uri="{FF2B5EF4-FFF2-40B4-BE49-F238E27FC236}">
                <a16:creationId xmlns:a16="http://schemas.microsoft.com/office/drawing/2014/main" id="{A3D13368-EDBE-48BE-AAD6-6D3F11F56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9992" y="2304256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dirty="0">
                <a:solidFill>
                  <a:srgbClr val="00206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25" name="Rectangle 42">
            <a:extLst>
              <a:ext uri="{FF2B5EF4-FFF2-40B4-BE49-F238E27FC236}">
                <a16:creationId xmlns:a16="http://schemas.microsoft.com/office/drawing/2014/main" id="{85E4E661-FD6F-4CFC-AC1C-7AACF46F2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024" y="2304256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dirty="0">
                <a:solidFill>
                  <a:srgbClr val="00206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26" name="Rectangle 42">
            <a:extLst>
              <a:ext uri="{FF2B5EF4-FFF2-40B4-BE49-F238E27FC236}">
                <a16:creationId xmlns:a16="http://schemas.microsoft.com/office/drawing/2014/main" id="{38473327-E101-400C-A3AD-92C6D9024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192" y="1916832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00206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27" name="Rectangle 42">
            <a:extLst>
              <a:ext uri="{FF2B5EF4-FFF2-40B4-BE49-F238E27FC236}">
                <a16:creationId xmlns:a16="http://schemas.microsoft.com/office/drawing/2014/main" id="{6AEBC1F5-A814-41F7-8692-0898ACA1A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024" y="2736304"/>
            <a:ext cx="648072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dirty="0">
                <a:solidFill>
                  <a:srgbClr val="002060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28" name="Rectangle 42">
            <a:extLst>
              <a:ext uri="{FF2B5EF4-FFF2-40B4-BE49-F238E27FC236}">
                <a16:creationId xmlns:a16="http://schemas.microsoft.com/office/drawing/2014/main" id="{ACCFA2D5-B31B-43BF-AC78-F21D6C97E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140968"/>
            <a:ext cx="2448272" cy="49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 algn="l"/>
            <a:r>
              <a:rPr lang="cs-CZ" sz="2800" i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Zbytek je 3.</a:t>
            </a:r>
          </a:p>
        </p:txBody>
      </p:sp>
      <p:sp>
        <p:nvSpPr>
          <p:cNvPr id="29" name="Rectangle 42">
            <a:extLst>
              <a:ext uri="{FF2B5EF4-FFF2-40B4-BE49-F238E27FC236}">
                <a16:creationId xmlns:a16="http://schemas.microsoft.com/office/drawing/2014/main" id="{263654BB-8138-4F7B-8986-6BA84FB7C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573016"/>
            <a:ext cx="3528392" cy="49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 algn="l"/>
            <a:r>
              <a:rPr lang="cs-CZ" sz="2800" i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Dělení se zbytkem</a:t>
            </a:r>
          </a:p>
        </p:txBody>
      </p:sp>
      <p:sp>
        <p:nvSpPr>
          <p:cNvPr id="30" name="Rectangle 42">
            <a:extLst>
              <a:ext uri="{FF2B5EF4-FFF2-40B4-BE49-F238E27FC236}">
                <a16:creationId xmlns:a16="http://schemas.microsoft.com/office/drawing/2014/main" id="{4B48A2B3-7C85-4BF9-960F-C139730DF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6504" y="3960440"/>
            <a:ext cx="190770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FF0000"/>
                </a:solidFill>
                <a:latin typeface="Trebuchet MS" pitchFamily="34" charset="0"/>
              </a:rPr>
              <a:t>Říkáme:</a:t>
            </a:r>
          </a:p>
        </p:txBody>
      </p:sp>
      <p:sp>
        <p:nvSpPr>
          <p:cNvPr id="31" name="Rectangle 42">
            <a:extLst>
              <a:ext uri="{FF2B5EF4-FFF2-40B4-BE49-F238E27FC236}">
                <a16:creationId xmlns:a16="http://schemas.microsoft.com/office/drawing/2014/main" id="{4E85FFBF-08C8-41DA-A485-F21E66BD5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4509120"/>
            <a:ext cx="4788024" cy="78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800" i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Číslo 91 není dělitelné osmi.</a:t>
            </a:r>
          </a:p>
        </p:txBody>
      </p:sp>
      <p:sp>
        <p:nvSpPr>
          <p:cNvPr id="32" name="Rectangle 42">
            <a:extLst>
              <a:ext uri="{FF2B5EF4-FFF2-40B4-BE49-F238E27FC236}">
                <a16:creationId xmlns:a16="http://schemas.microsoft.com/office/drawing/2014/main" id="{276487B7-4EC2-49D4-A186-7189AD98A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9992" y="5229200"/>
            <a:ext cx="4608512" cy="1000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800" i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Číslo 8 není dělitelem čísla 91.</a:t>
            </a:r>
          </a:p>
        </p:txBody>
      </p:sp>
    </p:spTree>
    <p:extLst>
      <p:ext uri="{BB962C8B-B14F-4D97-AF65-F5344CB8AC3E}">
        <p14:creationId xmlns:p14="http://schemas.microsoft.com/office/powerpoint/2010/main" val="41220567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71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42"/>
          <p:cNvSpPr>
            <a:spLocks noChangeArrowheads="1"/>
          </p:cNvSpPr>
          <p:nvPr/>
        </p:nvSpPr>
        <p:spPr bwMode="auto">
          <a:xfrm>
            <a:off x="108520" y="2348880"/>
            <a:ext cx="899998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4400" b="1" dirty="0">
                <a:solidFill>
                  <a:srgbClr val="FF0000"/>
                </a:solidFill>
                <a:latin typeface="Trebuchet MS" pitchFamily="34" charset="0"/>
              </a:rPr>
              <a:t>Každé přirozené číslo může mít více vlastních dělitelů.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E314A2-BE50-4D8F-82C8-EA042FBD3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Dělitel</a:t>
            </a:r>
          </a:p>
        </p:txBody>
      </p:sp>
    </p:spTree>
    <p:extLst>
      <p:ext uri="{BB962C8B-B14F-4D97-AF65-F5344CB8AC3E}">
        <p14:creationId xmlns:p14="http://schemas.microsoft.com/office/powerpoint/2010/main" val="13825915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2" name="Rectangle 10"/>
          <p:cNvSpPr>
            <a:spLocks noChangeArrowheads="1"/>
          </p:cNvSpPr>
          <p:nvPr/>
        </p:nvSpPr>
        <p:spPr bwMode="auto">
          <a:xfrm>
            <a:off x="251520" y="764704"/>
            <a:ext cx="83534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200" b="1" dirty="0">
                <a:solidFill>
                  <a:srgbClr val="FF0000"/>
                </a:solidFill>
                <a:latin typeface="Trebuchet MS" pitchFamily="34" charset="0"/>
              </a:rPr>
              <a:t>Najděte všechny dělitele čísla 18. </a:t>
            </a:r>
          </a:p>
        </p:txBody>
      </p:sp>
      <p:sp>
        <p:nvSpPr>
          <p:cNvPr id="110603" name="Rectangle 11"/>
          <p:cNvSpPr>
            <a:spLocks noChangeArrowheads="1"/>
          </p:cNvSpPr>
          <p:nvPr/>
        </p:nvSpPr>
        <p:spPr bwMode="auto">
          <a:xfrm>
            <a:off x="4182988" y="1844824"/>
            <a:ext cx="6921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18</a:t>
            </a:r>
          </a:p>
        </p:txBody>
      </p:sp>
      <p:sp>
        <p:nvSpPr>
          <p:cNvPr id="110604" name="Rectangle 12"/>
          <p:cNvSpPr>
            <a:spLocks noChangeArrowheads="1"/>
          </p:cNvSpPr>
          <p:nvPr/>
        </p:nvSpPr>
        <p:spPr bwMode="auto">
          <a:xfrm>
            <a:off x="4614788" y="2262337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18 </a:t>
            </a:r>
          </a:p>
        </p:txBody>
      </p:sp>
      <p:sp>
        <p:nvSpPr>
          <p:cNvPr id="110605" name="Rectangle 13"/>
          <p:cNvSpPr>
            <a:spLocks noChangeArrowheads="1"/>
          </p:cNvSpPr>
          <p:nvPr/>
        </p:nvSpPr>
        <p:spPr bwMode="auto">
          <a:xfrm>
            <a:off x="3938513" y="2262337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1</a:t>
            </a: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9863B334-F767-43ED-96E6-23BF79ECDA5C}"/>
              </a:ext>
            </a:extLst>
          </p:cNvPr>
          <p:cNvGrpSpPr/>
          <p:nvPr/>
        </p:nvGrpSpPr>
        <p:grpSpPr>
          <a:xfrm>
            <a:off x="3751188" y="2290912"/>
            <a:ext cx="1439862" cy="1873250"/>
            <a:chOff x="3751188" y="2290912"/>
            <a:chExt cx="1439862" cy="1873250"/>
          </a:xfrm>
        </p:grpSpPr>
        <p:sp>
          <p:nvSpPr>
            <p:cNvPr id="110606" name="Line 14"/>
            <p:cNvSpPr>
              <a:spLocks noChangeShapeType="1"/>
            </p:cNvSpPr>
            <p:nvPr/>
          </p:nvSpPr>
          <p:spPr bwMode="auto">
            <a:xfrm>
              <a:off x="3751188" y="2290912"/>
              <a:ext cx="14398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 sz="2400"/>
            </a:p>
          </p:txBody>
        </p:sp>
        <p:sp>
          <p:nvSpPr>
            <p:cNvPr id="110607" name="Line 15"/>
            <p:cNvSpPr>
              <a:spLocks noChangeShapeType="1"/>
            </p:cNvSpPr>
            <p:nvPr/>
          </p:nvSpPr>
          <p:spPr bwMode="auto">
            <a:xfrm>
              <a:off x="4470325" y="2290912"/>
              <a:ext cx="0" cy="18732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cs-CZ" sz="2400"/>
            </a:p>
          </p:txBody>
        </p:sp>
      </p:grpSp>
      <p:sp>
        <p:nvSpPr>
          <p:cNvPr id="110609" name="Rectangle 17"/>
          <p:cNvSpPr>
            <a:spLocks noChangeArrowheads="1"/>
          </p:cNvSpPr>
          <p:nvPr/>
        </p:nvSpPr>
        <p:spPr bwMode="auto">
          <a:xfrm>
            <a:off x="251520" y="1556792"/>
            <a:ext cx="74168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800" b="1" dirty="0">
                <a:solidFill>
                  <a:srgbClr val="284C6A"/>
                </a:solidFill>
                <a:latin typeface="Trebuchet MS" pitchFamily="34" charset="0"/>
              </a:rPr>
              <a:t>Rozložíme číslo na všechny možné kombinace součinu dvou čísel.</a:t>
            </a:r>
          </a:p>
        </p:txBody>
      </p:sp>
      <p:sp>
        <p:nvSpPr>
          <p:cNvPr id="110610" name="Rectangle 18"/>
          <p:cNvSpPr>
            <a:spLocks noChangeArrowheads="1"/>
          </p:cNvSpPr>
          <p:nvPr/>
        </p:nvSpPr>
        <p:spPr bwMode="auto">
          <a:xfrm>
            <a:off x="4787825" y="2752874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9 </a:t>
            </a:r>
          </a:p>
        </p:txBody>
      </p:sp>
      <p:sp>
        <p:nvSpPr>
          <p:cNvPr id="110611" name="Rectangle 19"/>
          <p:cNvSpPr>
            <a:spLocks noChangeArrowheads="1"/>
          </p:cNvSpPr>
          <p:nvPr/>
        </p:nvSpPr>
        <p:spPr bwMode="auto">
          <a:xfrm>
            <a:off x="3938513" y="2752874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sp>
        <p:nvSpPr>
          <p:cNvPr id="110612" name="Rectangle 20"/>
          <p:cNvSpPr>
            <a:spLocks noChangeArrowheads="1"/>
          </p:cNvSpPr>
          <p:nvPr/>
        </p:nvSpPr>
        <p:spPr bwMode="auto">
          <a:xfrm>
            <a:off x="4787825" y="3256112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6 </a:t>
            </a:r>
          </a:p>
        </p:txBody>
      </p:sp>
      <p:sp>
        <p:nvSpPr>
          <p:cNvPr id="110613" name="Rectangle 21"/>
          <p:cNvSpPr>
            <a:spLocks noChangeArrowheads="1"/>
          </p:cNvSpPr>
          <p:nvPr/>
        </p:nvSpPr>
        <p:spPr bwMode="auto">
          <a:xfrm>
            <a:off x="3938513" y="3256112"/>
            <a:ext cx="5762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00CC00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110634" name="Rectangle 42"/>
          <p:cNvSpPr>
            <a:spLocks noChangeArrowheads="1"/>
          </p:cNvSpPr>
          <p:nvPr/>
        </p:nvSpPr>
        <p:spPr bwMode="auto">
          <a:xfrm>
            <a:off x="971600" y="4652938"/>
            <a:ext cx="7848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18 má 6 dělitelů: 1, 2, 3, 6, 9 a 18.</a:t>
            </a:r>
          </a:p>
        </p:txBody>
      </p:sp>
      <p:sp>
        <p:nvSpPr>
          <p:cNvPr id="110636" name="Rectangle 44"/>
          <p:cNvSpPr>
            <a:spLocks noChangeArrowheads="1"/>
          </p:cNvSpPr>
          <p:nvPr/>
        </p:nvSpPr>
        <p:spPr bwMode="auto">
          <a:xfrm>
            <a:off x="996150" y="5301208"/>
            <a:ext cx="78486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Číslo 18 je dělitelné všemi děliteli.</a:t>
            </a: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Dělitel</a:t>
            </a:r>
          </a:p>
        </p:txBody>
      </p:sp>
      <p:sp>
        <p:nvSpPr>
          <p:cNvPr id="17" name="Rectangle 42">
            <a:extLst>
              <a:ext uri="{FF2B5EF4-FFF2-40B4-BE49-F238E27FC236}">
                <a16:creationId xmlns:a16="http://schemas.microsoft.com/office/drawing/2014/main" id="{7CD9CDC7-F6C4-45E8-84AE-AD93CB139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60440"/>
            <a:ext cx="190770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8900"/>
            <a:r>
              <a:rPr lang="cs-CZ" sz="3200" b="1" dirty="0">
                <a:solidFill>
                  <a:srgbClr val="FF0000"/>
                </a:solidFill>
                <a:latin typeface="Trebuchet MS" pitchFamily="34" charset="0"/>
              </a:rPr>
              <a:t>Říkáme:</a:t>
            </a:r>
          </a:p>
        </p:txBody>
      </p:sp>
      <p:sp>
        <p:nvSpPr>
          <p:cNvPr id="3" name="Bublinový popisek: čárový 2">
            <a:extLst>
              <a:ext uri="{FF2B5EF4-FFF2-40B4-BE49-F238E27FC236}">
                <a16:creationId xmlns:a16="http://schemas.microsoft.com/office/drawing/2014/main" id="{3AD5D38E-6079-4DB8-8CDA-EFDE25E26AA3}"/>
              </a:ext>
            </a:extLst>
          </p:cNvPr>
          <p:cNvSpPr/>
          <p:nvPr/>
        </p:nvSpPr>
        <p:spPr bwMode="auto">
          <a:xfrm>
            <a:off x="5940152" y="3517826"/>
            <a:ext cx="3096344" cy="646336"/>
          </a:xfrm>
          <a:prstGeom prst="borderCallout1">
            <a:avLst>
              <a:gd name="adj1" fmla="val -9545"/>
              <a:gd name="adj2" fmla="val -1518"/>
              <a:gd name="adj3" fmla="val -179155"/>
              <a:gd name="adj4" fmla="val -2470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b="1" dirty="0"/>
              <a:t>Pod dané číslo si uděláme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takovéto „</a:t>
            </a:r>
            <a:r>
              <a:rPr kumimoji="0" lang="cs-CZ" sz="1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téčko“.</a:t>
            </a:r>
            <a:endParaRPr kumimoji="0" 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0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1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10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10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10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2" grpId="0"/>
      <p:bldP spid="110603" grpId="0"/>
      <p:bldP spid="110604" grpId="0"/>
      <p:bldP spid="110605" grpId="0"/>
      <p:bldP spid="110609" grpId="0"/>
      <p:bldP spid="110610" grpId="0"/>
      <p:bldP spid="110611" grpId="0"/>
      <p:bldP spid="110612" grpId="0"/>
      <p:bldP spid="110613" grpId="0"/>
      <p:bldP spid="110634" grpId="0"/>
      <p:bldP spid="110636" grpId="0"/>
      <p:bldP spid="17" grpId="0"/>
      <p:bldP spid="3" grpId="0" animBg="1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1858</TotalTime>
  <Words>1019</Words>
  <Application>Microsoft Office PowerPoint</Application>
  <PresentationFormat>Předvádění na obrazovce (4:3)</PresentationFormat>
  <Paragraphs>260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Trebuchet MS</vt:lpstr>
      <vt:lpstr>Prezentace Školicí seminář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Dělitelnost přirozených čísel - násobek a dělitel</dc:title>
  <dc:subject>Matematika</dc:subject>
  <dc:creator>Mgr. Vladimír žůrek</dc:creator>
  <cp:lastModifiedBy>Žůrek Vladimír</cp:lastModifiedBy>
  <cp:revision>144</cp:revision>
  <dcterms:created xsi:type="dcterms:W3CDTF">2008-05-31T11:29:33Z</dcterms:created>
  <dcterms:modified xsi:type="dcterms:W3CDTF">2020-03-30T09:01:47Z</dcterms:modified>
</cp:coreProperties>
</file>