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302" r:id="rId2"/>
    <p:sldId id="287" r:id="rId3"/>
    <p:sldId id="298" r:id="rId4"/>
    <p:sldId id="288" r:id="rId5"/>
    <p:sldId id="289" r:id="rId6"/>
    <p:sldId id="290" r:id="rId7"/>
    <p:sldId id="283" r:id="rId8"/>
    <p:sldId id="292" r:id="rId9"/>
    <p:sldId id="301" r:id="rId10"/>
    <p:sldId id="286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DF13-46D3-4038-A4B7-7BE56EEC075A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0FBBE-00A0-4D42-BB8F-7CCCEB7AB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Slouží</a:t>
            </a:r>
            <a:r>
              <a:rPr lang="cs-CZ" baseline="0" dirty="0"/>
              <a:t> k výkladu nového učiva, předpokládá aktivní účast žáků, během výkladu si žáci zapisují poznámky a dělají nákresy. Přinést si z fyziky „desku na těžiště“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58249-68BF-40F5-9ED0-4A488BF49B4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0FBBE-00A0-4D42-BB8F-7CCCEB7AB66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8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322CCBA-239C-4813-83A8-AEF7DCC33C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DD011-1931-481D-A1C7-5747CEB64F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45641-0C43-4EE9-A9CB-8186251B74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EB4AE-3944-4118-870F-F9EE969E806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7A257-28E0-4391-8352-6A3BDA2AE3E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38AF-9CE1-46B0-9199-8C415A9464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AFEDE-5E79-45F0-806E-16BF92BE3F3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D8D9B-D499-43F0-ABAC-1F47044348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A2659-A7DB-41B9-BF55-F68AD6EB610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4850E-119F-46AA-8443-C6A603FB48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59DBD-E603-489A-9A4C-75212137DB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Text s odrážkami na druhé úrovni</a:t>
            </a:r>
          </a:p>
          <a:p>
            <a:pPr lvl="2"/>
            <a:r>
              <a:rPr lang="cs-CZ"/>
              <a:t>Text s odrážkami na třetí úrovni</a:t>
            </a:r>
          </a:p>
          <a:p>
            <a:pPr lvl="3"/>
            <a:r>
              <a:rPr lang="cs-CZ"/>
              <a:t> Text s odrážkami na čtvrté úrovni</a:t>
            </a:r>
          </a:p>
          <a:p>
            <a:pPr lvl="4"/>
            <a:r>
              <a:rPr lang="cs-CZ"/>
              <a:t>Text s odrážkami na páté úrovni</a:t>
            </a:r>
          </a:p>
          <a:p>
            <a:pPr lvl="1"/>
            <a:endParaRPr lang="cs-CZ"/>
          </a:p>
          <a:p>
            <a:pPr lvl="2"/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91EACB15-EF1C-44C7-926B-741C134E9FA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48722"/>
            <a:ext cx="5400600" cy="13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Zástupný symbol pro obsah 6"/>
          <p:cNvGraphicFramePr>
            <a:graphicFrameLocks/>
          </p:cNvGraphicFramePr>
          <p:nvPr/>
        </p:nvGraphicFramePr>
        <p:xfrm>
          <a:off x="395536" y="476672"/>
          <a:ext cx="8280920" cy="468144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02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 konstrukce-vlastnosti trojúhelníku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96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Těžnice trojúhelníku</a:t>
                      </a:r>
                      <a:endParaRPr lang="cs-CZ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Mgr. Vladimír Žůrek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Ověřil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Mgr. Vladimír Žůrek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Datum vytvoření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I.-IV. 2012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VI.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Matematika a její aplikace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Geometrie</a:t>
                      </a:r>
                      <a:r>
                        <a:rPr lang="cs-CZ" b="1" baseline="0" dirty="0">
                          <a:latin typeface="Times New Roman" pitchFamily="18" charset="0"/>
                          <a:cs typeface="Times New Roman" pitchFamily="18" charset="0"/>
                        </a:rPr>
                        <a:t> v rovině a v prostoru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Výstup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Načrtne a sestrojí základní rovinné útvary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Prezentace vysvětlující pojmy těžiště a těžnice trojúhelníku a jejich vlastnosti a popisující postup jejich konstrukce. Příklady k procvičení.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135937" cy="576064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4000" b="1" dirty="0"/>
              <a:t>Pamatuj si!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251520" y="1268735"/>
            <a:ext cx="864096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Těžnice trojúhelníku je spojnice (vzdálenost) vrcholu trojúhelníku a středu protilehlé strany (úsečka spojující vrchol trojúhelníku se středem protilehlé strany).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251521" y="5013598"/>
            <a:ext cx="799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znamená: </a:t>
            </a:r>
            <a:b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Těžnice trojúhelníku t</a:t>
            </a:r>
            <a:r>
              <a:rPr lang="cs-CZ" sz="2000" b="1" i="1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úsečka spojující střed strany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vrcholem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těžnice </a:t>
            </a:r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i="1" baseline="-25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úsečka spojující střed strany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vrcholem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těžnice </a:t>
            </a:r>
            <a:r>
              <a:rPr lang="cs-CZ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i="1" baseline="-25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úsečka spojující střed strany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vrcholem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1520" y="2996952"/>
            <a:ext cx="864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Times New Roman" pitchFamily="18" charset="0"/>
                <a:cs typeface="Times New Roman" pitchFamily="18" charset="0"/>
              </a:rPr>
              <a:t>Těžiště dělí těžnici na dvě části v poměru 2:1 tak, že delší úsek těžnice leží vždy u vrcholu. To znamená, že úsek těžnice od vrcholu do těžiště tvoří vždy 2/3 celkové délky těžnice.</a:t>
            </a:r>
            <a:r>
              <a:rPr lang="cs-CZ" sz="2800" dirty="0">
                <a:solidFill>
                  <a:srgbClr val="284C6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 v trojúhelníku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98" grpId="0"/>
      <p:bldP spid="5020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1520" y="692696"/>
            <a:ext cx="8640960" cy="144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  <a:t>Pojem těžiště patří spíše do fyziky, kde se zjišťuje jeho poloha experimentálně. Těleso podpíráme v různých místech a snažíme se najít takovou polohu na podpěře, v níž zůstane těleso v klidu.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51520" y="3817416"/>
            <a:ext cx="867747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  <a:t>Těžiště je vlastně rovnovážný bod tělesa, hmotný střed tělesa.</a:t>
            </a:r>
          </a:p>
        </p:txBody>
      </p:sp>
      <p:pic>
        <p:nvPicPr>
          <p:cNvPr id="51237" name="Picture 37" descr="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77072"/>
            <a:ext cx="5257800" cy="2786062"/>
          </a:xfrm>
          <a:prstGeom prst="rect">
            <a:avLst/>
          </a:prstGeom>
          <a:noFill/>
        </p:spPr>
      </p:pic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6516811" y="6568901"/>
            <a:ext cx="287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000" dirty="0"/>
              <a:t>Obrázek: http://mfweb.wz.cz/fyzika/48.htm</a:t>
            </a:r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288032" y="2176910"/>
            <a:ext cx="8640960" cy="154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  <a:t>U desek se těžiště určuje olovnicí, kterou zavěsíme spolu </a:t>
            </a:r>
            <a:b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  <a:t>s deskou v jednom bodě. Po uklidnění prochází olovnicí přímka, které říkáme těžnice. V průsečíku těžnic leží těžiště (viz obrázek).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5F3FA52-0D52-4D95-AEC1-C77A83B27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11" grpId="0"/>
      <p:bldP spid="51238" grpId="0"/>
      <p:bldP spid="512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1520" y="808512"/>
            <a:ext cx="8712968" cy="146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  <a:t>Kdybychom místo nepravidelné desky použili trojúhelník </a:t>
            </a:r>
            <a:b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  <a:t>a zavěšovali jej jako na předcházejícím obrázku v jeho vrcholech, nalezli bychom experimentálně i těžnice </a:t>
            </a:r>
            <a:b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sz="2400" b="1" dirty="0">
                <a:solidFill>
                  <a:srgbClr val="284C6A"/>
                </a:solidFill>
                <a:latin typeface="Trebuchet MS" pitchFamily="34" charset="0"/>
              </a:rPr>
              <a:t>trojúhelníku a v jejich průsečíku těžiště trojúhelníku.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7D90874-6502-4324-ACD7-094F99D1551D}"/>
              </a:ext>
            </a:extLst>
          </p:cNvPr>
          <p:cNvGrpSpPr/>
          <p:nvPr/>
        </p:nvGrpSpPr>
        <p:grpSpPr>
          <a:xfrm>
            <a:off x="1979613" y="3183781"/>
            <a:ext cx="5400675" cy="3557587"/>
            <a:chOff x="1979613" y="2751138"/>
            <a:chExt cx="5400675" cy="3557587"/>
          </a:xfrm>
        </p:grpSpPr>
        <p:pic>
          <p:nvPicPr>
            <p:cNvPr id="6247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613" y="2751138"/>
              <a:ext cx="1900237" cy="838200"/>
            </a:xfrm>
            <a:prstGeom prst="rect">
              <a:avLst/>
            </a:prstGeom>
            <a:noFill/>
          </p:spPr>
        </p:pic>
        <p:sp>
          <p:nvSpPr>
            <p:cNvPr id="62473" name="AutoShape 9"/>
            <p:cNvSpPr>
              <a:spLocks noChangeArrowheads="1"/>
            </p:cNvSpPr>
            <p:nvPr/>
          </p:nvSpPr>
          <p:spPr bwMode="auto">
            <a:xfrm rot="6753324">
              <a:off x="1784350" y="4256088"/>
              <a:ext cx="2593975" cy="15113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6247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2700" y="2765425"/>
              <a:ext cx="2030413" cy="1095375"/>
            </a:xfrm>
            <a:prstGeom prst="rect">
              <a:avLst/>
            </a:prstGeom>
            <a:noFill/>
          </p:spPr>
        </p:pic>
        <p:sp>
          <p:nvSpPr>
            <p:cNvPr id="62476" name="Line 12"/>
            <p:cNvSpPr>
              <a:spLocks noChangeAspect="1" noChangeShapeType="1"/>
            </p:cNvSpPr>
            <p:nvPr/>
          </p:nvSpPr>
          <p:spPr bwMode="auto">
            <a:xfrm>
              <a:off x="2887663" y="3573463"/>
              <a:ext cx="1587" cy="2011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62479" name="Group 15"/>
            <p:cNvGrpSpPr>
              <a:grpSpLocks/>
            </p:cNvGrpSpPr>
            <p:nvPr/>
          </p:nvGrpSpPr>
          <p:grpSpPr bwMode="auto">
            <a:xfrm rot="-49950425">
              <a:off x="5257007" y="3264693"/>
              <a:ext cx="1511300" cy="2735263"/>
              <a:chOff x="1737" y="2387"/>
              <a:chExt cx="952" cy="1723"/>
            </a:xfrm>
          </p:grpSpPr>
          <p:sp>
            <p:nvSpPr>
              <p:cNvPr id="62477" name="AutoShape 13"/>
              <p:cNvSpPr>
                <a:spLocks noChangeArrowheads="1"/>
              </p:cNvSpPr>
              <p:nvPr/>
            </p:nvSpPr>
            <p:spPr bwMode="auto">
              <a:xfrm rot="6753324">
                <a:off x="1396" y="2817"/>
                <a:ext cx="1634" cy="95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478" name="Line 14"/>
              <p:cNvSpPr>
                <a:spLocks noChangeAspect="1" noChangeShapeType="1"/>
              </p:cNvSpPr>
              <p:nvPr/>
            </p:nvSpPr>
            <p:spPr bwMode="auto">
              <a:xfrm>
                <a:off x="2091" y="2387"/>
                <a:ext cx="1" cy="12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6070600" y="3846513"/>
              <a:ext cx="0" cy="1511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4495800" y="5213350"/>
              <a:ext cx="3079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600" b="1" i="1"/>
                <a:t>A</a:t>
              </a:r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auto">
            <a:xfrm>
              <a:off x="6042025" y="4767263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5768975" y="4565650"/>
              <a:ext cx="3079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b="1" i="1"/>
                <a:t>T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9082D6E3-E5C2-4D80-B721-DBBEAD0CA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07342" y="692696"/>
            <a:ext cx="871296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V matematice samozřejmě nehledáme těžnice a následně těžiště experimentálně, ale přesně je při konstrukcích rýsujeme.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51520" y="1614488"/>
            <a:ext cx="866879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Vycházíme při tom ze znalosti těžnice trojúhelníku, na což byste možná pomocí obrázků na předcházejícím snímku již i sami dokázali odpovědět.</a:t>
            </a:r>
            <a:endParaRPr lang="cs-CZ" sz="2000" dirty="0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251520" y="2492896"/>
            <a:ext cx="8668790" cy="77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FF0000"/>
                </a:solidFill>
                <a:latin typeface="Trebuchet MS" pitchFamily="34" charset="0"/>
              </a:rPr>
              <a:t>Těžnice trojúhelníku je úsečka spojující vrchol trojúhelníku se středem jeho protilehlé strany. </a:t>
            </a:r>
          </a:p>
        </p:txBody>
      </p:sp>
      <p:pic>
        <p:nvPicPr>
          <p:cNvPr id="5225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3573016"/>
            <a:ext cx="50768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25" y="3573016"/>
            <a:ext cx="50768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56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25" y="3573016"/>
            <a:ext cx="50768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51520" y="3284959"/>
            <a:ext cx="8668789" cy="30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Definice:</a:t>
            </a:r>
          </a:p>
          <a:p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Těžnice trojúhelníku je spojnice (vzdálenost) vrcholu trojúhelníku a středu protilehlé strany (úsečka spojující vrchol trojúhelníku se středem protilehlé strany).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4F5BF9A-67E7-490F-80B0-ED0B8D0E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 v trojúhelníku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/>
      <p:bldP spid="5225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51520" y="836712"/>
            <a:ext cx="789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FF0000"/>
                </a:solidFill>
                <a:latin typeface="Trebuchet MS" pitchFamily="34" charset="0"/>
              </a:rPr>
              <a:t>vzdálenost středu strany a protějšího (příslušného) vrcholu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51520" y="1196751"/>
            <a:ext cx="864096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úsečka, jejímiž krajními body jsou vrchol trojúhelníku a střed protější strany</a:t>
            </a:r>
            <a:endParaRPr lang="cs-CZ" sz="2000" dirty="0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251520" y="1988840"/>
            <a:ext cx="864096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cs-CZ" sz="2000" b="1" kern="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Protože trojúhelník má tři vrcholy a k nim příslušné (protější) tři strany, má, jak bylo vidět i na předcházejícím snímku, tři těžnice.</a:t>
            </a:r>
            <a:endParaRPr lang="cs-CZ" sz="2000" kern="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84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85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8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87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88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89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90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91" name="Picture 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92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9713" y="3068960"/>
            <a:ext cx="61579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 v trojúhelníku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520" y="850107"/>
            <a:ext cx="7893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Body </a:t>
            </a:r>
            <a:r>
              <a:rPr lang="cs-CZ" sz="2000" b="1" dirty="0" err="1">
                <a:solidFill>
                  <a:srgbClr val="284C6A"/>
                </a:solidFill>
                <a:latin typeface="Trebuchet MS" pitchFamily="34" charset="0"/>
              </a:rPr>
              <a:t>S</a:t>
            </a:r>
            <a:r>
              <a:rPr lang="cs-CZ" sz="2000" b="1" i="1" baseline="-25000" dirty="0" err="1">
                <a:solidFill>
                  <a:srgbClr val="284C6A"/>
                </a:solidFill>
                <a:latin typeface="Trebuchet MS" pitchFamily="34" charset="0"/>
              </a:rPr>
              <a:t>a</a:t>
            </a: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, </a:t>
            </a:r>
            <a:r>
              <a:rPr lang="cs-CZ" sz="2000" b="1" dirty="0" err="1">
                <a:solidFill>
                  <a:srgbClr val="284C6A"/>
                </a:solidFill>
                <a:latin typeface="Trebuchet MS" pitchFamily="34" charset="0"/>
              </a:rPr>
              <a:t>S</a:t>
            </a:r>
            <a:r>
              <a:rPr lang="cs-CZ" sz="2000" b="1" i="1" baseline="-25000" dirty="0" err="1">
                <a:solidFill>
                  <a:srgbClr val="284C6A"/>
                </a:solidFill>
                <a:latin typeface="Trebuchet MS" pitchFamily="34" charset="0"/>
              </a:rPr>
              <a:t>b</a:t>
            </a: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 a </a:t>
            </a:r>
            <a:r>
              <a:rPr lang="cs-CZ" sz="2000" b="1" dirty="0" err="1">
                <a:solidFill>
                  <a:srgbClr val="284C6A"/>
                </a:solidFill>
                <a:latin typeface="Trebuchet MS" pitchFamily="34" charset="0"/>
              </a:rPr>
              <a:t>S</a:t>
            </a:r>
            <a:r>
              <a:rPr lang="cs-CZ" sz="2000" b="1" i="1" baseline="-25000" dirty="0" err="1">
                <a:solidFill>
                  <a:srgbClr val="284C6A"/>
                </a:solidFill>
                <a:latin typeface="Trebuchet MS" pitchFamily="34" charset="0"/>
              </a:rPr>
              <a:t>c</a:t>
            </a: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 jsou středy stran trojúhelníku.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7342" y="1340446"/>
            <a:ext cx="7893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Těžnice se protínají v jednom bodě </a:t>
            </a:r>
            <a:r>
              <a:rPr lang="cs-CZ" sz="2000" b="1" i="1" dirty="0">
                <a:solidFill>
                  <a:srgbClr val="284C6A"/>
                </a:solidFill>
                <a:latin typeface="Trebuchet MS" pitchFamily="34" charset="0"/>
              </a:rPr>
              <a:t>T</a:t>
            </a: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, tzv. </a:t>
            </a:r>
            <a:r>
              <a:rPr lang="cs-CZ" sz="2000" b="1" dirty="0">
                <a:solidFill>
                  <a:srgbClr val="FF0000"/>
                </a:solidFill>
                <a:latin typeface="Trebuchet MS" pitchFamily="34" charset="0"/>
              </a:rPr>
              <a:t>těžišti</a:t>
            </a: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245120" y="1656184"/>
            <a:ext cx="87193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Těžnice označujeme obvykle malým písmenem </a:t>
            </a:r>
            <a:r>
              <a:rPr lang="cs-CZ" sz="2000" b="1" i="1" dirty="0">
                <a:solidFill>
                  <a:srgbClr val="284C6A"/>
                </a:solidFill>
                <a:latin typeface="Trebuchet MS" pitchFamily="34" charset="0"/>
              </a:rPr>
              <a:t>t</a:t>
            </a: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 s indexem názvu strany, ke které příslušná těžnice patří.</a:t>
            </a:r>
            <a:endParaRPr lang="cs-CZ" sz="2000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4308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0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10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11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12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13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15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16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488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 v trojúhelníku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251520" y="2492573"/>
            <a:ext cx="871296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Slovem těžnice označujeme v trojúhelníku jak úsečku, tak její délku.</a:t>
            </a:r>
            <a:endParaRPr lang="cs-CZ" sz="2000" dirty="0">
              <a:solidFill>
                <a:srgbClr val="284C6A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305" grpId="0"/>
      <p:bldP spid="543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51520" y="908075"/>
            <a:ext cx="864096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K sestrojení těžnice vede z pohledu konstrukčního, jak již bylo řečeno, nalezení středu strany a jeho spojení s protějším vrcholem.</a:t>
            </a:r>
          </a:p>
        </p:txBody>
      </p:sp>
      <p:pic>
        <p:nvPicPr>
          <p:cNvPr id="46121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23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25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26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27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28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29" name="Picture 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0" name="Picture 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1" name="Picture 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2" name="Picture 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3" name="Picture 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4" name="Picture 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5" name="Picture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6" name="Picture 5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7" name="Picture 5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8" name="Picture 5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39" name="Picture 5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3050" y="2636912"/>
            <a:ext cx="59817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 v trojúhelníku ostroúhlém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1520" y="1052736"/>
            <a:ext cx="86409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Na rozdíl od výšek leží všechny těžnice a tudíž i těžiště vždy uvnitř trojúhelníku. Přesvědčíme se o tom tentokrát na trojúhelníku tupoúhlém. </a:t>
            </a:r>
            <a:endParaRPr lang="cs-CZ" sz="2000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6354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55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5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5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59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1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2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3" name="Picture 4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4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5" name="Picture 4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6" name="Picture 4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7" name="Picture 4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8" name="Picture 4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69" name="Picture 4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70" name="Picture 5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0088" y="2564904"/>
            <a:ext cx="512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Těžnice v trojúhelníku tupoúhlém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420888"/>
            <a:ext cx="65452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51520" y="980306"/>
            <a:ext cx="8640960" cy="8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Těžiště dělí těžnice v poměru 2:1 tak, že delší úsek těžnice leží vždy </a:t>
            </a:r>
            <a:b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</a:rPr>
              <a:t>u vrcholu. To znamená, že úsek těžnice od vrcholu do těžiště tvoří vždy 2/3 celkové délky těžnice.</a:t>
            </a:r>
            <a:r>
              <a:rPr lang="cs-CZ" sz="2000" dirty="0">
                <a:solidFill>
                  <a:srgbClr val="284C6A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65549" name="AutoShape 13"/>
          <p:cNvSpPr>
            <a:spLocks/>
          </p:cNvSpPr>
          <p:nvPr/>
        </p:nvSpPr>
        <p:spPr bwMode="auto">
          <a:xfrm rot="1575152">
            <a:off x="5369546" y="2913013"/>
            <a:ext cx="320675" cy="2376487"/>
          </a:xfrm>
          <a:prstGeom prst="rightBrace">
            <a:avLst>
              <a:gd name="adj1" fmla="val 61757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644183" y="3862338"/>
            <a:ext cx="576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b="1">
                <a:solidFill>
                  <a:srgbClr val="00CC00"/>
                </a:solidFill>
                <a:latin typeface="Trebuchet MS" pitchFamily="34" charset="0"/>
              </a:rPr>
              <a:t>2/3</a:t>
            </a:r>
            <a:endParaRPr lang="cs-CZ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65551" name="AutoShape 15"/>
          <p:cNvSpPr>
            <a:spLocks/>
          </p:cNvSpPr>
          <p:nvPr/>
        </p:nvSpPr>
        <p:spPr bwMode="auto">
          <a:xfrm rot="1575152">
            <a:off x="4551983" y="5116463"/>
            <a:ext cx="320675" cy="1181100"/>
          </a:xfrm>
          <a:prstGeom prst="rightBrace">
            <a:avLst>
              <a:gd name="adj1" fmla="val 30693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837733" y="5475238"/>
            <a:ext cx="576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b="1">
                <a:solidFill>
                  <a:srgbClr val="00CC00"/>
                </a:solidFill>
                <a:latin typeface="Trebuchet MS" pitchFamily="34" charset="0"/>
              </a:rPr>
              <a:t>1/3</a:t>
            </a:r>
            <a:endParaRPr lang="cs-CZ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65553" name="AutoShape 17"/>
          <p:cNvSpPr>
            <a:spLocks/>
          </p:cNvSpPr>
          <p:nvPr/>
        </p:nvSpPr>
        <p:spPr bwMode="auto">
          <a:xfrm rot="4280132">
            <a:off x="3131964" y="4199682"/>
            <a:ext cx="320675" cy="3313112"/>
          </a:xfrm>
          <a:prstGeom prst="rightBrace">
            <a:avLst>
              <a:gd name="adj1" fmla="val 86097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3139108" y="5776863"/>
            <a:ext cx="576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b="1">
                <a:solidFill>
                  <a:srgbClr val="00CC00"/>
                </a:solidFill>
                <a:latin typeface="Trebuchet MS" pitchFamily="34" charset="0"/>
              </a:rPr>
              <a:t>2/3</a:t>
            </a:r>
            <a:endParaRPr lang="cs-CZ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65555" name="AutoShape 19"/>
          <p:cNvSpPr>
            <a:spLocks/>
          </p:cNvSpPr>
          <p:nvPr/>
        </p:nvSpPr>
        <p:spPr bwMode="auto">
          <a:xfrm rot="4253328">
            <a:off x="5501308" y="4195713"/>
            <a:ext cx="230188" cy="1611312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5401296" y="4898975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b="1">
                <a:solidFill>
                  <a:srgbClr val="00CC00"/>
                </a:solidFill>
                <a:latin typeface="Trebuchet MS" pitchFamily="34" charset="0"/>
              </a:rPr>
              <a:t>1/3</a:t>
            </a:r>
            <a:endParaRPr lang="cs-CZ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65557" name="AutoShape 21"/>
          <p:cNvSpPr>
            <a:spLocks/>
          </p:cNvSpPr>
          <p:nvPr/>
        </p:nvSpPr>
        <p:spPr bwMode="auto">
          <a:xfrm rot="7001156">
            <a:off x="5529089" y="4680695"/>
            <a:ext cx="320675" cy="2303462"/>
          </a:xfrm>
          <a:prstGeom prst="rightBrace">
            <a:avLst>
              <a:gd name="adj1" fmla="val 59860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5285408" y="5791150"/>
            <a:ext cx="576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b="1">
                <a:solidFill>
                  <a:srgbClr val="00CC00"/>
                </a:solidFill>
                <a:latin typeface="Trebuchet MS" pitchFamily="34" charset="0"/>
              </a:rPr>
              <a:t>2/3</a:t>
            </a:r>
            <a:endParaRPr lang="cs-CZ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65559" name="AutoShape 23"/>
          <p:cNvSpPr>
            <a:spLocks/>
          </p:cNvSpPr>
          <p:nvPr/>
        </p:nvSpPr>
        <p:spPr bwMode="auto">
          <a:xfrm rot="7002973">
            <a:off x="3986833" y="4410026"/>
            <a:ext cx="320675" cy="1181100"/>
          </a:xfrm>
          <a:prstGeom prst="rightBrace">
            <a:avLst>
              <a:gd name="adj1" fmla="val 30693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3758233" y="4986288"/>
            <a:ext cx="576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b="1">
                <a:solidFill>
                  <a:srgbClr val="00CC00"/>
                </a:solidFill>
                <a:latin typeface="Trebuchet MS" pitchFamily="34" charset="0"/>
              </a:rPr>
              <a:t>1/3</a:t>
            </a:r>
            <a:endParaRPr lang="cs-CZ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3600" b="1" dirty="0">
                <a:latin typeface="Arial" charset="0"/>
              </a:rPr>
              <a:t>Vlastnosti těžnic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/>
      <p:bldP spid="65549" grpId="0" animBg="1"/>
      <p:bldP spid="65550" grpId="0"/>
      <p:bldP spid="65551" grpId="0" animBg="1"/>
      <p:bldP spid="65552" grpId="0"/>
      <p:bldP spid="65553" grpId="0" animBg="1"/>
      <p:bldP spid="65553" grpId="1" animBg="1"/>
      <p:bldP spid="65554" grpId="0"/>
      <p:bldP spid="65554" grpId="1"/>
      <p:bldP spid="65555" grpId="0" animBg="1"/>
      <p:bldP spid="65555" grpId="1" animBg="1"/>
      <p:bldP spid="65556" grpId="0"/>
      <p:bldP spid="65556" grpId="1"/>
      <p:bldP spid="65557" grpId="0" animBg="1"/>
      <p:bldP spid="65557" grpId="1" animBg="1"/>
      <p:bldP spid="65558" grpId="0"/>
      <p:bldP spid="65558" grpId="1"/>
      <p:bldP spid="65559" grpId="0" animBg="1"/>
      <p:bldP spid="65559" grpId="1" animBg="1"/>
      <p:bldP spid="65560" grpId="0"/>
      <p:bldP spid="65560" grpId="1"/>
    </p:bldLst>
  </p:timing>
</p:sld>
</file>

<file path=ppt/theme/theme1.xml><?xml version="1.0" encoding="utf-8"?>
<a:theme xmlns:a="http://schemas.openxmlformats.org/drawingml/2006/main" name="Prezentace Školicí seminář">
  <a:themeElements>
    <a:clrScheme name="Prezentace Školicí seminář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zentace Školicí seminář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 Školicí seminář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Školicí seminář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Školicí prezentace</Template>
  <TotalTime>2425</TotalTime>
  <Words>510</Words>
  <Application>Microsoft Office PowerPoint</Application>
  <PresentationFormat>Předvádění na obrazovce (4:3)</PresentationFormat>
  <Paragraphs>63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Prezentace Školicí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Pamatuj si!</vt:lpstr>
    </vt:vector>
  </TitlesOfParts>
  <Company>ZŠ Břest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Těžnice trojúhelníku</dc:title>
  <dc:subject>Matematika</dc:subject>
  <dc:creator>Mgr. Vladimír Žůrek</dc:creator>
  <cp:lastModifiedBy>Žůrek Vladimír</cp:lastModifiedBy>
  <cp:revision>178</cp:revision>
  <dcterms:created xsi:type="dcterms:W3CDTF">2008-05-31T11:29:33Z</dcterms:created>
  <dcterms:modified xsi:type="dcterms:W3CDTF">2020-03-19T11:32:02Z</dcterms:modified>
</cp:coreProperties>
</file>