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381" r:id="rId2"/>
    <p:sldId id="362" r:id="rId3"/>
    <p:sldId id="382" r:id="rId4"/>
    <p:sldId id="383" r:id="rId5"/>
    <p:sldId id="385" r:id="rId6"/>
    <p:sldId id="384" r:id="rId7"/>
    <p:sldId id="387" r:id="rId8"/>
    <p:sldId id="386" r:id="rId9"/>
    <p:sldId id="346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69" r:id="rId22"/>
    <p:sldId id="360" r:id="rId23"/>
    <p:sldId id="380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4FF69"/>
    <a:srgbClr val="FFFF00"/>
    <a:srgbClr val="009900"/>
    <a:srgbClr val="00C400"/>
    <a:srgbClr val="00CC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7A114-DC52-4989-9246-A5E1010F0F4C}" v="3" dt="2024-02-15T10:04:42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4660"/>
  </p:normalViewPr>
  <p:slideViewPr>
    <p:cSldViewPr>
      <p:cViewPr varScale="1">
        <p:scale>
          <a:sx n="102" d="100"/>
          <a:sy n="102" d="100"/>
        </p:scale>
        <p:origin x="10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11469-7170-4564-8ECE-0B9311549E14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1C764-70A5-494B-914E-91A4C83866E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12D770DB-C5CE-4011-AE3E-122C6D58650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04FD3-114F-4CDA-AF9C-4B0E5A73C2B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E8BB-BC2B-472B-80BA-9EA3B0BB213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C44FE-6422-4733-9EEE-3A8FB09673A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842C4-5494-4849-B041-6037F4C767C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469E5-E321-4895-90AD-79C6F1E0CF2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B1332-FB98-43A6-9A5A-5BB350863E1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157BF-772C-4592-8FE4-F3EED88B2A5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22B6F-27BE-4326-B856-0D639DABE53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1B3C7-5E8D-4EFA-9FD9-006624E8178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0544B-4183-4475-9E6C-FB8CCF10DEC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A201A483-49CD-41AF-93DD-B755CA498E5B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zskomen.orlicko.cz/vyuka/matematika/matematika7/stridave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2204864"/>
          <a:ext cx="8229600" cy="29667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XI.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VI.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Geometrie v rovině a v prostoru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Charakterizuje a třídí základní rovinné útvary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620688"/>
          <a:ext cx="8208912" cy="154836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</a:rPr>
                        <a:t>Úhel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</a:rPr>
                        <a:t>Dvojice</a:t>
                      </a:r>
                      <a:r>
                        <a:rPr lang="cs-CZ" sz="2000" b="1" baseline="0" dirty="0">
                          <a:solidFill>
                            <a:schemeClr val="bg1"/>
                          </a:solidFill>
                        </a:rPr>
                        <a:t> úhlů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67544" y="4365104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                   a druhá ramena jsou rovnoběžná, přičemž směr příslušných ramen je stejný (souhlasný),</a:t>
            </a:r>
            <a:r>
              <a:rPr lang="cs-CZ" sz="2400" dirty="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467544" y="4293096"/>
            <a:ext cx="83529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Dva úhly, jejichž první ramena leží na jedné přímce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467544" y="4941168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se nazývají 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úhly souhlasné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6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allAtOnce"/>
      <p:bldP spid="52" grpId="0" animBg="1"/>
      <p:bldP spid="53" grpId="0" animBg="1"/>
      <p:bldP spid="54" grpId="0" animBg="1"/>
      <p:bldP spid="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467544" y="4509120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Souhlasné úhly</a:t>
            </a:r>
            <a:r>
              <a:rPr lang="cs-CZ" sz="2800" b="1" dirty="0">
                <a:solidFill>
                  <a:srgbClr val="FF0000"/>
                </a:solidFill>
              </a:rPr>
              <a:t>, jsou úhly, jejichž první ramena jsou rovnoběžná a druhá leží na téže přímce. Musí také platit, že úhly mají stejnou orientaci. Souhlasné úhly jsou shodné.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6921539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4168" y="3573016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4572571">
            <a:off x="5467109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364088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7658586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12160" y="2852936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20850666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67544" y="4365104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                   a druhá ramena jsou rovnoběžná, přičemž směr příslušných ramen je opačný (střídavý),</a:t>
            </a:r>
            <a:r>
              <a:rPr lang="cs-CZ" sz="2400" dirty="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467544" y="4293096"/>
            <a:ext cx="83529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Dva úhly, jejichž první ramena leží na jedné přímce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467544" y="4941168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se nazývají 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úhly střídavé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6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allAtOnce"/>
      <p:bldP spid="52" grpId="0" animBg="1"/>
      <p:bldP spid="53" grpId="0" animBg="1"/>
      <p:bldP spid="54" grpId="0" animBg="1"/>
      <p:bldP spid="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3" name="Oblouk 32"/>
          <p:cNvSpPr/>
          <p:nvPr/>
        </p:nvSpPr>
        <p:spPr>
          <a:xfrm rot="17686929">
            <a:off x="3928047" y="2857092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17686929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206084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6876735">
            <a:off x="3888344" y="2821425"/>
            <a:ext cx="1384971" cy="1405429"/>
          </a:xfrm>
          <a:prstGeom prst="arc">
            <a:avLst>
              <a:gd name="adj1" fmla="val 15755613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louk 48"/>
          <p:cNvSpPr/>
          <p:nvPr/>
        </p:nvSpPr>
        <p:spPr>
          <a:xfrm rot="6876735">
            <a:off x="3870685" y="2812163"/>
            <a:ext cx="1384971" cy="1405429"/>
          </a:xfrm>
          <a:prstGeom prst="arc">
            <a:avLst>
              <a:gd name="adj1" fmla="val 15839858"/>
              <a:gd name="adj2" fmla="val 1806470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4427984" y="364502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24" grpId="0"/>
      <p:bldP spid="32" grpId="0"/>
      <p:bldP spid="33" grpId="0" animBg="1"/>
      <p:bldP spid="34" grpId="0" animBg="1"/>
      <p:bldP spid="45" grpId="0"/>
      <p:bldP spid="151568" grpId="0"/>
      <p:bldP spid="48" grpId="0" animBg="1"/>
      <p:bldP spid="49" grpId="0" animBg="1"/>
      <p:bldP spid="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467544" y="4509120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Střídavé úhly</a:t>
            </a:r>
            <a:r>
              <a:rPr lang="cs-CZ" sz="2800" b="1" dirty="0">
                <a:solidFill>
                  <a:srgbClr val="FF0000"/>
                </a:solidFill>
              </a:rPr>
              <a:t>, jsou úhly, jejichž první ramena jsou rovnoběžná a druhá leží na téže přímce. Úhly mají ale opačnou (střídavou) orientaci. Střídavé úhly jsou shodné.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6156325" y="2708275"/>
            <a:ext cx="2376488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Klikněte na obrázek a otevře se vám stránka s právě takovým obrázkem. V něm můžete pohybovat body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A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,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B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 nebo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C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, a tak měnit polohu rovnoběžek </a:t>
            </a:r>
            <a:br>
              <a:rPr lang="cs-CZ" b="1">
                <a:solidFill>
                  <a:schemeClr val="accent2"/>
                </a:solidFill>
                <a:latin typeface="Trebuchet MS" pitchFamily="34" charset="0"/>
              </a:rPr>
            </a:b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i přímky tyto protínající.</a:t>
            </a:r>
            <a:endParaRPr lang="cs-CZ" i="1">
              <a:solidFill>
                <a:schemeClr val="accent2"/>
              </a:solidFill>
              <a:latin typeface="Trebuchet MS" pitchFamily="34" charset="0"/>
            </a:endParaRPr>
          </a:p>
        </p:txBody>
      </p:sp>
      <p:pic>
        <p:nvPicPr>
          <p:cNvPr id="158735" name="Picture 1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403475"/>
            <a:ext cx="5010150" cy="3762375"/>
          </a:xfrm>
          <a:prstGeom prst="rect">
            <a:avLst/>
          </a:prstGeom>
          <a:noFill/>
        </p:spPr>
      </p:pic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2" grpId="0"/>
      <p:bldP spid="15873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11560" y="764704"/>
            <a:ext cx="79660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Doplň velikosti všech úhlů a zdůvodni určenou velikost.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0" cap="all" spc="0" normalizeH="0" baseline="0" noProof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Dvojice úhlů</a:t>
            </a:r>
            <a:endParaRPr kumimoji="0" lang="cs-CZ" sz="44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372200" y="3068960"/>
            <a:ext cx="8640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i="1" dirty="0">
                <a:latin typeface="Trebuchet MS" pitchFamily="34" charset="0"/>
              </a:rPr>
              <a:t>116</a:t>
            </a:r>
            <a:r>
              <a:rPr lang="cs-CZ" sz="2000" b="1" i="1" baseline="30000" dirty="0">
                <a:latin typeface="Trebuchet MS" pitchFamily="34" charset="0"/>
              </a:rPr>
              <a:t>o</a:t>
            </a:r>
            <a:endParaRPr lang="cs-CZ" sz="2000" b="1" i="1" dirty="0">
              <a:latin typeface="Trebuchet MS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275856" y="4077072"/>
            <a:ext cx="8640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i="1" dirty="0">
                <a:latin typeface="Trebuchet MS" pitchFamily="34" charset="0"/>
              </a:rPr>
              <a:t>70</a:t>
            </a:r>
            <a:r>
              <a:rPr lang="cs-CZ" sz="2000" b="1" i="1" baseline="30000" dirty="0">
                <a:latin typeface="Trebuchet MS" pitchFamily="34" charset="0"/>
              </a:rPr>
              <a:t>o</a:t>
            </a:r>
            <a:endParaRPr lang="cs-CZ" sz="2000" b="1" i="1" dirty="0">
              <a:latin typeface="Trebuchet MS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804248" y="148478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8316416" y="400506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8316416" y="22768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cxnSp>
        <p:nvCxnSpPr>
          <p:cNvPr id="15" name="Přímá spojovací čára 14"/>
          <p:cNvCxnSpPr/>
          <p:nvPr/>
        </p:nvCxnSpPr>
        <p:spPr>
          <a:xfrm flipV="1">
            <a:off x="971600" y="1484784"/>
            <a:ext cx="6192688" cy="4392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683568" y="1844824"/>
            <a:ext cx="8208912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2627784" y="2204864"/>
            <a:ext cx="6192688" cy="44644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395536" y="2708920"/>
            <a:ext cx="6552728" cy="3960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6515199" y="1773064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6588224" y="1773064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>
            <a:off x="7883351" y="27091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7956376" y="27091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940152" y="609329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n</a:t>
            </a:r>
          </a:p>
        </p:txBody>
      </p:sp>
      <p:sp>
        <p:nvSpPr>
          <p:cNvPr id="36" name="Elipsa 35"/>
          <p:cNvSpPr/>
          <p:nvPr/>
        </p:nvSpPr>
        <p:spPr>
          <a:xfrm>
            <a:off x="4211960" y="2493040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Elipsa 36"/>
          <p:cNvSpPr/>
          <p:nvPr/>
        </p:nvSpPr>
        <p:spPr>
          <a:xfrm>
            <a:off x="6156176" y="2996952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Elipsa 37"/>
          <p:cNvSpPr/>
          <p:nvPr/>
        </p:nvSpPr>
        <p:spPr>
          <a:xfrm>
            <a:off x="2483768" y="3717032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Elipsa 38"/>
          <p:cNvSpPr/>
          <p:nvPr/>
        </p:nvSpPr>
        <p:spPr>
          <a:xfrm>
            <a:off x="3923928" y="4581128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2204864"/>
            <a:ext cx="4589180" cy="3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999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988840"/>
            <a:ext cx="4589179" cy="3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1187624" y="1340768"/>
            <a:ext cx="2019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Úhly souhlasné</a:t>
            </a:r>
          </a:p>
        </p:txBody>
      </p: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5724128" y="1412776"/>
            <a:ext cx="2019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Úhly střídavé</a:t>
            </a:r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9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/>
      <p:bldP spid="169989" grpId="0"/>
      <p:bldP spid="1699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987824" y="5085184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vrcholové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3" name="Oblouk 32"/>
          <p:cNvSpPr/>
          <p:nvPr/>
        </p:nvSpPr>
        <p:spPr>
          <a:xfrm rot="20896860">
            <a:off x="3928047" y="2857092"/>
            <a:ext cx="1296144" cy="1296000"/>
          </a:xfrm>
          <a:prstGeom prst="arc">
            <a:avLst>
              <a:gd name="adj1" fmla="val 20299217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20946247">
            <a:off x="3957139" y="2848924"/>
            <a:ext cx="1296144" cy="1296000"/>
          </a:xfrm>
          <a:prstGeom prst="arc">
            <a:avLst>
              <a:gd name="adj1" fmla="val 20201944"/>
              <a:gd name="adj2" fmla="val 1806470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995936" y="422108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860032" y="306896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0220103">
            <a:off x="3870969" y="2821425"/>
            <a:ext cx="1384971" cy="1405429"/>
          </a:xfrm>
          <a:prstGeom prst="arc">
            <a:avLst>
              <a:gd name="adj1" fmla="val 20108028"/>
              <a:gd name="adj2" fmla="val 1806470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louk 48"/>
          <p:cNvSpPr/>
          <p:nvPr/>
        </p:nvSpPr>
        <p:spPr>
          <a:xfrm rot="14388279">
            <a:off x="3870685" y="2812163"/>
            <a:ext cx="1384971" cy="1405429"/>
          </a:xfrm>
          <a:prstGeom prst="arc">
            <a:avLst>
              <a:gd name="adj1" fmla="val 15839858"/>
              <a:gd name="adj2" fmla="val 1925331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851920" y="3356992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</a:p>
        </p:txBody>
      </p:sp>
      <p:sp>
        <p:nvSpPr>
          <p:cNvPr id="17" name="Oblouk 16"/>
          <p:cNvSpPr/>
          <p:nvPr/>
        </p:nvSpPr>
        <p:spPr>
          <a:xfrm rot="17686929">
            <a:off x="3928047" y="2857092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louk 17"/>
          <p:cNvSpPr/>
          <p:nvPr/>
        </p:nvSpPr>
        <p:spPr>
          <a:xfrm rot="17686929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3635896" y="206084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Oblouk 20"/>
          <p:cNvSpPr/>
          <p:nvPr/>
        </p:nvSpPr>
        <p:spPr>
          <a:xfrm rot="6876735">
            <a:off x="3888344" y="2821425"/>
            <a:ext cx="1384971" cy="1405429"/>
          </a:xfrm>
          <a:prstGeom prst="arc">
            <a:avLst>
              <a:gd name="adj1" fmla="val 15893853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louk 21"/>
          <p:cNvSpPr/>
          <p:nvPr/>
        </p:nvSpPr>
        <p:spPr>
          <a:xfrm rot="6876735">
            <a:off x="3870685" y="2812163"/>
            <a:ext cx="1384971" cy="1405429"/>
          </a:xfrm>
          <a:prstGeom prst="arc">
            <a:avLst>
              <a:gd name="adj1" fmla="val 15839858"/>
              <a:gd name="adj2" fmla="val 1806470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4427984" y="364502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59" grpId="0"/>
      <p:bldP spid="33" grpId="0" animBg="1"/>
      <p:bldP spid="34" grpId="0" animBg="1"/>
      <p:bldP spid="45" grpId="0"/>
      <p:bldP spid="151568" grpId="0"/>
      <p:bldP spid="48" grpId="0" animBg="1"/>
      <p:bldP spid="49" grpId="0" animBg="1"/>
      <p:bldP spid="50" grpId="0"/>
      <p:bldP spid="17" grpId="0" animBg="1"/>
      <p:bldP spid="18" grpId="0" animBg="1"/>
      <p:bldP spid="19" grpId="0"/>
      <p:bldP spid="20" grpId="0"/>
      <p:bldP spid="21" grpId="0" animBg="1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699792" y="1196752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vrcholové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95536" y="2276872"/>
            <a:ext cx="835292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Vrcholové úhly vzniknou rozdělením roviny dvěma různoběžkami.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Vrcholové úhly mají společný vrchol a stejnou velikost. </a:t>
            </a:r>
          </a:p>
          <a:p>
            <a:endParaRPr lang="cs-CZ" sz="36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17711870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2060848"/>
            <a:ext cx="295232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+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 =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o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3525404">
            <a:off x="3917340" y="2837987"/>
            <a:ext cx="1383989" cy="1339816"/>
          </a:xfrm>
          <a:prstGeom prst="arc">
            <a:avLst>
              <a:gd name="adj1" fmla="val 15977992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4860032" y="314096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987824" y="5085184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34" grpId="0" animBg="1"/>
      <p:bldP spid="45" grpId="0"/>
      <p:bldP spid="151568" grpId="0"/>
      <p:bldP spid="48" grpId="0" animBg="1"/>
      <p:bldP spid="5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6937841">
            <a:off x="3928047" y="2853519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1628800"/>
            <a:ext cx="295232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γ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+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 =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o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355976" y="357301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</a:rPr>
              <a:t>δ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4184502">
            <a:off x="3917340" y="2837987"/>
            <a:ext cx="1383989" cy="1339816"/>
          </a:xfrm>
          <a:prstGeom prst="arc">
            <a:avLst>
              <a:gd name="adj1" fmla="val 16186970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923928" y="321297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γ</a:t>
            </a: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987824" y="4869160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34" grpId="0" animBg="1"/>
      <p:bldP spid="45" grpId="0"/>
      <p:bldP spid="151568" grpId="0"/>
      <p:bldP spid="48" grpId="0" animBg="1"/>
      <p:bldP spid="50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699792" y="1196752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95536" y="1844824"/>
            <a:ext cx="835292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Vedlejší úhly vzniknou rozdělením roviny dvěma různoběžkami.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Vedlejší úhly mají společný vrchol a jedno rameno. 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Jejich součet je vždy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</a:rPr>
              <a:t>o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. </a:t>
            </a:r>
          </a:p>
          <a:p>
            <a:endParaRPr lang="cs-CZ" sz="36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6937841">
            <a:off x="3928047" y="2853519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427984" y="350100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4184502">
            <a:off x="3917340" y="2837987"/>
            <a:ext cx="1383989" cy="1339816"/>
          </a:xfrm>
          <a:prstGeom prst="arc">
            <a:avLst>
              <a:gd name="adj1" fmla="val 16186970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923928" y="328498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Oblouk 17"/>
          <p:cNvSpPr/>
          <p:nvPr/>
        </p:nvSpPr>
        <p:spPr>
          <a:xfrm rot="3525404">
            <a:off x="3875574" y="2834096"/>
            <a:ext cx="1383989" cy="1339816"/>
          </a:xfrm>
          <a:prstGeom prst="arc">
            <a:avLst>
              <a:gd name="adj1" fmla="val 15977992"/>
              <a:gd name="adj2" fmla="val 19287075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4860032" y="314096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Skupina 19"/>
          <p:cNvGrpSpPr/>
          <p:nvPr/>
        </p:nvGrpSpPr>
        <p:grpSpPr>
          <a:xfrm>
            <a:off x="3922156" y="2851127"/>
            <a:ext cx="1296000" cy="1296144"/>
            <a:chOff x="3922156" y="2851127"/>
            <a:chExt cx="1296000" cy="1296144"/>
          </a:xfrm>
        </p:grpSpPr>
        <p:sp>
          <p:nvSpPr>
            <p:cNvPr id="15" name="Oblouk 14"/>
            <p:cNvSpPr/>
            <p:nvPr/>
          </p:nvSpPr>
          <p:spPr>
            <a:xfrm rot="17711870">
              <a:off x="3922084" y="2851199"/>
              <a:ext cx="1296144" cy="1296000"/>
            </a:xfrm>
            <a:prstGeom prst="arc">
              <a:avLst>
                <a:gd name="adj1" fmla="val 15839858"/>
                <a:gd name="adj2" fmla="val 180647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283968" y="2924944"/>
              <a:ext cx="504056" cy="576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l-GR" sz="3600" b="1" dirty="0">
                  <a:solidFill>
                    <a:srgbClr val="FF0000"/>
                  </a:solidFill>
                  <a:latin typeface="Trebuchet MS" pitchFamily="34" charset="0"/>
                  <a:sym typeface="Symbol"/>
                </a:rPr>
                <a:t></a:t>
              </a:r>
              <a:endPara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endParaRPr>
            </a:p>
          </p:txBody>
        </p:sp>
      </p:grp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1043608" y="836712"/>
            <a:ext cx="727280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Najděte všechny dvojice vedlejších úhlů.</a:t>
            </a: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3347864" y="4437112"/>
            <a:ext cx="122413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5004048" y="4221088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3419872" y="5445224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004048" y="5085184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48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3127</TotalTime>
  <Words>566</Words>
  <Application>Microsoft Office PowerPoint</Application>
  <PresentationFormat>Předvádění na obrazovce (4:3)</PresentationFormat>
  <Paragraphs>223</Paragraphs>
  <Slides>23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Trebuchet MS</vt:lpstr>
      <vt:lpstr>Prezentace Školicí seminář</vt:lpstr>
      <vt:lpstr>Prezentace aplikace PowerPoint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Prezentace aplikace PowerPoint</vt:lpstr>
      <vt:lpstr>Dvojice úhlů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Dvojice úhlů</dc:title>
  <dc:subject>Matematika</dc:subject>
  <dc:creator>Mgr. Vladimír Žůrek</dc:creator>
  <cp:lastModifiedBy>Žůrek Vladimír</cp:lastModifiedBy>
  <cp:revision>213</cp:revision>
  <dcterms:created xsi:type="dcterms:W3CDTF">2008-05-31T11:29:33Z</dcterms:created>
  <dcterms:modified xsi:type="dcterms:W3CDTF">2024-02-15T10:21:53Z</dcterms:modified>
</cp:coreProperties>
</file>