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8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5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316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04800" y="304800"/>
            <a:ext cx="3368675" cy="503238"/>
          </a:xfrm>
          <a:prstGeom prst="rect">
            <a:avLst/>
          </a:prstGeom>
          <a:noFill/>
        </p:spPr>
        <p:txBody>
          <a:bodyPr vert="horz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kern="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14800" y="304800"/>
            <a:ext cx="3368675" cy="503238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kern="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28600" y="9555163"/>
            <a:ext cx="3368675" cy="503237"/>
          </a:xfrm>
          <a:prstGeom prst="rect">
            <a:avLst/>
          </a:prstGeom>
          <a:noFill/>
        </p:spPr>
        <p:txBody>
          <a:bodyPr vert="horz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kern="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14800" y="9555163"/>
            <a:ext cx="3368675" cy="503237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kern="0" smtClean="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8D597D6-BCCF-4352-93D8-F4A446615E9C}" type="datetimeFigureOut">
              <a:rPr lang="cs-CZ"/>
              <a:pPr>
                <a:defRPr/>
              </a:pPr>
              <a:t>17.03.2020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BAE6BF7-2061-46D4-AA1D-64D13EF9E9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B58249-68BF-40F5-9ED0-4A488BF49B46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 noRot="1" noChangeAspect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ctr"/>
          <a:lstStyle>
            <a:lvl1pPr algn="ctr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  <a:lvl6pPr>
              <a:buNone/>
              <a:defRPr/>
            </a:lvl6pPr>
            <a:lvl7pPr>
              <a:buNone/>
              <a:defRPr/>
            </a:lvl7pPr>
            <a:lvl8pPr>
              <a:buNone/>
              <a:defRPr/>
            </a:lvl8pPr>
            <a:lvl9pPr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CA111-D26E-44E1-B341-0F558F65335C}" type="datetime1">
              <a:rPr lang="cs-CZ"/>
              <a:pPr>
                <a:defRPr/>
              </a:pPr>
              <a:t>17.03.2020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‹#›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A300D-FBB0-458E-9779-93FBD12843BB}" type="datetime1">
              <a:rPr lang="cs-CZ"/>
              <a:pPr>
                <a:defRPr/>
              </a:pPr>
              <a:t>17.03.2020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‹#›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F7EDB-8159-4B8C-8FDC-4BC53E7754CC}" type="datetime1">
              <a:rPr lang="cs-CZ"/>
              <a:pPr>
                <a:defRPr/>
              </a:pPr>
              <a:t>17.03.2020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‹#›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3A856-EC5A-4200-A8FE-933FDE2A9E27}" type="datetime1">
              <a:rPr lang="cs-CZ"/>
              <a:pPr>
                <a:defRPr/>
              </a:pPr>
              <a:t>17.03.2020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‹#›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  <a:lvl6pPr>
              <a:buNone/>
              <a:defRPr/>
            </a:lvl6pPr>
            <a:lvl7pPr>
              <a:buNone/>
              <a:defRPr sz="1400"/>
            </a:lvl7pPr>
            <a:lvl8pPr>
              <a:buNone/>
              <a:defRPr/>
            </a:lvl8pPr>
            <a:lvl9pPr>
              <a:buNone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11479-1E52-4150-91FC-2EE7ED021551}" type="datetime1">
              <a:rPr lang="cs-CZ"/>
              <a:pPr>
                <a:defRPr/>
              </a:pPr>
              <a:t>17.03.2020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‹#›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5FAD6-7E99-4DF8-A8FD-FA27B58F566E}" type="datetime1">
              <a:rPr lang="cs-CZ"/>
              <a:pPr>
                <a:defRPr/>
              </a:pPr>
              <a:t>17.03.2020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‹#›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  <a:lvl6pPr>
              <a:buNone/>
              <a:defRPr/>
            </a:lvl6pPr>
            <a:lvl7pPr>
              <a:buNone/>
              <a:defRPr/>
            </a:lvl7pPr>
            <a:lvl8pPr>
              <a:buNone/>
              <a:defRPr/>
            </a:lvl8pPr>
            <a:lvl9pPr>
              <a:buNone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  <a:lvl6pPr>
              <a:buNone/>
              <a:defRPr/>
            </a:lvl6pPr>
            <a:lvl7pPr>
              <a:buNone/>
              <a:defRPr/>
            </a:lvl7pPr>
            <a:lvl8pPr>
              <a:buNone/>
              <a:defRPr/>
            </a:lvl8pPr>
            <a:lvl9pPr>
              <a:buNone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DC3C0-90E6-4347-BF50-63D2FE203DF8}" type="datetime1">
              <a:rPr lang="cs-CZ"/>
              <a:pPr>
                <a:defRPr/>
              </a:pPr>
              <a:t>17.03.2020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‹#›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2DDF6-0AFD-4DB1-B7A4-58B6FC25BC20}" type="datetime1">
              <a:rPr lang="cs-CZ"/>
              <a:pPr>
                <a:defRPr/>
              </a:pPr>
              <a:t>17.03.2020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‹#›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36404-F517-4942-9585-6B47AE450E14}" type="datetime1">
              <a:rPr lang="cs-CZ"/>
              <a:pPr>
                <a:defRPr/>
              </a:pPr>
              <a:t>17.03.2020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‹#›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  <a:lvl6pPr>
              <a:buNone/>
              <a:defRPr/>
            </a:lvl6pPr>
            <a:lvl7pPr>
              <a:buNone/>
              <a:defRPr/>
            </a:lvl7pPr>
            <a:lvl8pPr>
              <a:buNone/>
              <a:defRPr/>
            </a:lvl8pPr>
            <a:lvl9pPr>
              <a:buNone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EA615-3DF9-4A2D-9C49-D5607C297091}" type="datetime1">
              <a:rPr lang="cs-CZ"/>
              <a:pPr>
                <a:defRPr/>
              </a:pPr>
              <a:t>17.03.2020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‹#›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  <a:lvl6pPr>
              <a:buNone/>
              <a:defRPr/>
            </a:lvl6pPr>
            <a:lvl7pPr>
              <a:buNone/>
              <a:defRPr/>
            </a:lvl7pPr>
            <a:lvl8pPr>
              <a:buNone/>
              <a:defRPr/>
            </a:lvl8pPr>
            <a:lvl9pPr>
              <a:buNone/>
              <a:defRPr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  <a:lvl6pPr>
              <a:buNone/>
              <a:defRPr/>
            </a:lvl6pPr>
            <a:lvl7pPr>
              <a:buNone/>
              <a:defRPr/>
            </a:lvl7pPr>
            <a:lvl8pPr>
              <a:buNone/>
              <a:defRPr/>
            </a:lvl8pPr>
            <a:lvl9pPr>
              <a:buNone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E3EF4-742D-4291-8E7C-8C94790BBBEC}" type="datetime1">
              <a:rPr lang="cs-CZ"/>
              <a:pPr>
                <a:defRPr/>
              </a:pPr>
              <a:t>17.03.2020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‹#›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8075613" cy="4494213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 anchorCtr="0"/>
          <a:lstStyle/>
          <a:p>
            <a:pPr lvl="0"/>
            <a:r>
              <a:rPr lang="en-US"/>
              <a:t>Click to edit the outline text format</a:t>
            </a:r>
          </a:p>
          <a:p>
            <a:pPr lvl="1"/>
            <a:r>
              <a:rPr lang="en-US"/>
              <a:t>Second Outline Level</a:t>
            </a:r>
          </a:p>
          <a:p>
            <a:pPr lvl="2"/>
            <a:r>
              <a:rPr lang="en-US"/>
              <a:t>Third Outline Level</a:t>
            </a:r>
          </a:p>
          <a:p>
            <a:pPr lvl="3"/>
            <a:r>
              <a:rPr lang="en-US"/>
              <a:t>Fourth Outline Level</a:t>
            </a:r>
          </a:p>
          <a:p>
            <a:pPr lvl="4"/>
            <a:r>
              <a:rPr lang="en-US"/>
              <a:t>Fifth Outline Level</a:t>
            </a:r>
          </a:p>
          <a:p>
            <a:pPr lvl="5"/>
            <a:r>
              <a:rPr lang="en-US"/>
              <a:t>Sixth Outline Level</a:t>
            </a:r>
          </a:p>
          <a:p>
            <a:pPr lvl="6"/>
            <a:r>
              <a:rPr lang="en-US"/>
              <a:t>Seventh Outline Level</a:t>
            </a:r>
          </a:p>
          <a:p>
            <a:pPr lvl="7"/>
            <a:r>
              <a:rPr lang="en-US"/>
              <a:t>Eighth Outline Level</a:t>
            </a:r>
          </a:p>
          <a:p>
            <a:pPr lvl="8"/>
            <a:r>
              <a:rPr lang="en-US"/>
              <a:t>Ninth Outline Level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25450"/>
            <a:ext cx="8075613" cy="143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the title text format</a:t>
            </a:r>
          </a:p>
        </p:txBody>
      </p:sp>
      <p:sp>
        <p:nvSpPr>
          <p:cNvPr id="16363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629400"/>
            <a:ext cx="1903413" cy="246063"/>
          </a:xfrm>
          <a:prstGeom prst="rect">
            <a:avLst/>
          </a:prstGeom>
          <a:noFill/>
          <a:ln>
            <a:noFill/>
          </a:ln>
        </p:spPr>
        <p:txBody>
          <a:bodyPr wrap="none" lIns="90000" tIns="46800" rIns="90000" bIns="46800" anchor="t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lang="en-US" sz="1000" b="1" kern="0" dirty="0" smtClean="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0A169470-4975-4EAB-915B-E24BB2B437DF}" type="datetime1">
              <a:rPr lang="cs-CZ"/>
              <a:pPr>
                <a:defRPr/>
              </a:pPr>
              <a:t>17.03.2020</a:t>
            </a:fld>
            <a:endParaRPr/>
          </a:p>
        </p:txBody>
      </p:sp>
      <p:sp>
        <p:nvSpPr>
          <p:cNvPr id="1636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4013" cy="246063"/>
          </a:xfrm>
          <a:prstGeom prst="rect">
            <a:avLst/>
          </a:prstGeom>
          <a:noFill/>
          <a:ln>
            <a:noFill/>
          </a:ln>
        </p:spPr>
        <p:txBody>
          <a:bodyPr wrap="none" lIns="90000" tIns="46800" rIns="90000" bIns="46800" anchor="t" anchorCtr="0"/>
          <a:lstStyle>
            <a:lvl1pPr algn="ctr" fontAlgn="auto">
              <a:spcBef>
                <a:spcPts val="0"/>
              </a:spcBef>
              <a:spcAft>
                <a:spcPts val="0"/>
              </a:spcAft>
              <a:defRPr lang="en-US" sz="1000" b="1" kern="0" dirty="0" smtClean="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636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9000" y="6629400"/>
            <a:ext cx="1903413" cy="246063"/>
          </a:xfrm>
          <a:prstGeom prst="rect">
            <a:avLst/>
          </a:prstGeom>
          <a:noFill/>
          <a:ln>
            <a:noFill/>
          </a:ln>
        </p:spPr>
        <p:txBody>
          <a:bodyPr wrap="none" lIns="90000" tIns="46800" rIns="90000" bIns="4680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lang="en-US" sz="1000" b="1" kern="0" dirty="0" smtClean="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3BA0177B-1A81-46CA-93DB-7F9CCF636B20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9pPr>
    </p:titleStyle>
    <p:bodyStyle>
      <a:lvl1pPr algn="l" rtl="0" fontAlgn="base">
        <a:lnSpc>
          <a:spcPct val="125000"/>
        </a:lnSpc>
        <a:spcBef>
          <a:spcPts val="800"/>
        </a:spcBef>
        <a:spcAft>
          <a:spcPct val="0"/>
        </a:spcAft>
        <a:defRPr sz="3200">
          <a:solidFill>
            <a:srgbClr val="284C6A"/>
          </a:solidFill>
          <a:latin typeface="Trebuchet MS"/>
          <a:ea typeface="+mn-ea"/>
          <a:cs typeface="+mn-cs"/>
        </a:defRPr>
      </a:lvl1pPr>
      <a:lvl2pPr algn="l" rtl="0" fontAlgn="base">
        <a:spcBef>
          <a:spcPts val="700"/>
        </a:spcBef>
        <a:spcAft>
          <a:spcPct val="0"/>
        </a:spcAft>
        <a:defRPr sz="2800">
          <a:solidFill>
            <a:srgbClr val="000000"/>
          </a:solidFill>
          <a:latin typeface="Trebuchet MS"/>
          <a:ea typeface="+mn-ea"/>
          <a:cs typeface="+mn-cs"/>
        </a:defRPr>
      </a:lvl2pPr>
      <a:lvl3pPr algn="l" rtl="0" fontAlgn="base">
        <a:spcBef>
          <a:spcPts val="600"/>
        </a:spcBef>
        <a:spcAft>
          <a:spcPct val="0"/>
        </a:spcAft>
        <a:defRPr sz="2400">
          <a:solidFill>
            <a:srgbClr val="000000"/>
          </a:solidFill>
          <a:latin typeface="Trebuchet MS"/>
          <a:ea typeface="+mn-ea"/>
          <a:cs typeface="+mn-cs"/>
        </a:defRPr>
      </a:lvl3pPr>
      <a:lvl4pPr algn="l" rtl="0" fontAlgn="base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Trebuchet MS"/>
          <a:ea typeface="+mn-ea"/>
          <a:cs typeface="+mn-cs"/>
        </a:defRPr>
      </a:lvl4pPr>
      <a:lvl5pPr algn="l" rtl="0" fontAlgn="base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Trebuchet MS"/>
          <a:ea typeface="+mn-ea"/>
          <a:cs typeface="+mn-cs"/>
        </a:defRPr>
      </a:lvl5pPr>
      <a:lvl6pPr marL="0" indent="0" algn="l" defTabSz="914400" rtl="0" eaLnBrk="1" latinLnBrk="0" hangingPunct="1">
        <a:spcBef>
          <a:spcPts val="499"/>
        </a:spcBef>
        <a:spcAft>
          <a:spcPts val="0"/>
        </a:spcAft>
        <a:defRPr sz="2000" u="none" kern="0" spc="0">
          <a:solidFill>
            <a:srgbClr val="000000"/>
          </a:solidFill>
          <a:latin typeface="Trebuchet MS"/>
          <a:ea typeface="+mn-ea"/>
          <a:cs typeface="+mn-cs"/>
        </a:defRPr>
      </a:lvl6pPr>
      <a:lvl7pPr marL="0" indent="0" algn="l" defTabSz="914400" rtl="0" eaLnBrk="1" latinLnBrk="0" hangingPunct="1">
        <a:spcBef>
          <a:spcPts val="499"/>
        </a:spcBef>
        <a:spcAft>
          <a:spcPts val="0"/>
        </a:spcAft>
        <a:defRPr sz="2000" u="none" kern="0" spc="0">
          <a:solidFill>
            <a:srgbClr val="000000"/>
          </a:solidFill>
          <a:latin typeface="Trebuchet MS"/>
          <a:ea typeface="+mn-ea"/>
          <a:cs typeface="+mn-cs"/>
        </a:defRPr>
      </a:lvl7pPr>
      <a:lvl8pPr marL="0" indent="0" algn="l" defTabSz="914400" rtl="0" eaLnBrk="1" latinLnBrk="0" hangingPunct="1">
        <a:spcBef>
          <a:spcPts val="499"/>
        </a:spcBef>
        <a:spcAft>
          <a:spcPts val="0"/>
        </a:spcAft>
        <a:defRPr sz="2000" u="none" kern="0" spc="0">
          <a:solidFill>
            <a:srgbClr val="000000"/>
          </a:solidFill>
          <a:latin typeface="Trebuchet MS"/>
          <a:ea typeface="+mn-ea"/>
          <a:cs typeface="+mn-cs"/>
        </a:defRPr>
      </a:lvl8pPr>
      <a:lvl9pPr marL="0" indent="0" algn="l" defTabSz="914400" rtl="0" eaLnBrk="1" latinLnBrk="0" hangingPunct="1">
        <a:spcBef>
          <a:spcPts val="499"/>
        </a:spcBef>
        <a:spcAft>
          <a:spcPts val="0"/>
        </a:spcAft>
        <a:defRPr sz="2000" u="none" kern="0" spc="0">
          <a:solidFill>
            <a:srgbClr val="000000"/>
          </a:solidFill>
          <a:latin typeface="Trebuchet MS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1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5348722"/>
            <a:ext cx="5400600" cy="132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395536" y="1737712"/>
          <a:ext cx="8208912" cy="377952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2011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7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Autor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Ověřil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/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Datum vytvoření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I.-IV. 2012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Ročník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IX.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Oblast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Matematika a její aplikace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Okruh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Geometrie v rovině a v prostoru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Výstup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Užívá k argumentaci a při výpočtech věty o shodnosti a podobnosti trojúhelníků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Anotace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Prezentace k předvádění, zavádí věty o podobnosti trojúhelníků. Obsahuje příklady na procvičení i s řešením spolu s pracovním listem pro žáky.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395536" y="440472"/>
          <a:ext cx="8208912" cy="1332344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>
                          <a:solidFill>
                            <a:schemeClr val="bg1"/>
                          </a:solidFill>
                        </a:rPr>
                        <a:t>Podobnost geometrických útvarů</a:t>
                      </a:r>
                    </a:p>
                  </a:txBody>
                  <a:tcPr anchor="ctr">
                    <a:lnB w="38100" cap="flat" cmpd="sng" algn="ctr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370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>
                          <a:solidFill>
                            <a:schemeClr val="bg1"/>
                          </a:solidFill>
                        </a:rPr>
                        <a:t>Rozdělení úsečky na stejné části</a:t>
                      </a: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4" name="Placeholder 3" descr="100000000000029E0000020D0410A338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laceholder 3" descr="100000000000029E0000020D54DFE886.png"/>
          <p:cNvPicPr>
            <a:picLocks noGrp="1"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laceholder 3" descr="100000000000029E0000020DFF6801F9.png"/>
          <p:cNvPicPr>
            <a:picLocks noGrp="1"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laceholder 3" descr="100000000000029E0000020D8028066B.png"/>
          <p:cNvPicPr>
            <a:picLocks noGrp="1"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loud Callout 8"/>
          <p:cNvSpPr/>
          <p:nvPr/>
        </p:nvSpPr>
        <p:spPr>
          <a:xfrm>
            <a:off x="827088" y="3933825"/>
            <a:ext cx="4032250" cy="2447925"/>
          </a:xfrm>
          <a:prstGeom prst="cloudCallout">
            <a:avLst>
              <a:gd name="adj1" fmla="val 51379"/>
              <a:gd name="adj2" fmla="val -93902"/>
            </a:avLst>
          </a:prstGeom>
          <a:solidFill>
            <a:srgbClr val="FFFF00"/>
          </a:solidFill>
          <a:ln w="9360">
            <a:solidFill>
              <a:srgbClr val="00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latin typeface="Trebuchet MS" charset="0"/>
              </a:rPr>
              <a:t>Sestrojili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jsme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tak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tři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trojúhelníky</a:t>
            </a:r>
            <a:r>
              <a:rPr lang="en-US" sz="2000" b="1" dirty="0">
                <a:latin typeface="Trebuchet MS" charset="0"/>
              </a:rPr>
              <a:t> a </a:t>
            </a:r>
            <a:r>
              <a:rPr lang="en-US" sz="2000" b="1" dirty="0" err="1">
                <a:latin typeface="Trebuchet MS" charset="0"/>
              </a:rPr>
              <a:t>nyní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budeme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zkoumat</a:t>
            </a:r>
            <a:r>
              <a:rPr lang="en-US" sz="2000" b="1" dirty="0">
                <a:latin typeface="Trebuchet MS" charset="0"/>
              </a:rPr>
              <a:t>, co pro </a:t>
            </a:r>
            <a:r>
              <a:rPr lang="en-US" sz="2000" b="1" dirty="0" err="1">
                <a:latin typeface="Trebuchet MS" charset="0"/>
              </a:rPr>
              <a:t>ně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platí</a:t>
            </a:r>
            <a:r>
              <a:rPr lang="en-US" sz="2000" b="1" dirty="0">
                <a:latin typeface="Trebuchet MS" charset="0"/>
              </a:rPr>
              <a:t>.</a:t>
            </a:r>
          </a:p>
        </p:txBody>
      </p:sp>
      <p:sp>
        <p:nvSpPr>
          <p:cNvPr id="10" name="Rectangle Custom 9"/>
          <p:cNvSpPr/>
          <p:nvPr/>
        </p:nvSpPr>
        <p:spPr>
          <a:xfrm>
            <a:off x="5940425" y="2420938"/>
            <a:ext cx="1476375" cy="576262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284C6A"/>
                </a:solidFill>
                <a:latin typeface="Symbol" charset="0"/>
              </a:rPr>
              <a:t></a:t>
            </a:r>
            <a:r>
              <a:rPr lang="en-US" sz="2000" b="1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sz="2800" b="1">
                <a:solidFill>
                  <a:srgbClr val="284C6A"/>
                </a:solidFill>
                <a:latin typeface="Trebuchet MS" charset="0"/>
              </a:rPr>
              <a:t>ABC</a:t>
            </a:r>
          </a:p>
        </p:txBody>
      </p:sp>
      <p:sp>
        <p:nvSpPr>
          <p:cNvPr id="11" name="Rectangle Custom 10"/>
          <p:cNvSpPr/>
          <p:nvPr/>
        </p:nvSpPr>
        <p:spPr>
          <a:xfrm>
            <a:off x="3916363" y="2046288"/>
            <a:ext cx="1476375" cy="576262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284C6A"/>
                </a:solidFill>
                <a:latin typeface="Symbol" charset="0"/>
              </a:rPr>
              <a:t></a:t>
            </a:r>
            <a:r>
              <a:rPr lang="en-US" sz="2000" b="1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sz="2800" b="1">
                <a:solidFill>
                  <a:srgbClr val="284C6A"/>
                </a:solidFill>
                <a:latin typeface="Trebuchet MS" charset="0"/>
              </a:rPr>
              <a:t>AB‘C‘</a:t>
            </a:r>
          </a:p>
        </p:txBody>
      </p:sp>
      <p:sp>
        <p:nvSpPr>
          <p:cNvPr id="12" name="Rectangle Custom 11"/>
          <p:cNvSpPr/>
          <p:nvPr/>
        </p:nvSpPr>
        <p:spPr>
          <a:xfrm>
            <a:off x="2079625" y="1484313"/>
            <a:ext cx="1657350" cy="576262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284C6A"/>
                </a:solidFill>
                <a:latin typeface="Symbol" charset="0"/>
              </a:rPr>
              <a:t></a:t>
            </a:r>
            <a:r>
              <a:rPr lang="en-US" sz="2000" b="1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sz="2800" b="1">
                <a:solidFill>
                  <a:srgbClr val="284C6A"/>
                </a:solidFill>
                <a:latin typeface="Trebuchet MS" charset="0"/>
              </a:rPr>
              <a:t>AB“C“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BF29AE2B-708F-4221-BC44-D755589EB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7" name="Placeholder 3" descr="100000000000029E0000020D8028066B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loud Callout 5"/>
          <p:cNvSpPr/>
          <p:nvPr/>
        </p:nvSpPr>
        <p:spPr>
          <a:xfrm>
            <a:off x="827088" y="4221163"/>
            <a:ext cx="5192712" cy="2160587"/>
          </a:xfrm>
          <a:prstGeom prst="cloudCallout">
            <a:avLst>
              <a:gd name="adj1" fmla="val -30504"/>
              <a:gd name="adj2" fmla="val -176893"/>
            </a:avLst>
          </a:prstGeom>
          <a:solidFill>
            <a:srgbClr val="FFFF00"/>
          </a:solidFill>
          <a:ln w="9360">
            <a:solidFill>
              <a:srgbClr val="00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Trebuchet MS" charset="0"/>
              </a:rPr>
              <a:t>Co </a:t>
            </a:r>
            <a:r>
              <a:rPr lang="en-US" sz="2000" b="1" dirty="0" err="1">
                <a:latin typeface="Trebuchet MS" charset="0"/>
              </a:rPr>
              <a:t>můžeme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říci</a:t>
            </a:r>
            <a:r>
              <a:rPr lang="cs-CZ" sz="2000" b="1" dirty="0">
                <a:latin typeface="Trebuchet MS" charset="0"/>
              </a:rPr>
              <a:t> </a:t>
            </a:r>
            <a:r>
              <a:rPr lang="en-US" sz="2000" b="1" dirty="0">
                <a:latin typeface="Trebuchet MS" charset="0"/>
              </a:rPr>
              <a:t>o </a:t>
            </a:r>
            <a:r>
              <a:rPr lang="en-US" sz="2000" b="1" dirty="0" err="1">
                <a:latin typeface="Trebuchet MS" charset="0"/>
              </a:rPr>
              <a:t>vnitřních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úhlech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všech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tří</a:t>
            </a:r>
            <a:r>
              <a:rPr lang="cs-CZ" sz="2000" b="1" dirty="0">
                <a:latin typeface="Trebuchet MS" charset="0"/>
              </a:rPr>
              <a:t> t</a:t>
            </a:r>
            <a:r>
              <a:rPr lang="en-US" sz="2000" b="1" dirty="0" err="1">
                <a:latin typeface="Trebuchet MS" charset="0"/>
              </a:rPr>
              <a:t>rojúhelníků</a:t>
            </a:r>
            <a:r>
              <a:rPr lang="en-US" sz="2000" b="1" dirty="0">
                <a:latin typeface="Trebuchet MS" charset="0"/>
              </a:rPr>
              <a:t>? </a:t>
            </a:r>
            <a:r>
              <a:rPr lang="en-US" sz="2000" b="1" dirty="0" err="1">
                <a:latin typeface="Trebuchet MS" charset="0"/>
              </a:rPr>
              <a:t>Začněme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třeba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úhlem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při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vrcholu</a:t>
            </a:r>
            <a:r>
              <a:rPr lang="cs-CZ" sz="2000" b="1" dirty="0">
                <a:latin typeface="Trebuchet MS" charset="0"/>
              </a:rPr>
              <a:t> </a:t>
            </a:r>
            <a:r>
              <a:rPr lang="en-US" sz="2000" b="1" i="1" dirty="0">
                <a:latin typeface="Trebuchet MS" charset="0"/>
              </a:rPr>
              <a:t>A</a:t>
            </a:r>
            <a:r>
              <a:rPr lang="en-US" sz="2000" b="1" dirty="0">
                <a:latin typeface="Trebuchet MS" charset="0"/>
              </a:rPr>
              <a:t>.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8DEFE124-B0DE-4EA1-A62F-9E87D9902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1" name="Placeholder 3" descr="100000000000029E0000020D8028066B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laceholder 3" descr="100000000000029E0000020DCD998B76.png"/>
          <p:cNvPicPr>
            <a:picLocks noGrp="1"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Custom 6"/>
          <p:cNvSpPr/>
          <p:nvPr/>
        </p:nvSpPr>
        <p:spPr>
          <a:xfrm>
            <a:off x="914400" y="4953000"/>
            <a:ext cx="7467600" cy="121920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Úhel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Symbol" charset="0"/>
              </a:rPr>
              <a:t>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je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jedním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z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vnitřních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úhlů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všech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tří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trojúhelníků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tzn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. je pro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všechny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tři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trojúhelníky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stejný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shodný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.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051207F1-7FFB-4C71-8268-078632C7A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5" name="Placeholder 3" descr="100000000000029E0000020DCD998B76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loud Callout 5"/>
          <p:cNvSpPr/>
          <p:nvPr/>
        </p:nvSpPr>
        <p:spPr>
          <a:xfrm>
            <a:off x="827088" y="4221163"/>
            <a:ext cx="5116512" cy="2160587"/>
          </a:xfrm>
          <a:prstGeom prst="cloudCallout">
            <a:avLst>
              <a:gd name="adj1" fmla="val 79796"/>
              <a:gd name="adj2" fmla="val -172189"/>
            </a:avLst>
          </a:prstGeom>
          <a:solidFill>
            <a:srgbClr val="FFFF00"/>
          </a:solidFill>
          <a:ln w="9360">
            <a:solidFill>
              <a:srgbClr val="00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latin typeface="Trebuchet MS" charset="0"/>
              </a:rPr>
              <a:t>Nyní</a:t>
            </a:r>
            <a:r>
              <a:rPr lang="en-US" sz="2000" b="1" dirty="0">
                <a:latin typeface="Trebuchet MS" charset="0"/>
              </a:rPr>
              <a:t> se </a:t>
            </a:r>
            <a:r>
              <a:rPr lang="en-US" sz="2000" b="1" dirty="0" err="1">
                <a:latin typeface="Trebuchet MS" charset="0"/>
              </a:rPr>
              <a:t>podívejme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na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cs-CZ" sz="2000" b="1" dirty="0">
                <a:latin typeface="Trebuchet MS" charset="0"/>
              </a:rPr>
              <a:t>ú</a:t>
            </a:r>
            <a:r>
              <a:rPr lang="en-US" sz="2000" b="1" dirty="0" err="1">
                <a:latin typeface="Trebuchet MS" charset="0"/>
              </a:rPr>
              <a:t>hly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při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vrcholech</a:t>
            </a:r>
            <a:r>
              <a:rPr lang="en-US" sz="2000" b="1" dirty="0">
                <a:latin typeface="Trebuchet MS" charset="0"/>
              </a:rPr>
              <a:t> B, B‘ a B“.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latin typeface="Trebuchet MS" charset="0"/>
              </a:rPr>
              <a:t>Jak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vznikaly</a:t>
            </a:r>
            <a:r>
              <a:rPr lang="en-US" sz="2000" b="1" dirty="0">
                <a:latin typeface="Trebuchet MS" charset="0"/>
              </a:rPr>
              <a:t>?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41A3AF0-F29B-4AAB-B3EF-B256EA2DB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9" name="Placeholder 3" descr="100000000000029E0000020DCD998B76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laceholder 3" descr="100000000000029E0000020D17C0715D.png"/>
          <p:cNvPicPr>
            <a:picLocks noGrp="1"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Custom 6"/>
          <p:cNvSpPr/>
          <p:nvPr/>
        </p:nvSpPr>
        <p:spPr>
          <a:xfrm>
            <a:off x="1116013" y="4724400"/>
            <a:ext cx="7200900" cy="1295399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CC00"/>
                </a:solidFill>
                <a:latin typeface="Trebuchet MS" charset="0"/>
              </a:rPr>
              <a:t>Úhly</a:t>
            </a:r>
            <a:r>
              <a:rPr lang="en-US" sz="2800" b="1" dirty="0">
                <a:solidFill>
                  <a:srgbClr val="00CC00"/>
                </a:solidFill>
                <a:latin typeface="Trebuchet MS" charset="0"/>
              </a:rPr>
              <a:t> </a:t>
            </a:r>
            <a:r>
              <a:rPr lang="en-US" sz="2800" b="1" dirty="0">
                <a:solidFill>
                  <a:srgbClr val="00CC00"/>
                </a:solidFill>
                <a:latin typeface="Symbol" charset="0"/>
              </a:rPr>
              <a:t></a:t>
            </a:r>
            <a:r>
              <a:rPr lang="en-US" sz="2800" b="1" dirty="0">
                <a:solidFill>
                  <a:srgbClr val="00CC00"/>
                </a:solidFill>
                <a:latin typeface="Trebuchet MS" charset="0"/>
              </a:rPr>
              <a:t>, </a:t>
            </a:r>
            <a:r>
              <a:rPr lang="en-US" sz="2800" b="1" dirty="0">
                <a:solidFill>
                  <a:srgbClr val="00CC00"/>
                </a:solidFill>
                <a:latin typeface="Symbol" charset="0"/>
              </a:rPr>
              <a:t></a:t>
            </a:r>
            <a:r>
              <a:rPr lang="en-US" sz="2800" b="1" dirty="0">
                <a:solidFill>
                  <a:srgbClr val="00CC00"/>
                </a:solidFill>
                <a:latin typeface="Trebuchet MS" charset="0"/>
              </a:rPr>
              <a:t>‘, </a:t>
            </a:r>
            <a:r>
              <a:rPr lang="en-US" sz="2800" b="1" dirty="0">
                <a:solidFill>
                  <a:srgbClr val="00CC00"/>
                </a:solidFill>
                <a:latin typeface="Symbol" charset="0"/>
              </a:rPr>
              <a:t></a:t>
            </a:r>
            <a:r>
              <a:rPr lang="en-US" sz="2800" b="1" dirty="0">
                <a:solidFill>
                  <a:srgbClr val="00CC00"/>
                </a:solidFill>
                <a:latin typeface="Trebuchet MS" charset="0"/>
              </a:rPr>
              <a:t>“ </a:t>
            </a:r>
            <a:r>
              <a:rPr lang="en-US" sz="2800" b="1" dirty="0" err="1">
                <a:solidFill>
                  <a:srgbClr val="00CC00"/>
                </a:solidFill>
                <a:latin typeface="Trebuchet MS" charset="0"/>
              </a:rPr>
              <a:t>vznikaly</a:t>
            </a:r>
            <a:r>
              <a:rPr lang="en-US" sz="2800" b="1" dirty="0">
                <a:solidFill>
                  <a:srgbClr val="00CC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00CC00"/>
                </a:solidFill>
                <a:latin typeface="Trebuchet MS" charset="0"/>
              </a:rPr>
              <a:t>pomocí</a:t>
            </a:r>
            <a:r>
              <a:rPr lang="en-US" sz="2800" b="1" dirty="0">
                <a:solidFill>
                  <a:srgbClr val="00CC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00CC00"/>
                </a:solidFill>
                <a:latin typeface="Trebuchet MS" charset="0"/>
              </a:rPr>
              <a:t>kolmic</a:t>
            </a:r>
            <a:r>
              <a:rPr lang="en-US" sz="2800" b="1" dirty="0">
                <a:solidFill>
                  <a:srgbClr val="00CC00"/>
                </a:solidFill>
                <a:latin typeface="Trebuchet MS" charset="0"/>
              </a:rPr>
              <a:t>, </a:t>
            </a:r>
            <a:r>
              <a:rPr lang="en-US" sz="2800" b="1" dirty="0" err="1">
                <a:solidFill>
                  <a:srgbClr val="00CC00"/>
                </a:solidFill>
                <a:latin typeface="Trebuchet MS" charset="0"/>
              </a:rPr>
              <a:t>tzn</a:t>
            </a:r>
            <a:r>
              <a:rPr lang="en-US" sz="2800" b="1" dirty="0">
                <a:solidFill>
                  <a:srgbClr val="00CC00"/>
                </a:solidFill>
                <a:latin typeface="Trebuchet MS" charset="0"/>
              </a:rPr>
              <a:t>. že </a:t>
            </a:r>
            <a:r>
              <a:rPr lang="en-US" sz="2800" b="1" dirty="0" err="1">
                <a:solidFill>
                  <a:srgbClr val="00CC00"/>
                </a:solidFill>
                <a:latin typeface="Trebuchet MS" charset="0"/>
              </a:rPr>
              <a:t>jsou</a:t>
            </a:r>
            <a:r>
              <a:rPr lang="en-US" sz="2800" b="1" dirty="0">
                <a:solidFill>
                  <a:srgbClr val="00CC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00CC00"/>
                </a:solidFill>
                <a:latin typeface="Trebuchet MS" charset="0"/>
              </a:rPr>
              <a:t>všechny</a:t>
            </a:r>
            <a:r>
              <a:rPr lang="en-US" sz="2800" b="1" dirty="0">
                <a:solidFill>
                  <a:srgbClr val="00CC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00CC00"/>
                </a:solidFill>
                <a:latin typeface="Trebuchet MS" charset="0"/>
              </a:rPr>
              <a:t>pravé</a:t>
            </a:r>
            <a:r>
              <a:rPr lang="en-US" sz="2800" b="1" dirty="0">
                <a:solidFill>
                  <a:srgbClr val="00CC00"/>
                </a:solidFill>
                <a:latin typeface="Trebuchet MS" charset="0"/>
              </a:rPr>
              <a:t>, </a:t>
            </a:r>
            <a:r>
              <a:rPr lang="en-US" sz="2800" b="1" dirty="0" err="1">
                <a:solidFill>
                  <a:srgbClr val="00CC00"/>
                </a:solidFill>
                <a:latin typeface="Trebuchet MS" charset="0"/>
              </a:rPr>
              <a:t>tzn</a:t>
            </a:r>
            <a:r>
              <a:rPr lang="en-US" sz="2800" b="1" dirty="0">
                <a:solidFill>
                  <a:srgbClr val="00CC00"/>
                </a:solidFill>
                <a:latin typeface="Trebuchet MS" charset="0"/>
              </a:rPr>
              <a:t>. </a:t>
            </a:r>
            <a:r>
              <a:rPr lang="en-US" sz="2800" b="1" dirty="0" err="1">
                <a:solidFill>
                  <a:srgbClr val="00CC00"/>
                </a:solidFill>
                <a:latin typeface="Trebuchet MS" charset="0"/>
              </a:rPr>
              <a:t>také</a:t>
            </a:r>
            <a:r>
              <a:rPr lang="en-US" sz="2800" b="1" dirty="0">
                <a:solidFill>
                  <a:srgbClr val="00CC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00CC00"/>
                </a:solidFill>
                <a:latin typeface="Trebuchet MS" charset="0"/>
              </a:rPr>
              <a:t>všechny</a:t>
            </a:r>
            <a:r>
              <a:rPr lang="en-US" sz="2800" b="1" dirty="0">
                <a:solidFill>
                  <a:srgbClr val="00CC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00CC00"/>
                </a:solidFill>
                <a:latin typeface="Trebuchet MS" charset="0"/>
              </a:rPr>
              <a:t>stejné</a:t>
            </a:r>
            <a:r>
              <a:rPr lang="en-US" sz="2800" b="1" dirty="0">
                <a:solidFill>
                  <a:srgbClr val="00CC00"/>
                </a:solidFill>
                <a:latin typeface="Trebuchet MS" charset="0"/>
              </a:rPr>
              <a:t>, </a:t>
            </a:r>
            <a:r>
              <a:rPr lang="en-US" sz="2800" b="1" dirty="0" err="1">
                <a:solidFill>
                  <a:srgbClr val="00CC00"/>
                </a:solidFill>
                <a:latin typeface="Trebuchet MS" charset="0"/>
              </a:rPr>
              <a:t>shodné</a:t>
            </a:r>
            <a:r>
              <a:rPr lang="en-US" sz="2800" b="1" dirty="0">
                <a:solidFill>
                  <a:srgbClr val="00CC00"/>
                </a:solidFill>
                <a:latin typeface="Trebuchet MS" charset="0"/>
              </a:rPr>
              <a:t>.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7D16841C-3C5A-46B5-8B67-96C7A96E9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3" name="Placeholder 3" descr="100000000000029E0000020D17C0715D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loud Callout 5"/>
          <p:cNvSpPr/>
          <p:nvPr/>
        </p:nvSpPr>
        <p:spPr>
          <a:xfrm>
            <a:off x="827088" y="3789363"/>
            <a:ext cx="4176712" cy="2305050"/>
          </a:xfrm>
          <a:prstGeom prst="cloudCallout">
            <a:avLst>
              <a:gd name="adj1" fmla="val 105569"/>
              <a:gd name="adj2" fmla="val 42009"/>
            </a:avLst>
          </a:prstGeom>
          <a:solidFill>
            <a:srgbClr val="FFFF00"/>
          </a:solidFill>
          <a:ln w="9360">
            <a:solidFill>
              <a:srgbClr val="00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Trebuchet MS" charset="0"/>
              </a:rPr>
              <a:t>A co </a:t>
            </a:r>
            <a:r>
              <a:rPr lang="en-US" sz="2000" b="1" dirty="0" err="1">
                <a:latin typeface="Trebuchet MS" charset="0"/>
              </a:rPr>
              <a:t>můžeme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na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závěr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říci</a:t>
            </a:r>
            <a:r>
              <a:rPr lang="en-US" sz="2000" b="1" dirty="0">
                <a:latin typeface="Trebuchet MS" charset="0"/>
              </a:rPr>
              <a:t> o </a:t>
            </a:r>
            <a:r>
              <a:rPr lang="en-US" sz="2000" b="1" dirty="0" err="1">
                <a:latin typeface="Trebuchet MS" charset="0"/>
              </a:rPr>
              <a:t>velikosti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úhlů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při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vrcholech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i="1" dirty="0">
                <a:latin typeface="Trebuchet MS" charset="0"/>
              </a:rPr>
              <a:t>C</a:t>
            </a:r>
            <a:r>
              <a:rPr lang="en-US" sz="2000" b="1" dirty="0">
                <a:latin typeface="Trebuchet MS" charset="0"/>
              </a:rPr>
              <a:t>, </a:t>
            </a:r>
            <a:r>
              <a:rPr lang="en-US" sz="2000" b="1" i="1" dirty="0">
                <a:latin typeface="Trebuchet MS" charset="0"/>
              </a:rPr>
              <a:t>C‘</a:t>
            </a:r>
            <a:r>
              <a:rPr lang="en-US" sz="2000" b="1" dirty="0">
                <a:latin typeface="Trebuchet MS" charset="0"/>
              </a:rPr>
              <a:t> a </a:t>
            </a:r>
            <a:r>
              <a:rPr lang="en-US" sz="2000" b="1" i="1" dirty="0">
                <a:latin typeface="Trebuchet MS" charset="0"/>
              </a:rPr>
              <a:t>C“</a:t>
            </a:r>
            <a:r>
              <a:rPr lang="en-US" sz="2000" b="1" dirty="0">
                <a:latin typeface="Trebuchet MS" charset="0"/>
              </a:rPr>
              <a:t>.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0E719FE-D301-4541-A3E9-BA16914D6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7" name="Placeholder 3" descr="100000000000029E0000020D17C0715D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laceholder 3" descr="100000000000029E0000020D99A867D0.png"/>
          <p:cNvPicPr>
            <a:picLocks noGrp="1"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Custom 6"/>
          <p:cNvSpPr/>
          <p:nvPr/>
        </p:nvSpPr>
        <p:spPr>
          <a:xfrm>
            <a:off x="685800" y="3200400"/>
            <a:ext cx="4648199" cy="295275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Protože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všechny</a:t>
            </a:r>
            <a:r>
              <a:rPr lang="cs-C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trojúhelníky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shodují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dvou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vnitřních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úhlech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musí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mít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vzhledem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součtu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všech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vnitřních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úhlů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180°,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shodný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úhel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třetí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9AB19459-2EE0-4434-8188-0345613EA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1" name="Placeholder 3" descr="100000000000029E0000020D17C0715D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3" name="Placeholder 3" descr="100000000000029E0000020D99A867D0.png"/>
          <p:cNvPicPr>
            <a:picLocks noGrp="1"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Custom 6"/>
          <p:cNvSpPr/>
          <p:nvPr/>
        </p:nvSpPr>
        <p:spPr>
          <a:xfrm>
            <a:off x="827088" y="3810001"/>
            <a:ext cx="4964112" cy="2427288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Jak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víme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shodují-li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se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trojúhelníky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ve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všech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třech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vnitřních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úhlech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říkáme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, že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jsou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podobné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.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980CA0F6-CCA7-4C42-92D2-1F9DA5247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5" name="Placeholder 3" descr="100000000000029E0000020D17C0715D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7" name="Placeholder 3" descr="100000000000029E0000020D99A867D0.png"/>
          <p:cNvPicPr>
            <a:picLocks noGrp="1"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Custom 6"/>
          <p:cNvSpPr/>
          <p:nvPr/>
        </p:nvSpPr>
        <p:spPr>
          <a:xfrm>
            <a:off x="762000" y="3511550"/>
            <a:ext cx="4537075" cy="273685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Podobné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trojúhelníky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mají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všechny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odpovídající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si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strany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zvětšeny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případně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zmenšeny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ve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stejném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poměru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(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podle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stejného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rebuchet MS" charset="0"/>
              </a:rPr>
              <a:t>koeficientu</a:t>
            </a:r>
            <a:r>
              <a:rPr lang="en-US" sz="2800" b="1" dirty="0">
                <a:solidFill>
                  <a:srgbClr val="FF0000"/>
                </a:solidFill>
                <a:latin typeface="Trebuchet MS" charset="0"/>
              </a:rPr>
              <a:t>).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32051364-BDDC-4B07-98F2-A8B1CB46C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9" name="Placeholder 3" descr="100000000000029E0000020D17C0715D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1" name="Placeholder 3" descr="100000000000029E0000020D99A867D0.png"/>
          <p:cNvPicPr>
            <a:picLocks noGrp="1"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loud Callout 6"/>
          <p:cNvSpPr/>
          <p:nvPr/>
        </p:nvSpPr>
        <p:spPr>
          <a:xfrm>
            <a:off x="609600" y="3500438"/>
            <a:ext cx="5257800" cy="2665412"/>
          </a:xfrm>
          <a:prstGeom prst="cloudCallout">
            <a:avLst>
              <a:gd name="adj1" fmla="val 34856"/>
              <a:gd name="adj2" fmla="val -111583"/>
            </a:avLst>
          </a:prstGeom>
          <a:solidFill>
            <a:srgbClr val="FFFF00"/>
          </a:solidFill>
          <a:ln w="9360">
            <a:solidFill>
              <a:srgbClr val="00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latin typeface="Trebuchet MS" charset="0"/>
              </a:rPr>
              <a:t>Zjistíme</a:t>
            </a:r>
            <a:r>
              <a:rPr lang="en-US" sz="2000" b="1" dirty="0">
                <a:latin typeface="Trebuchet MS" charset="0"/>
              </a:rPr>
              <a:t>, </a:t>
            </a:r>
            <a:r>
              <a:rPr lang="en-US" sz="2000" b="1" dirty="0" err="1">
                <a:latin typeface="Trebuchet MS" charset="0"/>
              </a:rPr>
              <a:t>jaký</a:t>
            </a:r>
            <a:r>
              <a:rPr lang="en-US" sz="2000" b="1" dirty="0">
                <a:latin typeface="Trebuchet MS" charset="0"/>
              </a:rPr>
              <a:t> je</a:t>
            </a:r>
            <a:r>
              <a:rPr lang="cs-CZ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koeficient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zvětšení</a:t>
            </a:r>
            <a:r>
              <a:rPr lang="cs-CZ" sz="2000" b="1" dirty="0">
                <a:latin typeface="Trebuchet MS" charset="0"/>
              </a:rPr>
              <a:t> </a:t>
            </a:r>
            <a:r>
              <a:rPr lang="en-US" sz="2000" b="1" dirty="0">
                <a:latin typeface="Trebuchet MS" charset="0"/>
              </a:rPr>
              <a:t>z </a:t>
            </a:r>
            <a:r>
              <a:rPr lang="en-US" b="1" dirty="0">
                <a:latin typeface="Symbol" charset="0"/>
              </a:rPr>
              <a:t></a:t>
            </a:r>
            <a:r>
              <a:rPr lang="en-US" sz="2000" b="1" i="1" dirty="0">
                <a:latin typeface="Trebuchet MS" charset="0"/>
              </a:rPr>
              <a:t>AB“C“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na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b="1" dirty="0">
                <a:latin typeface="Symbol" charset="0"/>
              </a:rPr>
              <a:t></a:t>
            </a:r>
            <a:r>
              <a:rPr lang="en-US" sz="2000" b="1" i="1" dirty="0">
                <a:latin typeface="Trebuchet MS" charset="0"/>
              </a:rPr>
              <a:t>AB‘C‘</a:t>
            </a:r>
            <a:r>
              <a:rPr lang="cs-CZ" sz="2000" b="1" i="1" dirty="0">
                <a:latin typeface="Trebuchet MS" charset="0"/>
              </a:rPr>
              <a:t> </a:t>
            </a:r>
            <a:r>
              <a:rPr lang="en-US" sz="2000" b="1" dirty="0">
                <a:latin typeface="Trebuchet MS" charset="0"/>
              </a:rPr>
              <a:t>a </a:t>
            </a:r>
            <a:r>
              <a:rPr lang="en-US" sz="2000" b="1" dirty="0" err="1">
                <a:latin typeface="Trebuchet MS" charset="0"/>
              </a:rPr>
              <a:t>následně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jaký</a:t>
            </a:r>
            <a:r>
              <a:rPr lang="en-US" sz="2000" b="1" dirty="0">
                <a:latin typeface="Trebuchet MS" charset="0"/>
              </a:rPr>
              <a:t> je</a:t>
            </a:r>
            <a:r>
              <a:rPr lang="cs-CZ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koeficient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zvětšení</a:t>
            </a:r>
            <a:r>
              <a:rPr lang="cs-CZ" sz="2000" b="1" dirty="0">
                <a:latin typeface="Trebuchet MS" charset="0"/>
              </a:rPr>
              <a:t>   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Trebuchet MS" charset="0"/>
              </a:rPr>
              <a:t>z </a:t>
            </a:r>
            <a:r>
              <a:rPr lang="en-US" sz="2000" b="1" i="1" dirty="0">
                <a:latin typeface="Symbol" charset="0"/>
              </a:rPr>
              <a:t></a:t>
            </a:r>
            <a:r>
              <a:rPr lang="en-US" sz="2000" b="1" i="1" dirty="0">
                <a:latin typeface="Trebuchet MS" charset="0"/>
              </a:rPr>
              <a:t>AB“C“ </a:t>
            </a:r>
            <a:r>
              <a:rPr lang="en-US" sz="2000" b="1" dirty="0" err="1">
                <a:latin typeface="Trebuchet MS" charset="0"/>
              </a:rPr>
              <a:t>na</a:t>
            </a:r>
            <a:r>
              <a:rPr lang="en-US" b="1" dirty="0"/>
              <a:t> </a:t>
            </a:r>
            <a:r>
              <a:rPr lang="en-US" sz="2000" b="1" i="1" dirty="0">
                <a:latin typeface="Symbol" charset="0"/>
              </a:rPr>
              <a:t></a:t>
            </a:r>
            <a:r>
              <a:rPr lang="en-US" sz="2000" b="1" i="1" dirty="0">
                <a:latin typeface="Trebuchet MS" charset="0"/>
              </a:rPr>
              <a:t>ABC. 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E44E99CC-9CF5-4A88-B11F-B0CA45974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Custom 3"/>
          <p:cNvSpPr/>
          <p:nvPr/>
        </p:nvSpPr>
        <p:spPr>
          <a:xfrm>
            <a:off x="0" y="990600"/>
            <a:ext cx="9144000" cy="99060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rgbClr val="284C6A"/>
                </a:solidFill>
                <a:latin typeface="Times New Roman" pitchFamily="18" charset="0"/>
                <a:cs typeface="Times New Roman" pitchFamily="18" charset="0"/>
              </a:rPr>
              <a:t>Osa úsečky je přímka kolmá k úsečce procházející jejím středem. Všechny body na ose úsečky mají od obou krajních bodů stejnou vzdálenost. </a:t>
            </a:r>
            <a:br>
              <a:rPr lang="cs-CZ" b="1" dirty="0">
                <a:solidFill>
                  <a:srgbClr val="284C6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b="1" dirty="0">
                <a:solidFill>
                  <a:srgbClr val="284C6A"/>
                </a:solidFill>
                <a:latin typeface="Times New Roman" pitchFamily="18" charset="0"/>
                <a:cs typeface="Times New Roman" pitchFamily="18" charset="0"/>
              </a:rPr>
              <a:t>Tedy i bod </a:t>
            </a:r>
            <a:r>
              <a:rPr lang="cs-CZ" b="1" i="1" dirty="0">
                <a:solidFill>
                  <a:srgbClr val="284C6A"/>
                </a:solidFill>
                <a:latin typeface="Times New Roman" pitchFamily="18" charset="0"/>
                <a:cs typeface="Times New Roman" pitchFamily="18" charset="0"/>
              </a:rPr>
              <a:t>S - </a:t>
            </a:r>
            <a:r>
              <a:rPr lang="cs-CZ" b="1" dirty="0">
                <a:solidFill>
                  <a:srgbClr val="284C6A"/>
                </a:solidFill>
                <a:latin typeface="Times New Roman" pitchFamily="18" charset="0"/>
                <a:cs typeface="Times New Roman" pitchFamily="18" charset="0"/>
              </a:rPr>
              <a:t>střed úsečky, a tudíž opravdu platí, že část </a:t>
            </a:r>
            <a:r>
              <a:rPr lang="cs-CZ" b="1" dirty="0">
                <a:solidFill>
                  <a:srgbClr val="284C6A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</a:t>
            </a:r>
            <a:r>
              <a:rPr lang="cs-CZ" b="1" dirty="0">
                <a:solidFill>
                  <a:srgbClr val="284C6A"/>
                </a:solidFill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cs-CZ" b="1" dirty="0">
                <a:solidFill>
                  <a:srgbClr val="284C6A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 </a:t>
            </a:r>
            <a:r>
              <a:rPr lang="cs-CZ" b="1" dirty="0">
                <a:solidFill>
                  <a:srgbClr val="284C6A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cs-CZ" b="1" dirty="0">
                <a:solidFill>
                  <a:srgbClr val="284C6A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 </a:t>
            </a:r>
            <a:r>
              <a:rPr lang="cs-CZ" b="1" dirty="0">
                <a:solidFill>
                  <a:srgbClr val="284C6A"/>
                </a:solidFill>
                <a:latin typeface="Times New Roman" pitchFamily="18" charset="0"/>
                <a:cs typeface="Times New Roman" pitchFamily="18" charset="0"/>
              </a:rPr>
              <a:t>SB</a:t>
            </a:r>
            <a:r>
              <a:rPr lang="cs-CZ" b="1" dirty="0">
                <a:solidFill>
                  <a:srgbClr val="284C6A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 </a:t>
            </a:r>
            <a:r>
              <a:rPr lang="cs-CZ" b="1" dirty="0">
                <a:solidFill>
                  <a:srgbClr val="284C6A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6" name="Rectangle Custom 5"/>
          <p:cNvSpPr/>
          <p:nvPr/>
        </p:nvSpPr>
        <p:spPr>
          <a:xfrm>
            <a:off x="682625" y="5803900"/>
            <a:ext cx="7777163" cy="72072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284C6A"/>
                </a:solidFill>
                <a:latin typeface="Trebuchet MS" charset="0"/>
              </a:rPr>
              <a:t>o</a:t>
            </a:r>
            <a:r>
              <a:rPr lang="en-US" sz="2000" b="1" dirty="0">
                <a:solidFill>
                  <a:srgbClr val="284C6A"/>
                </a:solidFill>
                <a:latin typeface="Trebuchet MS" charset="0"/>
              </a:rPr>
              <a:t> je </a:t>
            </a:r>
            <a:r>
              <a:rPr lang="en-US" sz="2000" b="1" dirty="0" err="1">
                <a:solidFill>
                  <a:srgbClr val="284C6A"/>
                </a:solidFill>
                <a:latin typeface="Trebuchet MS" charset="0"/>
              </a:rPr>
              <a:t>osa</a:t>
            </a:r>
            <a:r>
              <a:rPr lang="en-US" sz="2000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sz="2000" b="1" dirty="0" err="1">
                <a:solidFill>
                  <a:srgbClr val="284C6A"/>
                </a:solidFill>
                <a:latin typeface="Trebuchet MS" charset="0"/>
              </a:rPr>
              <a:t>úsečky</a:t>
            </a:r>
            <a:r>
              <a:rPr lang="en-US" sz="2000" b="1" dirty="0">
                <a:solidFill>
                  <a:srgbClr val="284C6A"/>
                </a:solidFill>
                <a:latin typeface="Trebuchet MS" charset="0"/>
              </a:rPr>
              <a:t> AB:</a:t>
            </a:r>
            <a:r>
              <a:rPr lang="en-US" sz="3600" b="1" dirty="0">
                <a:solidFill>
                  <a:srgbClr val="FF0000"/>
                </a:solidFill>
                <a:latin typeface="Trebuchet MS" charset="0"/>
              </a:rPr>
              <a:t> |AS|=|SB|</a:t>
            </a:r>
          </a:p>
        </p:txBody>
      </p:sp>
      <p:pic>
        <p:nvPicPr>
          <p:cNvPr id="7" name="Placeholder 3" descr="1000000000000236000001CC676BA592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09813" y="2093913"/>
            <a:ext cx="4567237" cy="371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Custom 7"/>
          <p:cNvSpPr/>
          <p:nvPr/>
        </p:nvSpPr>
        <p:spPr>
          <a:xfrm>
            <a:off x="0" y="609600"/>
            <a:ext cx="9144000" cy="519112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000" b="1" dirty="0">
                <a:solidFill>
                  <a:srgbClr val="284C6A"/>
                </a:solidFill>
                <a:latin typeface="Times New Roman" pitchFamily="18" charset="0"/>
                <a:cs typeface="Times New Roman" pitchFamily="18" charset="0"/>
              </a:rPr>
              <a:t>Rozdělit úsečku na dvě stejné části už umíme.  Dokážeme to pomocí osy úsečky.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3C3F9B9D-1DC6-45D3-B1E8-D6CAFDECE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dvě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4" name="Placeholder 3" descr="100000000000029E0000020D99A867D0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57388" y="931863"/>
            <a:ext cx="6430962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laceholder 3" descr="100000000000020B0000007648309109.png"/>
          <p:cNvPicPr>
            <a:picLocks noGrp="1"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66938" y="1384300"/>
            <a:ext cx="4995862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laceholder 3" descr="10000000000000760000020B71E6098D.png"/>
          <p:cNvPicPr>
            <a:picLocks noGrp="1"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16250" y="1285875"/>
            <a:ext cx="1127125" cy="499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laceholder 3" descr="10000000000000760000020B71E6098D.png"/>
          <p:cNvPicPr>
            <a:picLocks noGrp="1"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43475" y="1296988"/>
            <a:ext cx="1127125" cy="4995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laceholder 3" descr="10000200000001E80000019945392AB8.png"/>
          <p:cNvPicPr>
            <a:picLocks noGrp="1"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52550" y="2736850"/>
            <a:ext cx="499586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Custom 9"/>
          <p:cNvSpPr/>
          <p:nvPr/>
        </p:nvSpPr>
        <p:spPr>
          <a:xfrm>
            <a:off x="755650" y="3933825"/>
            <a:ext cx="2520950" cy="79057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2800" b="1">
                <a:solidFill>
                  <a:srgbClr val="FF0000"/>
                </a:solidFill>
                <a:latin typeface="Trebuchet MS" charset="0"/>
              </a:rPr>
              <a:t>AB‘</a:t>
            </a: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2800" b="1">
                <a:solidFill>
                  <a:srgbClr val="FF0000"/>
                </a:solidFill>
                <a:latin typeface="Trebuchet MS" charset="0"/>
              </a:rPr>
              <a:t>=2.</a:t>
            </a: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2800" b="1">
                <a:solidFill>
                  <a:srgbClr val="FF0000"/>
                </a:solidFill>
                <a:latin typeface="Trebuchet MS" charset="0"/>
              </a:rPr>
              <a:t>AB“</a:t>
            </a: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</a:p>
        </p:txBody>
      </p:sp>
      <p:sp>
        <p:nvSpPr>
          <p:cNvPr id="11" name="Rectangle Custom 10"/>
          <p:cNvSpPr/>
          <p:nvPr/>
        </p:nvSpPr>
        <p:spPr>
          <a:xfrm>
            <a:off x="755650" y="4438650"/>
            <a:ext cx="2520950" cy="79057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2800" b="1">
                <a:solidFill>
                  <a:srgbClr val="FF0000"/>
                </a:solidFill>
                <a:latin typeface="Trebuchet MS" charset="0"/>
              </a:rPr>
              <a:t>BC‘</a:t>
            </a: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2800" b="1">
                <a:solidFill>
                  <a:srgbClr val="FF0000"/>
                </a:solidFill>
                <a:latin typeface="Trebuchet MS" charset="0"/>
              </a:rPr>
              <a:t>=2.</a:t>
            </a: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2800" b="1">
                <a:solidFill>
                  <a:srgbClr val="FF0000"/>
                </a:solidFill>
                <a:latin typeface="Trebuchet MS" charset="0"/>
              </a:rPr>
              <a:t>BC“</a:t>
            </a: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</a:p>
        </p:txBody>
      </p:sp>
      <p:sp>
        <p:nvSpPr>
          <p:cNvPr id="12" name="Rectangle Custom 11"/>
          <p:cNvSpPr/>
          <p:nvPr/>
        </p:nvSpPr>
        <p:spPr>
          <a:xfrm>
            <a:off x="755650" y="4943475"/>
            <a:ext cx="2520950" cy="79057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2800" b="1">
                <a:solidFill>
                  <a:srgbClr val="FF0000"/>
                </a:solidFill>
                <a:latin typeface="Trebuchet MS" charset="0"/>
              </a:rPr>
              <a:t>AC‘</a:t>
            </a: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2800" b="1">
                <a:solidFill>
                  <a:srgbClr val="FF0000"/>
                </a:solidFill>
                <a:latin typeface="Trebuchet MS" charset="0"/>
              </a:rPr>
              <a:t>=2.</a:t>
            </a: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2800" b="1">
                <a:solidFill>
                  <a:srgbClr val="FF0000"/>
                </a:solidFill>
                <a:latin typeface="Trebuchet MS" charset="0"/>
              </a:rPr>
              <a:t>AC“</a:t>
            </a: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</a:p>
        </p:txBody>
      </p:sp>
      <p:sp>
        <p:nvSpPr>
          <p:cNvPr id="13" name="Rectangle Custom 12"/>
          <p:cNvSpPr/>
          <p:nvPr/>
        </p:nvSpPr>
        <p:spPr>
          <a:xfrm>
            <a:off x="755650" y="5446713"/>
            <a:ext cx="5329238" cy="79057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FF0000"/>
                </a:solidFill>
                <a:latin typeface="Trebuchet MS" charset="0"/>
              </a:rPr>
              <a:t>Koeficient podobnosti k=2</a:t>
            </a: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F7C22E23-B031-4367-B336-A798A3942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8" name="Placeholder 3" descr="100000000000029E0000020D99A867D0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57388" y="931863"/>
            <a:ext cx="6430962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Custom 5"/>
          <p:cNvSpPr/>
          <p:nvPr/>
        </p:nvSpPr>
        <p:spPr>
          <a:xfrm>
            <a:off x="755650" y="3933825"/>
            <a:ext cx="2520950" cy="79057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2800" b="1">
                <a:solidFill>
                  <a:srgbClr val="FF0000"/>
                </a:solidFill>
                <a:latin typeface="Trebuchet MS" charset="0"/>
              </a:rPr>
              <a:t>AB‘</a:t>
            </a: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2800" b="1">
                <a:solidFill>
                  <a:srgbClr val="FF0000"/>
                </a:solidFill>
                <a:latin typeface="Trebuchet MS" charset="0"/>
              </a:rPr>
              <a:t>=3.</a:t>
            </a: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2800" b="1">
                <a:solidFill>
                  <a:srgbClr val="FF0000"/>
                </a:solidFill>
                <a:latin typeface="Trebuchet MS" charset="0"/>
              </a:rPr>
              <a:t>AB</a:t>
            </a: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</a:p>
        </p:txBody>
      </p:sp>
      <p:sp>
        <p:nvSpPr>
          <p:cNvPr id="7" name="Rectangle Custom 6"/>
          <p:cNvSpPr/>
          <p:nvPr/>
        </p:nvSpPr>
        <p:spPr>
          <a:xfrm>
            <a:off x="755650" y="4438650"/>
            <a:ext cx="2520950" cy="79057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2800" b="1">
                <a:solidFill>
                  <a:srgbClr val="FF0000"/>
                </a:solidFill>
                <a:latin typeface="Trebuchet MS" charset="0"/>
              </a:rPr>
              <a:t>BC‘</a:t>
            </a: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2800" b="1">
                <a:solidFill>
                  <a:srgbClr val="FF0000"/>
                </a:solidFill>
                <a:latin typeface="Trebuchet MS" charset="0"/>
              </a:rPr>
              <a:t>=3.</a:t>
            </a: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2800" b="1">
                <a:solidFill>
                  <a:srgbClr val="FF0000"/>
                </a:solidFill>
                <a:latin typeface="Trebuchet MS" charset="0"/>
              </a:rPr>
              <a:t>BC</a:t>
            </a: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</a:p>
        </p:txBody>
      </p:sp>
      <p:sp>
        <p:nvSpPr>
          <p:cNvPr id="8" name="Rectangle Custom 7"/>
          <p:cNvSpPr/>
          <p:nvPr/>
        </p:nvSpPr>
        <p:spPr>
          <a:xfrm>
            <a:off x="755650" y="4943475"/>
            <a:ext cx="2520950" cy="79057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2800" b="1">
                <a:solidFill>
                  <a:srgbClr val="FF0000"/>
                </a:solidFill>
                <a:latin typeface="Trebuchet MS" charset="0"/>
              </a:rPr>
              <a:t>AC‘</a:t>
            </a: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2800" b="1">
                <a:solidFill>
                  <a:srgbClr val="FF0000"/>
                </a:solidFill>
                <a:latin typeface="Trebuchet MS" charset="0"/>
              </a:rPr>
              <a:t>=3.</a:t>
            </a: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2800" b="1">
                <a:solidFill>
                  <a:srgbClr val="FF0000"/>
                </a:solidFill>
                <a:latin typeface="Trebuchet MS" charset="0"/>
              </a:rPr>
              <a:t>AC</a:t>
            </a:r>
            <a:r>
              <a:rPr lang="en-US" sz="2800" b="1">
                <a:solidFill>
                  <a:srgbClr val="FF0000"/>
                </a:solidFill>
                <a:latin typeface="Symbol" charset="0"/>
              </a:rPr>
              <a:t></a:t>
            </a:r>
          </a:p>
        </p:txBody>
      </p:sp>
      <p:sp>
        <p:nvSpPr>
          <p:cNvPr id="9" name="Rectangle Custom 8"/>
          <p:cNvSpPr/>
          <p:nvPr/>
        </p:nvSpPr>
        <p:spPr>
          <a:xfrm>
            <a:off x="755650" y="5446713"/>
            <a:ext cx="5329238" cy="79057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FF0000"/>
                </a:solidFill>
                <a:latin typeface="Trebuchet MS" charset="0"/>
              </a:rPr>
              <a:t>Koeficient podobnosti k=3</a:t>
            </a:r>
          </a:p>
        </p:txBody>
      </p:sp>
      <p:sp>
        <p:nvSpPr>
          <p:cNvPr id="10" name="Rectangle Custom 9"/>
          <p:cNvSpPr/>
          <p:nvPr/>
        </p:nvSpPr>
        <p:spPr>
          <a:xfrm>
            <a:off x="755650" y="3502025"/>
            <a:ext cx="5329238" cy="79057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rgbClr val="284C6A"/>
                </a:solidFill>
                <a:latin typeface="Trebuchet MS" charset="0"/>
              </a:rPr>
              <a:t>Obdobně pak platí: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3DD9DB0F-40BD-462D-B732-39007B679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2" name="Placeholder 3" descr="100000000000029E0000020D99A867D0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57388" y="931863"/>
            <a:ext cx="6430962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Custom 5"/>
          <p:cNvSpPr/>
          <p:nvPr/>
        </p:nvSpPr>
        <p:spPr>
          <a:xfrm>
            <a:off x="685800" y="2743200"/>
            <a:ext cx="4267200" cy="99060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Ze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všeho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, co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jsme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prozatím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uvedli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, pro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nás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plynou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následující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závěry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:</a:t>
            </a:r>
          </a:p>
        </p:txBody>
      </p:sp>
      <p:sp>
        <p:nvSpPr>
          <p:cNvPr id="7" name="Rectangle Custom 6"/>
          <p:cNvSpPr/>
          <p:nvPr/>
        </p:nvSpPr>
        <p:spPr>
          <a:xfrm>
            <a:off x="609600" y="3733800"/>
            <a:ext cx="4953000" cy="79057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Podobné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trojúhelníky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s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jedním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společným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vrcholem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a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vnitřním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úhlem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při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něm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mají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:</a:t>
            </a:r>
            <a:br>
              <a:rPr lang="en-US" b="1" dirty="0">
                <a:solidFill>
                  <a:srgbClr val="284C6A"/>
                </a:solidFill>
                <a:latin typeface="Trebuchet MS" charset="0"/>
              </a:rPr>
            </a:b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-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strany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protilehlé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onomu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vrcholu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rovnoběžné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, </a:t>
            </a:r>
          </a:p>
        </p:txBody>
      </p:sp>
      <p:sp>
        <p:nvSpPr>
          <p:cNvPr id="8" name="Rectangle Custom 7"/>
          <p:cNvSpPr/>
          <p:nvPr/>
        </p:nvSpPr>
        <p:spPr>
          <a:xfrm>
            <a:off x="685800" y="4876800"/>
            <a:ext cx="6324600" cy="79057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-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zbývající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dvě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strany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přilehlé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onomu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úhlu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zvětšeny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,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zmenšeny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či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rozděleny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ve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stejném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284C6A"/>
                </a:solidFill>
                <a:latin typeface="Trebuchet MS" charset="0"/>
              </a:rPr>
              <a:t>poměru</a:t>
            </a:r>
            <a:r>
              <a:rPr lang="en-US" b="1" dirty="0">
                <a:solidFill>
                  <a:srgbClr val="284C6A"/>
                </a:solidFill>
                <a:latin typeface="Trebuchet MS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rebuchet MS" charset="0"/>
              </a:rPr>
              <a:t>tedy</a:t>
            </a:r>
            <a:r>
              <a:rPr lang="en-US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rebuchet MS" charset="0"/>
              </a:rPr>
              <a:t>byla-li</a:t>
            </a:r>
            <a:r>
              <a:rPr lang="en-US" b="1" dirty="0">
                <a:solidFill>
                  <a:srgbClr val="FF0000"/>
                </a:solidFill>
                <a:latin typeface="Trebuchet MS" charset="0"/>
              </a:rPr>
              <a:t> body B‘ a B“ </a:t>
            </a:r>
            <a:r>
              <a:rPr lang="en-US" b="1" dirty="0" err="1">
                <a:solidFill>
                  <a:srgbClr val="FF0000"/>
                </a:solidFill>
                <a:latin typeface="Trebuchet MS" charset="0"/>
              </a:rPr>
              <a:t>na</a:t>
            </a:r>
            <a:r>
              <a:rPr lang="en-US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rebuchet MS" charset="0"/>
              </a:rPr>
              <a:t>tři</a:t>
            </a:r>
            <a:r>
              <a:rPr lang="en-US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rebuchet MS" charset="0"/>
              </a:rPr>
              <a:t>stejné</a:t>
            </a:r>
            <a:r>
              <a:rPr lang="en-US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rebuchet MS" charset="0"/>
              </a:rPr>
              <a:t>části</a:t>
            </a:r>
            <a:r>
              <a:rPr lang="en-US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rebuchet MS" charset="0"/>
              </a:rPr>
              <a:t>rozdělena</a:t>
            </a:r>
            <a:r>
              <a:rPr lang="en-US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rebuchet MS" charset="0"/>
              </a:rPr>
              <a:t>úsečka</a:t>
            </a:r>
            <a:r>
              <a:rPr lang="en-US" b="1" dirty="0">
                <a:solidFill>
                  <a:srgbClr val="FF0000"/>
                </a:solidFill>
                <a:latin typeface="Trebuchet MS" charset="0"/>
              </a:rPr>
              <a:t> AB, je </a:t>
            </a:r>
            <a:r>
              <a:rPr lang="en-US" b="1" dirty="0" err="1">
                <a:solidFill>
                  <a:srgbClr val="FF0000"/>
                </a:solidFill>
                <a:latin typeface="Trebuchet MS" charset="0"/>
              </a:rPr>
              <a:t>taktéž</a:t>
            </a:r>
            <a:r>
              <a:rPr lang="en-US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rebuchet MS" charset="0"/>
              </a:rPr>
              <a:t>na</a:t>
            </a:r>
            <a:r>
              <a:rPr lang="en-US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rebuchet MS" charset="0"/>
              </a:rPr>
              <a:t>tři</a:t>
            </a:r>
            <a:r>
              <a:rPr lang="en-US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rebuchet MS" charset="0"/>
              </a:rPr>
              <a:t>stejné</a:t>
            </a:r>
            <a:r>
              <a:rPr lang="en-US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rebuchet MS" charset="0"/>
              </a:rPr>
              <a:t>části</a:t>
            </a:r>
            <a:r>
              <a:rPr lang="en-US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rebuchet MS" charset="0"/>
              </a:rPr>
              <a:t>rozdělena</a:t>
            </a:r>
            <a:r>
              <a:rPr lang="en-US" b="1" dirty="0">
                <a:solidFill>
                  <a:srgbClr val="FF0000"/>
                </a:solidFill>
                <a:latin typeface="Trebuchet MS" charset="0"/>
              </a:rPr>
              <a:t> body C‘ a C“ </a:t>
            </a:r>
            <a:r>
              <a:rPr lang="en-US" b="1" dirty="0" err="1">
                <a:solidFill>
                  <a:srgbClr val="FF0000"/>
                </a:solidFill>
                <a:latin typeface="Trebuchet MS" charset="0"/>
              </a:rPr>
              <a:t>i</a:t>
            </a:r>
            <a:r>
              <a:rPr lang="en-US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rebuchet MS" charset="0"/>
              </a:rPr>
              <a:t>úsečka</a:t>
            </a:r>
            <a:r>
              <a:rPr lang="en-US" b="1" dirty="0">
                <a:solidFill>
                  <a:srgbClr val="FF0000"/>
                </a:solidFill>
                <a:latin typeface="Trebuchet MS" charset="0"/>
              </a:rPr>
              <a:t> AC.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8D406E8D-8F66-447A-8F17-B81989E3B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6" name="Placeholder 3" descr="100000000000029E0000020D99A867D0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57388" y="931863"/>
            <a:ext cx="6430962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Custom 5"/>
          <p:cNvSpPr/>
          <p:nvPr/>
        </p:nvSpPr>
        <p:spPr>
          <a:xfrm>
            <a:off x="827089" y="4038600"/>
            <a:ext cx="4659311" cy="2011363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0000"/>
                </a:solidFill>
                <a:latin typeface="Trebuchet MS" charset="0"/>
              </a:rPr>
              <a:t>Co je </a:t>
            </a:r>
            <a:r>
              <a:rPr lang="en-US" sz="2400" b="1" dirty="0" err="1">
                <a:solidFill>
                  <a:srgbClr val="FF0000"/>
                </a:solidFill>
                <a:latin typeface="Trebuchet MS" charset="0"/>
              </a:rPr>
              <a:t>tedy</a:t>
            </a:r>
            <a:r>
              <a:rPr lang="en-US" sz="2400" b="1" dirty="0">
                <a:solidFill>
                  <a:srgbClr val="FF0000"/>
                </a:solidFill>
                <a:latin typeface="Trebuchet MS" charset="0"/>
              </a:rPr>
              <a:t> pro </a:t>
            </a:r>
            <a:r>
              <a:rPr lang="en-US" sz="2400" b="1" dirty="0" err="1">
                <a:solidFill>
                  <a:srgbClr val="FF0000"/>
                </a:solidFill>
                <a:latin typeface="Trebuchet MS" charset="0"/>
              </a:rPr>
              <a:t>nás</a:t>
            </a:r>
            <a:r>
              <a:rPr lang="en-US" sz="24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rebuchet MS" charset="0"/>
              </a:rPr>
              <a:t>nejdůležitější</a:t>
            </a:r>
            <a:r>
              <a:rPr lang="en-US" sz="2400" b="1" dirty="0">
                <a:solidFill>
                  <a:srgbClr val="FF0000"/>
                </a:solidFill>
                <a:latin typeface="Trebuchet MS" charset="0"/>
              </a:rPr>
              <a:t> a co </a:t>
            </a:r>
            <a:r>
              <a:rPr lang="en-US" sz="2400" b="1" dirty="0" err="1">
                <a:solidFill>
                  <a:srgbClr val="FF0000"/>
                </a:solidFill>
                <a:latin typeface="Trebuchet MS" charset="0"/>
              </a:rPr>
              <a:t>můžeme</a:t>
            </a:r>
            <a:r>
              <a:rPr lang="en-US" sz="24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rebuchet MS" charset="0"/>
              </a:rPr>
              <a:t>využít</a:t>
            </a:r>
            <a:r>
              <a:rPr lang="en-US" sz="24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rebuchet MS" charset="0"/>
              </a:rPr>
              <a:t>při</a:t>
            </a:r>
            <a:r>
              <a:rPr lang="en-US" sz="24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rebuchet MS" charset="0"/>
              </a:rPr>
              <a:t>rozdělení</a:t>
            </a:r>
            <a:r>
              <a:rPr lang="en-US" sz="24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rebuchet MS" charset="0"/>
              </a:rPr>
              <a:t>dané</a:t>
            </a:r>
            <a:r>
              <a:rPr lang="en-US" sz="24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rebuchet MS" charset="0"/>
              </a:rPr>
              <a:t>úsečky</a:t>
            </a:r>
            <a:r>
              <a:rPr lang="en-US" sz="24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rebuchet MS" charset="0"/>
              </a:rPr>
              <a:t>na</a:t>
            </a:r>
            <a:r>
              <a:rPr lang="en-US" sz="24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rebuchet MS" charset="0"/>
              </a:rPr>
              <a:t>daný</a:t>
            </a:r>
            <a:r>
              <a:rPr lang="en-US" sz="24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rebuchet MS" charset="0"/>
              </a:rPr>
              <a:t>počet</a:t>
            </a:r>
            <a:r>
              <a:rPr lang="en-US" sz="24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rebuchet MS" charset="0"/>
              </a:rPr>
              <a:t>stejných</a:t>
            </a:r>
            <a:r>
              <a:rPr lang="en-US" sz="2400" b="1" dirty="0">
                <a:solidFill>
                  <a:srgbClr val="FF0000"/>
                </a:solidFill>
                <a:latin typeface="Trebuchet MS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rebuchet MS" charset="0"/>
              </a:rPr>
              <a:t>částí</a:t>
            </a:r>
            <a:r>
              <a:rPr lang="en-US" sz="2400" b="1" dirty="0">
                <a:solidFill>
                  <a:srgbClr val="FF0000"/>
                </a:solidFill>
                <a:latin typeface="Trebuchet MS" charset="0"/>
              </a:rPr>
              <a:t>?</a:t>
            </a:r>
          </a:p>
        </p:txBody>
      </p:sp>
      <p:sp>
        <p:nvSpPr>
          <p:cNvPr id="13" name="Left Brace 12"/>
          <p:cNvSpPr/>
          <p:nvPr/>
        </p:nvSpPr>
        <p:spPr>
          <a:xfrm rot="-3180000">
            <a:off x="2914651" y="1128712"/>
            <a:ext cx="246062" cy="2303463"/>
          </a:xfrm>
          <a:prstGeom prst="leftBrace">
            <a:avLst/>
          </a:prstGeom>
          <a:noFill/>
          <a:ln w="28440">
            <a:solidFill>
              <a:srgbClr val="FF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4" name="Rectangle Custom 13"/>
          <p:cNvSpPr/>
          <p:nvPr/>
        </p:nvSpPr>
        <p:spPr>
          <a:xfrm>
            <a:off x="2713038" y="2233613"/>
            <a:ext cx="433387" cy="57467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>
                <a:solidFill>
                  <a:srgbClr val="FF0000"/>
                </a:solidFill>
                <a:latin typeface="Trebuchet MS" charset="0"/>
              </a:rPr>
              <a:t>y</a:t>
            </a:r>
          </a:p>
        </p:txBody>
      </p:sp>
      <p:sp>
        <p:nvSpPr>
          <p:cNvPr id="15" name="Left Brace 14"/>
          <p:cNvSpPr/>
          <p:nvPr/>
        </p:nvSpPr>
        <p:spPr>
          <a:xfrm rot="-3180000">
            <a:off x="4864100" y="2584450"/>
            <a:ext cx="246063" cy="2303463"/>
          </a:xfrm>
          <a:prstGeom prst="leftBrace">
            <a:avLst/>
          </a:prstGeom>
          <a:noFill/>
          <a:ln w="28440">
            <a:solidFill>
              <a:srgbClr val="FF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6" name="Rectangle Custom 15"/>
          <p:cNvSpPr/>
          <p:nvPr/>
        </p:nvSpPr>
        <p:spPr>
          <a:xfrm>
            <a:off x="4662488" y="3689350"/>
            <a:ext cx="433387" cy="57467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>
                <a:solidFill>
                  <a:srgbClr val="FF0000"/>
                </a:solidFill>
                <a:latin typeface="Trebuchet MS" charset="0"/>
              </a:rPr>
              <a:t>y</a:t>
            </a:r>
          </a:p>
        </p:txBody>
      </p:sp>
      <p:sp>
        <p:nvSpPr>
          <p:cNvPr id="17" name="Left Brace 16"/>
          <p:cNvSpPr/>
          <p:nvPr/>
        </p:nvSpPr>
        <p:spPr>
          <a:xfrm rot="-3180000">
            <a:off x="6795294" y="4010819"/>
            <a:ext cx="246062" cy="2305050"/>
          </a:xfrm>
          <a:prstGeom prst="leftBrace">
            <a:avLst/>
          </a:prstGeom>
          <a:noFill/>
          <a:ln w="28440">
            <a:solidFill>
              <a:srgbClr val="FF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8" name="Rectangle Custom 17"/>
          <p:cNvSpPr/>
          <p:nvPr/>
        </p:nvSpPr>
        <p:spPr>
          <a:xfrm>
            <a:off x="6592888" y="5116513"/>
            <a:ext cx="433387" cy="57467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>
                <a:solidFill>
                  <a:srgbClr val="FF0000"/>
                </a:solidFill>
                <a:latin typeface="Trebuchet MS" charset="0"/>
              </a:rPr>
              <a:t>y</a:t>
            </a:r>
          </a:p>
        </p:txBody>
      </p:sp>
      <p:sp>
        <p:nvSpPr>
          <p:cNvPr id="19" name="Left Brace 18"/>
          <p:cNvSpPr/>
          <p:nvPr/>
        </p:nvSpPr>
        <p:spPr>
          <a:xfrm rot="5400000">
            <a:off x="3097213" y="231775"/>
            <a:ext cx="198438" cy="1849437"/>
          </a:xfrm>
          <a:prstGeom prst="leftBrace">
            <a:avLst/>
          </a:prstGeom>
          <a:noFill/>
          <a:ln w="28440">
            <a:solidFill>
              <a:srgbClr val="FF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20" name="Rectangle Custom 19"/>
          <p:cNvSpPr/>
          <p:nvPr/>
        </p:nvSpPr>
        <p:spPr>
          <a:xfrm>
            <a:off x="3030538" y="620713"/>
            <a:ext cx="433387" cy="57467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>
                <a:solidFill>
                  <a:srgbClr val="FF0000"/>
                </a:solidFill>
                <a:latin typeface="Trebuchet MS" charset="0"/>
              </a:rPr>
              <a:t>z</a:t>
            </a:r>
          </a:p>
        </p:txBody>
      </p:sp>
      <p:sp>
        <p:nvSpPr>
          <p:cNvPr id="21" name="Left Brace 20"/>
          <p:cNvSpPr/>
          <p:nvPr/>
        </p:nvSpPr>
        <p:spPr>
          <a:xfrm rot="5400000">
            <a:off x="5026025" y="231775"/>
            <a:ext cx="198438" cy="1849438"/>
          </a:xfrm>
          <a:prstGeom prst="leftBrace">
            <a:avLst/>
          </a:prstGeom>
          <a:noFill/>
          <a:ln w="28440">
            <a:solidFill>
              <a:srgbClr val="FF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22" name="Rectangle Custom 21"/>
          <p:cNvSpPr/>
          <p:nvPr/>
        </p:nvSpPr>
        <p:spPr>
          <a:xfrm>
            <a:off x="4959350" y="620713"/>
            <a:ext cx="433388" cy="57467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>
                <a:solidFill>
                  <a:srgbClr val="FF0000"/>
                </a:solidFill>
                <a:latin typeface="Trebuchet MS" charset="0"/>
              </a:rPr>
              <a:t>z</a:t>
            </a:r>
          </a:p>
        </p:txBody>
      </p:sp>
      <p:sp>
        <p:nvSpPr>
          <p:cNvPr id="23" name="Left Brace 22"/>
          <p:cNvSpPr/>
          <p:nvPr/>
        </p:nvSpPr>
        <p:spPr>
          <a:xfrm rot="5400000">
            <a:off x="6950075" y="231775"/>
            <a:ext cx="198438" cy="1849438"/>
          </a:xfrm>
          <a:prstGeom prst="leftBrace">
            <a:avLst/>
          </a:prstGeom>
          <a:noFill/>
          <a:ln w="28440">
            <a:solidFill>
              <a:srgbClr val="FF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24" name="Rectangle Custom 23"/>
          <p:cNvSpPr/>
          <p:nvPr/>
        </p:nvSpPr>
        <p:spPr>
          <a:xfrm>
            <a:off x="6883400" y="620713"/>
            <a:ext cx="433388" cy="57467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>
                <a:solidFill>
                  <a:srgbClr val="FF0000"/>
                </a:solidFill>
                <a:latin typeface="Trebuchet MS" charset="0"/>
              </a:rPr>
              <a:t>z</a:t>
            </a:r>
          </a:p>
        </p:txBody>
      </p:sp>
      <p:sp>
        <p:nvSpPr>
          <p:cNvPr id="25" name="Rectangle 3">
            <a:extLst>
              <a:ext uri="{FF2B5EF4-FFF2-40B4-BE49-F238E27FC236}">
                <a16:creationId xmlns:a16="http://schemas.microsoft.com/office/drawing/2014/main" id="{F86CB66A-C325-47E7-8A28-D7755794B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 fill="hold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Callout 4"/>
          <p:cNvSpPr/>
          <p:nvPr/>
        </p:nvSpPr>
        <p:spPr>
          <a:xfrm>
            <a:off x="900113" y="1125538"/>
            <a:ext cx="5149850" cy="3455987"/>
          </a:xfrm>
          <a:prstGeom prst="cloudCallout">
            <a:avLst>
              <a:gd name="adj1" fmla="val 72657"/>
              <a:gd name="adj2" fmla="val 52754"/>
            </a:avLst>
          </a:prstGeom>
          <a:solidFill>
            <a:srgbClr val="FFFF00"/>
          </a:solidFill>
          <a:ln w="9360">
            <a:solidFill>
              <a:srgbClr val="00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Tak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teď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už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tedy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ukážeme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jak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graficky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rozděluje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daná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úsečka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tři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stejné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části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Věřím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že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předcházející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rozbor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pro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Vás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dostatečným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důkazem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pro to, co a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jak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budeme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při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konstrukci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provádět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55362CF-114D-4AF7-A31A-CD28A7889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ceholder 3" descr="100000000000029E000001B99BFF9FF0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loud Callout 5"/>
          <p:cNvSpPr/>
          <p:nvPr/>
        </p:nvSpPr>
        <p:spPr>
          <a:xfrm>
            <a:off x="1116013" y="4437063"/>
            <a:ext cx="2735262" cy="1584325"/>
          </a:xfrm>
          <a:prstGeom prst="cloudCallout">
            <a:avLst>
              <a:gd name="adj1" fmla="val 72518"/>
              <a:gd name="adj2" fmla="val -166935"/>
            </a:avLst>
          </a:prstGeom>
          <a:solidFill>
            <a:srgbClr val="FFFF00"/>
          </a:solidFill>
          <a:ln w="9360">
            <a:solidFill>
              <a:srgbClr val="00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>
                <a:latin typeface="Trebuchet MS" charset="0"/>
              </a:rPr>
              <a:t>Mějme danou úsečku AB.</a:t>
            </a:r>
          </a:p>
        </p:txBody>
      </p:sp>
      <p:pic>
        <p:nvPicPr>
          <p:cNvPr id="7" name="Placeholder 3" descr="100000000000029E000001B97C379320.png"/>
          <p:cNvPicPr>
            <a:picLocks noGrp="1"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088" y="1066800"/>
            <a:ext cx="7704137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loud Callout 7"/>
          <p:cNvSpPr/>
          <p:nvPr/>
        </p:nvSpPr>
        <p:spPr>
          <a:xfrm>
            <a:off x="1187450" y="4437063"/>
            <a:ext cx="2879725" cy="1800225"/>
          </a:xfrm>
          <a:prstGeom prst="cloudCallout">
            <a:avLst>
              <a:gd name="adj1" fmla="val 828"/>
              <a:gd name="adj2" fmla="val -126365"/>
            </a:avLst>
          </a:prstGeom>
          <a:solidFill>
            <a:srgbClr val="FFFF00"/>
          </a:solidFill>
          <a:ln w="9360">
            <a:solidFill>
              <a:srgbClr val="00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>
                <a:latin typeface="Trebuchet MS" charset="0"/>
              </a:rPr>
              <a:t>Sestrojíme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polopřímku</a:t>
            </a:r>
            <a:r>
              <a:rPr lang="en-US" sz="1600" b="1" dirty="0">
                <a:latin typeface="Trebuchet MS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Trebuchet MS" charset="0"/>
              </a:rPr>
              <a:t>z </a:t>
            </a:r>
            <a:r>
              <a:rPr lang="en-US" sz="1600" b="1" dirty="0" err="1">
                <a:latin typeface="Trebuchet MS" charset="0"/>
              </a:rPr>
              <a:t>krajního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bodu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i="1" dirty="0">
                <a:latin typeface="Trebuchet MS" charset="0"/>
              </a:rPr>
              <a:t>A</a:t>
            </a:r>
            <a:r>
              <a:rPr lang="en-US" sz="1600" b="1" dirty="0">
                <a:latin typeface="Trebuchet MS" charset="0"/>
              </a:rPr>
              <a:t> pod </a:t>
            </a:r>
            <a:r>
              <a:rPr lang="en-US" sz="1600" b="1" dirty="0" err="1">
                <a:latin typeface="Trebuchet MS" charset="0"/>
              </a:rPr>
              <a:t>úhlem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přibližně</a:t>
            </a:r>
            <a:r>
              <a:rPr lang="en-US" sz="1600" b="1" dirty="0">
                <a:latin typeface="Trebuchet MS" charset="0"/>
              </a:rPr>
              <a:t> 45°.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652EF0C3-98C7-4BDA-A2D5-A65177AC5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7" name="Placeholder 3" descr="100000000000029E000001B97C379320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1066800"/>
            <a:ext cx="7704137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loud Callout 5"/>
          <p:cNvSpPr/>
          <p:nvPr/>
        </p:nvSpPr>
        <p:spPr>
          <a:xfrm>
            <a:off x="250825" y="4437063"/>
            <a:ext cx="3816350" cy="2232025"/>
          </a:xfrm>
          <a:prstGeom prst="cloudCallout">
            <a:avLst>
              <a:gd name="adj1" fmla="val 12893"/>
              <a:gd name="adj2" fmla="val -111592"/>
            </a:avLst>
          </a:prstGeom>
          <a:solidFill>
            <a:srgbClr val="FFFF00"/>
          </a:solidFill>
          <a:ln w="9360">
            <a:solidFill>
              <a:srgbClr val="00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/>
              <a:t>Na </a:t>
            </a:r>
            <a:r>
              <a:rPr lang="en-US" sz="1600" b="1" dirty="0" err="1"/>
              <a:t>polopřímce</a:t>
            </a:r>
            <a:r>
              <a:rPr lang="en-US" sz="1600" b="1" dirty="0"/>
              <a:t> </a:t>
            </a:r>
            <a:r>
              <a:rPr lang="en-US" sz="1600" b="1" i="1" dirty="0"/>
              <a:t>AZ</a:t>
            </a:r>
            <a:r>
              <a:rPr lang="en-US" sz="1600" b="1" dirty="0"/>
              <a:t> </a:t>
            </a:r>
            <a:r>
              <a:rPr lang="en-US" sz="1600" b="1" dirty="0" err="1"/>
              <a:t>sestrojíme</a:t>
            </a:r>
            <a:r>
              <a:rPr lang="en-US" sz="1600" b="1" dirty="0"/>
              <a:t> </a:t>
            </a:r>
            <a:r>
              <a:rPr lang="en-US" sz="1600" b="1" dirty="0" err="1"/>
              <a:t>přesnou</a:t>
            </a:r>
            <a:r>
              <a:rPr lang="en-US" sz="1600" b="1" dirty="0"/>
              <a:t> </a:t>
            </a:r>
            <a:r>
              <a:rPr lang="en-US" sz="1600" b="1" dirty="0" err="1"/>
              <a:t>stupnici</a:t>
            </a:r>
            <a:r>
              <a:rPr lang="en-US" sz="1600" b="1" dirty="0"/>
              <a:t>, v </a:t>
            </a:r>
            <a:r>
              <a:rPr lang="en-US" sz="1600" b="1" dirty="0" err="1"/>
              <a:t>našem</a:t>
            </a:r>
            <a:r>
              <a:rPr lang="en-US" sz="1600" b="1" dirty="0"/>
              <a:t> případě </a:t>
            </a:r>
            <a:r>
              <a:rPr lang="en-US" sz="1600" b="1" dirty="0" err="1"/>
              <a:t>sestávající</a:t>
            </a:r>
            <a:r>
              <a:rPr lang="en-US" sz="1600" b="1" dirty="0"/>
              <a:t> </a:t>
            </a:r>
            <a:r>
              <a:rPr lang="en-US" sz="1600" b="1" dirty="0" err="1"/>
              <a:t>ze</a:t>
            </a:r>
            <a:r>
              <a:rPr lang="en-US" sz="1600" b="1" dirty="0"/>
              <a:t> </a:t>
            </a:r>
            <a:r>
              <a:rPr lang="en-US" sz="1600" b="1" dirty="0" err="1"/>
              <a:t>tří</a:t>
            </a:r>
            <a:r>
              <a:rPr lang="en-US" sz="1600" b="1" dirty="0"/>
              <a:t> </a:t>
            </a:r>
            <a:r>
              <a:rPr lang="en-US" sz="1600" b="1" dirty="0" err="1"/>
              <a:t>stejných</a:t>
            </a:r>
            <a:r>
              <a:rPr lang="en-US" sz="1600" b="1" dirty="0"/>
              <a:t> </a:t>
            </a:r>
            <a:r>
              <a:rPr lang="en-US" sz="1600" b="1" dirty="0" err="1"/>
              <a:t>dílků</a:t>
            </a:r>
            <a:r>
              <a:rPr lang="en-US" sz="1600" b="1" dirty="0"/>
              <a:t>.</a:t>
            </a:r>
          </a:p>
        </p:txBody>
      </p:sp>
      <p:pic>
        <p:nvPicPr>
          <p:cNvPr id="7" name="Placeholder 3" descr="100000000000029E000001B9D1E6DEA1.png"/>
          <p:cNvPicPr>
            <a:picLocks noGrp="1"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laceholder 3" descr="100000000000029E000001B9807865FF.png"/>
          <p:cNvPicPr>
            <a:picLocks noGrp="1"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laceholder 3" descr="100000000000029E000001B907CB8AF9.png"/>
          <p:cNvPicPr>
            <a:picLocks noGrp="1"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laceholder 3" descr="100000000000029E000001B9BBEB1989.png"/>
          <p:cNvPicPr>
            <a:picLocks noGrp="1"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laceholder 3" descr="100000000000029E000001B9DACFDC49.png"/>
          <p:cNvPicPr>
            <a:picLocks noGrp="1"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laceholder 3" descr="100000000000029E000001B9A12EBB54.png"/>
          <p:cNvPicPr>
            <a:picLocks noGrp="1"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3">
            <a:extLst>
              <a:ext uri="{FF2B5EF4-FFF2-40B4-BE49-F238E27FC236}">
                <a16:creationId xmlns:a16="http://schemas.microsoft.com/office/drawing/2014/main" id="{C2B0D0F4-39C7-428E-B585-8A431D078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1" name="Placeholder 3" descr="100000000000029E000001B9A12EBB54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loud Callout 5"/>
          <p:cNvSpPr/>
          <p:nvPr/>
        </p:nvSpPr>
        <p:spPr>
          <a:xfrm>
            <a:off x="323850" y="4579938"/>
            <a:ext cx="3240088" cy="1944687"/>
          </a:xfrm>
          <a:prstGeom prst="cloudCallout">
            <a:avLst>
              <a:gd name="adj1" fmla="val 42944"/>
              <a:gd name="adj2" fmla="val -96120"/>
            </a:avLst>
          </a:prstGeom>
          <a:solidFill>
            <a:srgbClr val="FFFF00"/>
          </a:solidFill>
          <a:ln w="9360">
            <a:solidFill>
              <a:srgbClr val="00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>
                <a:latin typeface="Trebuchet MS" charset="0"/>
              </a:rPr>
              <a:t>Máme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tedy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tři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stejné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dílky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i="1" dirty="0">
                <a:latin typeface="Trebuchet MS" charset="0"/>
              </a:rPr>
              <a:t>AY</a:t>
            </a:r>
            <a:r>
              <a:rPr lang="en-US" sz="1600" b="1" i="1" baseline="-25000" dirty="0">
                <a:latin typeface="Trebuchet MS" charset="0"/>
              </a:rPr>
              <a:t>1</a:t>
            </a:r>
            <a:r>
              <a:rPr lang="en-US" sz="1600" b="1" dirty="0">
                <a:latin typeface="Trebuchet MS" charset="0"/>
              </a:rPr>
              <a:t>, </a:t>
            </a:r>
            <a:r>
              <a:rPr lang="en-US" sz="1600" b="1" i="1" dirty="0">
                <a:latin typeface="Trebuchet MS" charset="0"/>
              </a:rPr>
              <a:t>Y</a:t>
            </a:r>
            <a:r>
              <a:rPr lang="en-US" sz="1600" b="1" i="1" baseline="-25000" dirty="0">
                <a:latin typeface="Trebuchet MS" charset="0"/>
              </a:rPr>
              <a:t>1</a:t>
            </a:r>
            <a:r>
              <a:rPr lang="en-US" sz="1600" b="1" i="1" dirty="0">
                <a:latin typeface="Trebuchet MS" charset="0"/>
              </a:rPr>
              <a:t>Y</a:t>
            </a:r>
            <a:r>
              <a:rPr lang="en-US" sz="1600" b="1" i="1" baseline="-25000" dirty="0">
                <a:latin typeface="Trebuchet MS" charset="0"/>
              </a:rPr>
              <a:t>2</a:t>
            </a:r>
            <a:r>
              <a:rPr lang="en-US" sz="1600" b="1" dirty="0">
                <a:latin typeface="Trebuchet MS" charset="0"/>
              </a:rPr>
              <a:t> a </a:t>
            </a:r>
            <a:r>
              <a:rPr lang="en-US" sz="1600" b="1" i="1" dirty="0">
                <a:latin typeface="Trebuchet MS" charset="0"/>
              </a:rPr>
              <a:t>Y</a:t>
            </a:r>
            <a:r>
              <a:rPr lang="en-US" sz="1600" b="1" i="1" baseline="-25000" dirty="0">
                <a:latin typeface="Trebuchet MS" charset="0"/>
              </a:rPr>
              <a:t>2</a:t>
            </a:r>
            <a:r>
              <a:rPr lang="en-US" sz="1600" b="1" i="1" dirty="0">
                <a:latin typeface="Trebuchet MS" charset="0"/>
              </a:rPr>
              <a:t>Y</a:t>
            </a:r>
            <a:r>
              <a:rPr lang="en-US" sz="1600" b="1" i="1" baseline="-25000" dirty="0">
                <a:latin typeface="Trebuchet MS" charset="0"/>
              </a:rPr>
              <a:t>3</a:t>
            </a:r>
            <a:r>
              <a:rPr lang="en-US" sz="1600" b="1" dirty="0">
                <a:latin typeface="Trebuchet MS" charset="0"/>
              </a:rPr>
              <a:t>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>
                <a:latin typeface="Trebuchet MS" charset="0"/>
              </a:rPr>
              <a:t>Spojíme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nyní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třetí</a:t>
            </a:r>
            <a:r>
              <a:rPr lang="en-US" sz="1600" b="1" dirty="0">
                <a:latin typeface="Trebuchet MS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Trebuchet MS" charset="0"/>
              </a:rPr>
              <a:t>z </a:t>
            </a:r>
            <a:r>
              <a:rPr lang="en-US" sz="1600" b="1" dirty="0" err="1">
                <a:latin typeface="Trebuchet MS" charset="0"/>
              </a:rPr>
              <a:t>nich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i="1" dirty="0">
                <a:latin typeface="Trebuchet MS" charset="0"/>
              </a:rPr>
              <a:t>Y</a:t>
            </a:r>
            <a:r>
              <a:rPr lang="en-US" sz="1600" b="1" i="1" baseline="-25000" dirty="0">
                <a:latin typeface="Trebuchet MS" charset="0"/>
              </a:rPr>
              <a:t>3</a:t>
            </a:r>
            <a:r>
              <a:rPr lang="en-US" sz="1600" b="1" dirty="0">
                <a:latin typeface="Trebuchet MS" charset="0"/>
              </a:rPr>
              <a:t> s </a:t>
            </a:r>
            <a:r>
              <a:rPr lang="en-US" sz="1600" b="1" dirty="0" err="1">
                <a:latin typeface="Trebuchet MS" charset="0"/>
              </a:rPr>
              <a:t>bodem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i="1" dirty="0">
                <a:latin typeface="Trebuchet MS" charset="0"/>
              </a:rPr>
              <a:t>B</a:t>
            </a:r>
            <a:r>
              <a:rPr lang="en-US" sz="1600" b="1" dirty="0">
                <a:latin typeface="Trebuchet MS" charset="0"/>
              </a:rPr>
              <a:t>.</a:t>
            </a:r>
          </a:p>
        </p:txBody>
      </p:sp>
      <p:pic>
        <p:nvPicPr>
          <p:cNvPr id="7" name="Placeholder 3" descr="100000000000029E000001B90BB23258.png"/>
          <p:cNvPicPr>
            <a:picLocks noGrp="1"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>
            <a:extLst>
              <a:ext uri="{FF2B5EF4-FFF2-40B4-BE49-F238E27FC236}">
                <a16:creationId xmlns:a16="http://schemas.microsoft.com/office/drawing/2014/main" id="{62A23BF6-17D8-47F0-A24E-E1698E5EF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5" name="Placeholder 3" descr="100000000000029E000001B90BB23258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loud Callout 5"/>
          <p:cNvSpPr/>
          <p:nvPr/>
        </p:nvSpPr>
        <p:spPr>
          <a:xfrm>
            <a:off x="323850" y="4579938"/>
            <a:ext cx="3095625" cy="1944687"/>
          </a:xfrm>
          <a:prstGeom prst="cloudCallout">
            <a:avLst>
              <a:gd name="adj1" fmla="val 47282"/>
              <a:gd name="adj2" fmla="val -96120"/>
            </a:avLst>
          </a:prstGeom>
          <a:solidFill>
            <a:srgbClr val="FFFF00"/>
          </a:solidFill>
          <a:ln w="9360">
            <a:solidFill>
              <a:srgbClr val="00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>
                <a:latin typeface="Trebuchet MS" charset="0"/>
              </a:rPr>
              <a:t>Nyní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sestrojíme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rovnoběžky</a:t>
            </a:r>
            <a:r>
              <a:rPr lang="en-US" sz="1600" b="1" dirty="0">
                <a:latin typeface="Trebuchet MS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Trebuchet MS" charset="0"/>
              </a:rPr>
              <a:t>s </a:t>
            </a:r>
            <a:r>
              <a:rPr lang="en-US" sz="1600" b="1" dirty="0" err="1">
                <a:latin typeface="Trebuchet MS" charset="0"/>
              </a:rPr>
              <a:t>přímkou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i="1" dirty="0">
                <a:latin typeface="Trebuchet MS" charset="0"/>
              </a:rPr>
              <a:t>f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procházející</a:t>
            </a:r>
            <a:r>
              <a:rPr lang="en-US" sz="1600" b="1" dirty="0">
                <a:latin typeface="Trebuchet MS" charset="0"/>
              </a:rPr>
              <a:t> body </a:t>
            </a:r>
            <a:r>
              <a:rPr lang="en-US" sz="1600" b="1" i="1" dirty="0">
                <a:latin typeface="Trebuchet MS" charset="0"/>
              </a:rPr>
              <a:t>Y</a:t>
            </a:r>
            <a:r>
              <a:rPr lang="en-US" sz="1600" b="1" i="1" baseline="-25000" dirty="0">
                <a:latin typeface="Trebuchet MS" charset="0"/>
              </a:rPr>
              <a:t>2</a:t>
            </a:r>
            <a:r>
              <a:rPr lang="en-US" sz="1600" b="1" dirty="0">
                <a:latin typeface="Trebuchet MS" charset="0"/>
              </a:rPr>
              <a:t> a </a:t>
            </a:r>
            <a:r>
              <a:rPr lang="en-US" sz="1600" b="1" i="1" dirty="0">
                <a:latin typeface="Trebuchet MS" charset="0"/>
              </a:rPr>
              <a:t>Y</a:t>
            </a:r>
            <a:r>
              <a:rPr lang="en-US" sz="1600" b="1" i="1" baseline="-25000" dirty="0">
                <a:latin typeface="Trebuchet MS" charset="0"/>
              </a:rPr>
              <a:t>1</a:t>
            </a:r>
            <a:r>
              <a:rPr lang="en-US" sz="1600" b="1" dirty="0">
                <a:latin typeface="Trebuchet MS" charset="0"/>
              </a:rPr>
              <a:t>.</a:t>
            </a:r>
          </a:p>
        </p:txBody>
      </p:sp>
      <p:pic>
        <p:nvPicPr>
          <p:cNvPr id="7" name="Placeholder 3" descr="100000000000029E000001B994D17493.png"/>
          <p:cNvPicPr>
            <a:picLocks noGrp="1"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laceholder 3" descr="100000000000029E000001B9196EBBF3.png"/>
          <p:cNvPicPr>
            <a:picLocks noGrp="1"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laceholder 3" descr="100000000000029E000001B9625C0B4E.png"/>
          <p:cNvPicPr>
            <a:picLocks noGrp="1"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laceholder 3" descr="100000000000029E000001B9769E2314.png"/>
          <p:cNvPicPr>
            <a:picLocks noGrp="1"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3">
            <a:extLst>
              <a:ext uri="{FF2B5EF4-FFF2-40B4-BE49-F238E27FC236}">
                <a16:creationId xmlns:a16="http://schemas.microsoft.com/office/drawing/2014/main" id="{F4B36F94-9097-4994-8CF0-06015FF40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ovéPole 4">
                <a:extLst>
                  <a:ext uri="{FF2B5EF4-FFF2-40B4-BE49-F238E27FC236}">
                    <a16:creationId xmlns:a16="http://schemas.microsoft.com/office/drawing/2014/main" id="{D5E2A9C1-564C-428E-BA42-BE4C6AE6CF6E}"/>
                  </a:ext>
                </a:extLst>
              </p:cNvPr>
              <p:cNvSpPr txBox="1"/>
              <p:nvPr/>
            </p:nvSpPr>
            <p:spPr>
              <a:xfrm rot="4828154">
                <a:off x="7132881" y="1865210"/>
                <a:ext cx="23724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>
          <p:sp>
            <p:nvSpPr>
              <p:cNvPr id="5" name="TextovéPole 4">
                <a:extLst>
                  <a:ext uri="{FF2B5EF4-FFF2-40B4-BE49-F238E27FC236}">
                    <a16:creationId xmlns:a16="http://schemas.microsoft.com/office/drawing/2014/main" id="{D5E2A9C1-564C-428E-BA42-BE4C6AE6CF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4828154">
                <a:off x="7132881" y="1865210"/>
                <a:ext cx="237244" cy="276999"/>
              </a:xfrm>
              <a:prstGeom prst="rect">
                <a:avLst/>
              </a:prstGeom>
              <a:blipFill>
                <a:blip r:embed="rId8"/>
                <a:stretch>
                  <a:fillRect b="-425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ovéPole 14">
                <a:extLst>
                  <a:ext uri="{FF2B5EF4-FFF2-40B4-BE49-F238E27FC236}">
                    <a16:creationId xmlns:a16="http://schemas.microsoft.com/office/drawing/2014/main" id="{D9BEEFAF-A0E5-4AB1-9A6E-316B02B1C5C2}"/>
                  </a:ext>
                </a:extLst>
              </p:cNvPr>
              <p:cNvSpPr txBox="1"/>
              <p:nvPr/>
            </p:nvSpPr>
            <p:spPr>
              <a:xfrm rot="4828154">
                <a:off x="5851571" y="1585374"/>
                <a:ext cx="23724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>
          <p:sp>
            <p:nvSpPr>
              <p:cNvPr id="15" name="TextovéPole 14">
                <a:extLst>
                  <a:ext uri="{FF2B5EF4-FFF2-40B4-BE49-F238E27FC236}">
                    <a16:creationId xmlns:a16="http://schemas.microsoft.com/office/drawing/2014/main" id="{D9BEEFAF-A0E5-4AB1-9A6E-316B02B1C5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4828154">
                <a:off x="5851571" y="1585374"/>
                <a:ext cx="237244" cy="276999"/>
              </a:xfrm>
              <a:prstGeom prst="rect">
                <a:avLst/>
              </a:prstGeom>
              <a:blipFill>
                <a:blip r:embed="rId9"/>
                <a:stretch>
                  <a:fillRect b="-425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ovéPole 15">
                <a:extLst>
                  <a:ext uri="{FF2B5EF4-FFF2-40B4-BE49-F238E27FC236}">
                    <a16:creationId xmlns:a16="http://schemas.microsoft.com/office/drawing/2014/main" id="{BD6CC45F-237E-48BF-B5BE-0A87FCB215FA}"/>
                  </a:ext>
                </a:extLst>
              </p:cNvPr>
              <p:cNvSpPr txBox="1"/>
              <p:nvPr/>
            </p:nvSpPr>
            <p:spPr>
              <a:xfrm rot="4828154">
                <a:off x="4405893" y="1399734"/>
                <a:ext cx="23724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>
          <p:sp>
            <p:nvSpPr>
              <p:cNvPr id="16" name="TextovéPole 15">
                <a:extLst>
                  <a:ext uri="{FF2B5EF4-FFF2-40B4-BE49-F238E27FC236}">
                    <a16:creationId xmlns:a16="http://schemas.microsoft.com/office/drawing/2014/main" id="{BD6CC45F-237E-48BF-B5BE-0A87FCB215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4828154">
                <a:off x="4405893" y="1399734"/>
                <a:ext cx="237244" cy="276999"/>
              </a:xfrm>
              <a:prstGeom prst="rect">
                <a:avLst/>
              </a:prstGeom>
              <a:blipFill>
                <a:blip r:embed="rId10"/>
                <a:stretch>
                  <a:fillRect b="-425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1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9" name="Placeholder 3" descr="100000000000029E000001B9769E2314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5" y="1062038"/>
            <a:ext cx="7704138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loud Callout 5"/>
          <p:cNvSpPr/>
          <p:nvPr/>
        </p:nvSpPr>
        <p:spPr>
          <a:xfrm>
            <a:off x="4859338" y="3789363"/>
            <a:ext cx="3816350" cy="2735262"/>
          </a:xfrm>
          <a:prstGeom prst="cloudCallout">
            <a:avLst>
              <a:gd name="adj1" fmla="val -37851"/>
              <a:gd name="adj2" fmla="val -96837"/>
            </a:avLst>
          </a:prstGeom>
          <a:solidFill>
            <a:srgbClr val="FFFF00"/>
          </a:solidFill>
          <a:ln w="9360">
            <a:solidFill>
              <a:srgbClr val="00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Trebuchet MS" charset="0"/>
              </a:rPr>
              <a:t>V </a:t>
            </a:r>
            <a:r>
              <a:rPr lang="en-US" sz="1600" b="1" dirty="0" err="1">
                <a:latin typeface="Trebuchet MS" charset="0"/>
              </a:rPr>
              <a:t>průsečíku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rovnoběžek</a:t>
            </a:r>
            <a:r>
              <a:rPr lang="en-US" sz="1600" b="1" dirty="0">
                <a:latin typeface="Trebuchet MS" charset="0"/>
              </a:rPr>
              <a:t> se </a:t>
            </a:r>
            <a:r>
              <a:rPr lang="en-US" sz="1600" b="1" dirty="0" err="1">
                <a:latin typeface="Trebuchet MS" charset="0"/>
              </a:rPr>
              <a:t>zadanou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úsečkou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i="1" dirty="0">
                <a:latin typeface="Trebuchet MS" charset="0"/>
              </a:rPr>
              <a:t>AB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vznikly</a:t>
            </a:r>
            <a:r>
              <a:rPr lang="en-US" sz="1600" b="1" dirty="0">
                <a:latin typeface="Trebuchet MS" charset="0"/>
              </a:rPr>
              <a:t> body </a:t>
            </a:r>
            <a:r>
              <a:rPr lang="en-US" sz="1600" b="1" i="1" dirty="0">
                <a:latin typeface="Trebuchet MS" charset="0"/>
              </a:rPr>
              <a:t>C</a:t>
            </a:r>
            <a:r>
              <a:rPr lang="en-US" sz="1600" b="1" dirty="0">
                <a:latin typeface="Trebuchet MS" charset="0"/>
              </a:rPr>
              <a:t> a </a:t>
            </a:r>
            <a:r>
              <a:rPr lang="en-US" sz="1600" b="1" i="1" dirty="0">
                <a:latin typeface="Trebuchet MS" charset="0"/>
              </a:rPr>
              <a:t>D</a:t>
            </a:r>
            <a:r>
              <a:rPr lang="en-US" sz="1600" b="1" dirty="0">
                <a:latin typeface="Trebuchet MS" charset="0"/>
              </a:rPr>
              <a:t>, </a:t>
            </a:r>
            <a:r>
              <a:rPr lang="en-US" sz="1600" b="1" dirty="0" err="1">
                <a:latin typeface="Trebuchet MS" charset="0"/>
              </a:rPr>
              <a:t>které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nám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rozdělily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danou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úsečku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na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tři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stejné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části</a:t>
            </a:r>
            <a:r>
              <a:rPr lang="en-US" sz="1600" b="1" dirty="0">
                <a:latin typeface="Trebuchet MS" charset="0"/>
              </a:rPr>
              <a:t>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>
                <a:latin typeface="Trebuchet MS" charset="0"/>
              </a:rPr>
              <a:t>Úkol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byl</a:t>
            </a:r>
            <a:r>
              <a:rPr lang="en-US" sz="1600" b="1" dirty="0">
                <a:latin typeface="Trebuchet MS" charset="0"/>
              </a:rPr>
              <a:t> </a:t>
            </a:r>
            <a:r>
              <a:rPr lang="en-US" sz="1600" b="1" dirty="0" err="1">
                <a:latin typeface="Trebuchet MS" charset="0"/>
              </a:rPr>
              <a:t>splněn</a:t>
            </a:r>
            <a:r>
              <a:rPr lang="en-US" sz="1600" b="1" dirty="0">
                <a:latin typeface="Trebuchet MS" charset="0"/>
              </a:rPr>
              <a:t>!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AC518B4-53BA-41DB-AE31-102A2B01B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Custom 4"/>
          <p:cNvSpPr/>
          <p:nvPr/>
        </p:nvSpPr>
        <p:spPr>
          <a:xfrm>
            <a:off x="0" y="609600"/>
            <a:ext cx="8704263" cy="576263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>
                <a:solidFill>
                  <a:srgbClr val="284C6A"/>
                </a:solidFill>
                <a:latin typeface="Trebuchet MS" charset="0"/>
              </a:rPr>
              <a:t>Konstrukce</a:t>
            </a:r>
            <a:r>
              <a:rPr lang="en-US" sz="2400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sz="2400" b="1" dirty="0" err="1">
                <a:solidFill>
                  <a:srgbClr val="284C6A"/>
                </a:solidFill>
                <a:latin typeface="Trebuchet MS" charset="0"/>
              </a:rPr>
              <a:t>osy</a:t>
            </a:r>
            <a:r>
              <a:rPr lang="en-US" sz="2400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sz="2400" b="1" dirty="0" err="1">
                <a:solidFill>
                  <a:srgbClr val="284C6A"/>
                </a:solidFill>
                <a:latin typeface="Trebuchet MS" charset="0"/>
              </a:rPr>
              <a:t>úsečky</a:t>
            </a:r>
            <a:r>
              <a:rPr lang="en-US" sz="2400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sz="2400" b="1" dirty="0" err="1">
                <a:solidFill>
                  <a:srgbClr val="284C6A"/>
                </a:solidFill>
                <a:latin typeface="Trebuchet MS" charset="0"/>
              </a:rPr>
              <a:t>ještě</a:t>
            </a:r>
            <a:r>
              <a:rPr lang="en-US" sz="2400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sz="2400" b="1" dirty="0" err="1">
                <a:solidFill>
                  <a:srgbClr val="284C6A"/>
                </a:solidFill>
                <a:latin typeface="Trebuchet MS" charset="0"/>
              </a:rPr>
              <a:t>jednou</a:t>
            </a:r>
            <a:r>
              <a:rPr lang="en-US" sz="2400" b="1" dirty="0">
                <a:solidFill>
                  <a:srgbClr val="284C6A"/>
                </a:solidFill>
                <a:latin typeface="Trebuchet MS" charset="0"/>
              </a:rPr>
              <a:t> </a:t>
            </a:r>
            <a:r>
              <a:rPr lang="en-US" sz="2400" b="1" dirty="0" err="1">
                <a:solidFill>
                  <a:srgbClr val="284C6A"/>
                </a:solidFill>
                <a:latin typeface="Trebuchet MS" charset="0"/>
              </a:rPr>
              <a:t>krok</a:t>
            </a:r>
            <a:r>
              <a:rPr lang="en-US" sz="2400" b="1" dirty="0">
                <a:solidFill>
                  <a:srgbClr val="284C6A"/>
                </a:solidFill>
                <a:latin typeface="Trebuchet MS" charset="0"/>
              </a:rPr>
              <a:t> za </a:t>
            </a:r>
            <a:r>
              <a:rPr lang="en-US" sz="2400" b="1" dirty="0" err="1">
                <a:solidFill>
                  <a:srgbClr val="284C6A"/>
                </a:solidFill>
                <a:latin typeface="Trebuchet MS" charset="0"/>
              </a:rPr>
              <a:t>krokem</a:t>
            </a:r>
            <a:r>
              <a:rPr lang="en-US" sz="2400" b="1" dirty="0">
                <a:solidFill>
                  <a:srgbClr val="284C6A"/>
                </a:solidFill>
                <a:latin typeface="Trebuchet MS" charset="0"/>
              </a:rPr>
              <a:t>.</a:t>
            </a:r>
          </a:p>
        </p:txBody>
      </p:sp>
      <p:pic>
        <p:nvPicPr>
          <p:cNvPr id="6" name="Placeholder 3" descr="1000000000000274000001765C6FDAAE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013" y="1990725"/>
            <a:ext cx="6769100" cy="403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laceholder 3" descr="10000000000002740000017641E2CE23.png"/>
          <p:cNvPicPr>
            <a:picLocks noGrp="1"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013" y="1990725"/>
            <a:ext cx="6769100" cy="403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laceholder 3" descr="1000000000000274000001764D44EE75.png"/>
          <p:cNvPicPr>
            <a:picLocks noGrp="1"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6013" y="1990725"/>
            <a:ext cx="6769100" cy="403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laceholder 3" descr="100000000000027400000176C9E25837.png"/>
          <p:cNvPicPr>
            <a:picLocks noGrp="1"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16013" y="1990725"/>
            <a:ext cx="6769100" cy="403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laceholder 3" descr="10000000000002740000017660C30267.png"/>
          <p:cNvPicPr>
            <a:picLocks noGrp="1"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16013" y="1990725"/>
            <a:ext cx="6769100" cy="403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laceholder 3" descr="1000000000000274000001763E153D5C.png"/>
          <p:cNvPicPr>
            <a:picLocks noGrp="1"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116013" y="1990725"/>
            <a:ext cx="6769100" cy="403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Custom 12"/>
          <p:cNvSpPr/>
          <p:nvPr/>
        </p:nvSpPr>
        <p:spPr>
          <a:xfrm>
            <a:off x="4427538" y="3944938"/>
            <a:ext cx="360362" cy="296862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>
            <a:spAutoFit/>
          </a:bodyPr>
          <a:lstStyle/>
          <a:p>
            <a:pPr fontAlgn="auto">
              <a:spcBef>
                <a:spcPts val="873"/>
              </a:spcBef>
              <a:spcAft>
                <a:spcPts val="0"/>
              </a:spcAft>
              <a:defRPr/>
            </a:pPr>
            <a:r>
              <a:rPr lang="en-US" sz="1400" b="1">
                <a:solidFill>
                  <a:srgbClr val="3333CC"/>
                </a:solidFill>
              </a:rPr>
              <a:t>S</a:t>
            </a:r>
          </a:p>
        </p:txBody>
      </p:sp>
      <p:sp>
        <p:nvSpPr>
          <p:cNvPr id="16" name="Rectangle Custom 15"/>
          <p:cNvSpPr/>
          <p:nvPr/>
        </p:nvSpPr>
        <p:spPr>
          <a:xfrm>
            <a:off x="2930525" y="4365625"/>
            <a:ext cx="2665413" cy="576263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6000" b="1">
                <a:solidFill>
                  <a:srgbClr val="FF0000"/>
                </a:solidFill>
                <a:latin typeface="Trebuchet MS" charset="0"/>
              </a:rPr>
              <a:t>AS</a:t>
            </a:r>
            <a:r>
              <a:rPr lang="en-US" sz="6000" b="1">
                <a:solidFill>
                  <a:srgbClr val="FF0000"/>
                </a:solidFill>
                <a:latin typeface="Symbol" charset="0"/>
              </a:rPr>
              <a:t></a:t>
            </a:r>
          </a:p>
        </p:txBody>
      </p:sp>
      <p:sp>
        <p:nvSpPr>
          <p:cNvPr id="17" name="Rectangle Custom 16"/>
          <p:cNvSpPr/>
          <p:nvPr/>
        </p:nvSpPr>
        <p:spPr>
          <a:xfrm>
            <a:off x="2930525" y="4365625"/>
            <a:ext cx="3457575" cy="576263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6000" b="1">
                <a:solidFill>
                  <a:srgbClr val="FF0000"/>
                </a:solidFill>
                <a:latin typeface="Trebuchet MS" charset="0"/>
              </a:rPr>
              <a:t>AS</a:t>
            </a:r>
            <a:r>
              <a:rPr lang="en-US" sz="6000" b="1">
                <a:solidFill>
                  <a:srgbClr val="FF0000"/>
                </a:solidFill>
                <a:latin typeface="Symbol" charset="0"/>
              </a:rPr>
              <a:t></a:t>
            </a:r>
            <a:r>
              <a:rPr lang="en-US" sz="6000" b="1">
                <a:solidFill>
                  <a:srgbClr val="284C6A"/>
                </a:solidFill>
                <a:latin typeface="Trebuchet MS" charset="0"/>
              </a:rPr>
              <a:t>=</a:t>
            </a:r>
            <a:r>
              <a:rPr lang="en-US" sz="6000" b="1">
                <a:solidFill>
                  <a:srgbClr val="00CC00"/>
                </a:solidFill>
                <a:latin typeface="Symbol" charset="0"/>
              </a:rPr>
              <a:t></a:t>
            </a:r>
            <a:r>
              <a:rPr lang="en-US" sz="6000" b="1">
                <a:solidFill>
                  <a:srgbClr val="00CC00"/>
                </a:solidFill>
                <a:latin typeface="Trebuchet MS" charset="0"/>
              </a:rPr>
              <a:t>SB</a:t>
            </a:r>
            <a:r>
              <a:rPr lang="en-US" sz="6000" b="1">
                <a:solidFill>
                  <a:srgbClr val="00CC00"/>
                </a:solidFill>
                <a:latin typeface="Symbol" charset="0"/>
              </a:rPr>
              <a:t>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BA661CFC-F763-4049-8D6E-2AC7C0B60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Osa úsečky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Callout 4"/>
          <p:cNvSpPr/>
          <p:nvPr/>
        </p:nvSpPr>
        <p:spPr>
          <a:xfrm>
            <a:off x="76200" y="838200"/>
            <a:ext cx="8991600" cy="5183187"/>
          </a:xfrm>
          <a:prstGeom prst="cloudCallout">
            <a:avLst>
              <a:gd name="adj1" fmla="val 48471"/>
              <a:gd name="adj2" fmla="val 60414"/>
            </a:avLst>
          </a:prstGeom>
          <a:solidFill>
            <a:srgbClr val="FFFF00"/>
          </a:solidFill>
          <a:ln w="9360">
            <a:solidFill>
              <a:srgbClr val="00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>
                <a:latin typeface="Trebuchet MS" charset="0"/>
              </a:rPr>
              <a:t>Obdobným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postupem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můžeme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rozdělit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libovolnou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úsečku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na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libovolný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počet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stejných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částí</a:t>
            </a:r>
            <a:r>
              <a:rPr lang="en-US" sz="2400" b="1" dirty="0">
                <a:latin typeface="Trebuchet MS" charset="0"/>
              </a:rPr>
              <a:t>. </a:t>
            </a:r>
            <a:br>
              <a:rPr lang="en-US" sz="2400" b="1" dirty="0">
                <a:latin typeface="Trebuchet MS" charset="0"/>
              </a:rPr>
            </a:br>
            <a:r>
              <a:rPr lang="en-US" sz="2400" b="1" dirty="0" err="1">
                <a:latin typeface="Trebuchet MS" charset="0"/>
              </a:rPr>
              <a:t>Tak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si</a:t>
            </a:r>
            <a:r>
              <a:rPr lang="en-US" sz="2400" b="1" dirty="0">
                <a:latin typeface="Trebuchet MS" charset="0"/>
              </a:rPr>
              <a:t> to </a:t>
            </a:r>
            <a:r>
              <a:rPr lang="en-US" sz="2400" b="1" dirty="0" err="1">
                <a:latin typeface="Trebuchet MS" charset="0"/>
              </a:rPr>
              <a:t>nyní</a:t>
            </a:r>
            <a:r>
              <a:rPr lang="en-US" sz="2400" b="1" dirty="0">
                <a:latin typeface="Trebuchet MS" charset="0"/>
              </a:rPr>
              <a:t> v </a:t>
            </a:r>
            <a:r>
              <a:rPr lang="en-US" sz="2400" b="1" dirty="0" err="1">
                <a:latin typeface="Trebuchet MS" charset="0"/>
              </a:rPr>
              <a:t>klidu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vyzkoušejte</a:t>
            </a:r>
            <a:r>
              <a:rPr lang="en-US" sz="2400" b="1" dirty="0">
                <a:latin typeface="Trebuchet MS" charset="0"/>
              </a:rPr>
              <a:t>. </a:t>
            </a:r>
            <a:r>
              <a:rPr lang="en-US" sz="2400" b="1" dirty="0" err="1">
                <a:latin typeface="Trebuchet MS" charset="0"/>
              </a:rPr>
              <a:t>Rozdělte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úsečku</a:t>
            </a:r>
            <a:r>
              <a:rPr lang="en-US" sz="2400" b="1" dirty="0">
                <a:latin typeface="Trebuchet MS" charset="0"/>
              </a:rPr>
              <a:t> o </a:t>
            </a:r>
            <a:r>
              <a:rPr lang="en-US" sz="2400" b="1" dirty="0" err="1">
                <a:latin typeface="Trebuchet MS" charset="0"/>
              </a:rPr>
              <a:t>libovolné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velikosti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na</a:t>
            </a:r>
            <a:r>
              <a:rPr lang="en-US" sz="2400" b="1" dirty="0">
                <a:latin typeface="Trebuchet MS" charset="0"/>
              </a:rPr>
              <a:t> 5 </a:t>
            </a:r>
            <a:r>
              <a:rPr lang="en-US" sz="2400" b="1" dirty="0" err="1">
                <a:latin typeface="Trebuchet MS" charset="0"/>
              </a:rPr>
              <a:t>stejných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částí</a:t>
            </a:r>
            <a:r>
              <a:rPr lang="en-US" sz="2400" b="1" dirty="0">
                <a:latin typeface="Trebuchet MS" charset="0"/>
              </a:rPr>
              <a:t>, </a:t>
            </a:r>
            <a:r>
              <a:rPr lang="en-US" sz="2400" b="1" dirty="0" err="1">
                <a:latin typeface="Trebuchet MS" charset="0"/>
              </a:rPr>
              <a:t>další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pak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na</a:t>
            </a:r>
            <a:r>
              <a:rPr lang="en-US" sz="2400" b="1" dirty="0">
                <a:latin typeface="Trebuchet MS" charset="0"/>
              </a:rPr>
              <a:t> 7 </a:t>
            </a:r>
            <a:r>
              <a:rPr lang="en-US" sz="2400" b="1" dirty="0" err="1">
                <a:latin typeface="Trebuchet MS" charset="0"/>
              </a:rPr>
              <a:t>stejných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částí</a:t>
            </a:r>
            <a:r>
              <a:rPr lang="en-US" sz="2400" b="1" dirty="0">
                <a:latin typeface="Trebuchet MS" charset="0"/>
              </a:rPr>
              <a:t>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>
                <a:latin typeface="Trebuchet MS" charset="0"/>
              </a:rPr>
              <a:t>Přeji</a:t>
            </a:r>
            <a:r>
              <a:rPr lang="en-US" sz="2400" b="1" dirty="0">
                <a:latin typeface="Trebuchet MS" charset="0"/>
              </a:rPr>
              <a:t> Vám </a:t>
            </a:r>
            <a:r>
              <a:rPr lang="en-US" sz="2400" b="1" dirty="0" err="1">
                <a:latin typeface="Trebuchet MS" charset="0"/>
              </a:rPr>
              <a:t>přesnou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ruku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při</a:t>
            </a:r>
            <a:r>
              <a:rPr lang="en-US" sz="2400" b="1" dirty="0">
                <a:latin typeface="Trebuchet MS" charset="0"/>
              </a:rPr>
              <a:t> </a:t>
            </a:r>
            <a:r>
              <a:rPr lang="en-US" sz="2400" b="1" dirty="0" err="1">
                <a:latin typeface="Trebuchet MS" charset="0"/>
              </a:rPr>
              <a:t>rýsování</a:t>
            </a:r>
            <a:r>
              <a:rPr lang="en-US" sz="2400" b="1" dirty="0">
                <a:latin typeface="Trebuchet MS" charset="0"/>
              </a:rPr>
              <a:t>.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5177CB9E-F5EB-4452-98A7-CB4BB8E40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n stejných částí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ceholder 3" descr="100000000000029E0000020D210D0D4E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loud Callout 5"/>
          <p:cNvSpPr/>
          <p:nvPr/>
        </p:nvSpPr>
        <p:spPr>
          <a:xfrm>
            <a:off x="3635375" y="2708275"/>
            <a:ext cx="4824413" cy="3455988"/>
          </a:xfrm>
          <a:prstGeom prst="cloudCallout">
            <a:avLst>
              <a:gd name="adj1" fmla="val -44472"/>
              <a:gd name="adj2" fmla="val -81694"/>
            </a:avLst>
          </a:prstGeom>
          <a:solidFill>
            <a:srgbClr val="FFFF00"/>
          </a:solidFill>
          <a:ln w="9360">
            <a:solidFill>
              <a:srgbClr val="00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latin typeface="Trebuchet MS" charset="0"/>
              </a:rPr>
              <a:t>Nyní</a:t>
            </a:r>
            <a:r>
              <a:rPr lang="en-US" sz="2000" b="1" dirty="0">
                <a:latin typeface="Trebuchet MS" charset="0"/>
              </a:rPr>
              <a:t> se </a:t>
            </a:r>
            <a:r>
              <a:rPr lang="en-US" sz="2000" b="1" dirty="0" err="1">
                <a:latin typeface="Trebuchet MS" charset="0"/>
              </a:rPr>
              <a:t>společně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pokusíme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na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základě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našich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již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existujících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znalostí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přijít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na</a:t>
            </a:r>
            <a:r>
              <a:rPr lang="en-US" sz="2000" b="1" dirty="0">
                <a:latin typeface="Trebuchet MS" charset="0"/>
              </a:rPr>
              <a:t> to, </a:t>
            </a:r>
            <a:r>
              <a:rPr lang="en-US" sz="2000" b="1" dirty="0" err="1">
                <a:latin typeface="Trebuchet MS" charset="0"/>
              </a:rPr>
              <a:t>jak</a:t>
            </a:r>
            <a:r>
              <a:rPr lang="en-US" sz="2000" b="1" dirty="0">
                <a:latin typeface="Trebuchet MS" charset="0"/>
              </a:rPr>
              <a:t> se </a:t>
            </a:r>
            <a:r>
              <a:rPr lang="en-US" sz="2000" b="1" dirty="0" err="1">
                <a:latin typeface="Trebuchet MS" charset="0"/>
              </a:rPr>
              <a:t>dá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konstrukčně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rozdělit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daná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úsečka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na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tři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stejné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díly</a:t>
            </a:r>
            <a:r>
              <a:rPr lang="en-US" sz="2000" b="1" dirty="0">
                <a:latin typeface="Trebuchet MS" charset="0"/>
              </a:rPr>
              <a:t>.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03FEE12-AA36-4493-B052-DC9AB0152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4" name="Placeholder 3" descr="100000000000029E0000020DF048A3F9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loud Callout 5"/>
          <p:cNvSpPr/>
          <p:nvPr/>
        </p:nvSpPr>
        <p:spPr>
          <a:xfrm>
            <a:off x="3635375" y="2708275"/>
            <a:ext cx="4824413" cy="3455988"/>
          </a:xfrm>
          <a:prstGeom prst="cloudCallout">
            <a:avLst>
              <a:gd name="adj1" fmla="val -44472"/>
              <a:gd name="adj2" fmla="val -81694"/>
            </a:avLst>
          </a:prstGeom>
          <a:solidFill>
            <a:srgbClr val="FFFF00"/>
          </a:solidFill>
          <a:ln w="9360">
            <a:solidFill>
              <a:srgbClr val="00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latin typeface="Trebuchet MS" charset="0"/>
              </a:rPr>
              <a:t>Vyjděme</a:t>
            </a:r>
            <a:r>
              <a:rPr lang="en-US" sz="2000" b="1" dirty="0">
                <a:latin typeface="Trebuchet MS" charset="0"/>
              </a:rPr>
              <a:t> z </a:t>
            </a:r>
            <a:r>
              <a:rPr lang="en-US" sz="2000" b="1" dirty="0" err="1">
                <a:latin typeface="Trebuchet MS" charset="0"/>
              </a:rPr>
              <a:t>toho</a:t>
            </a:r>
            <a:r>
              <a:rPr lang="en-US" sz="2000" b="1" dirty="0">
                <a:latin typeface="Trebuchet MS" charset="0"/>
              </a:rPr>
              <a:t>, že </a:t>
            </a:r>
            <a:r>
              <a:rPr lang="en-US" sz="2000" b="1" dirty="0" err="1">
                <a:latin typeface="Trebuchet MS" charset="0"/>
              </a:rPr>
              <a:t>již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úsečku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na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tři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stejné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části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rozdělenu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máme</a:t>
            </a:r>
            <a:r>
              <a:rPr lang="en-US" sz="2000" b="1" dirty="0">
                <a:latin typeface="Trebuchet MS" charset="0"/>
              </a:rPr>
              <a:t>.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0307987-9B1A-4893-9568-055AD9131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laceholder 3" descr="100000000000029E0000020D5E1713A9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loud Callout 5"/>
          <p:cNvSpPr/>
          <p:nvPr/>
        </p:nvSpPr>
        <p:spPr>
          <a:xfrm>
            <a:off x="1403350" y="3500438"/>
            <a:ext cx="4464050" cy="2590800"/>
          </a:xfrm>
          <a:prstGeom prst="cloudCallout">
            <a:avLst>
              <a:gd name="adj1" fmla="val -46050"/>
              <a:gd name="adj2" fmla="val -119546"/>
            </a:avLst>
          </a:prstGeom>
          <a:solidFill>
            <a:srgbClr val="FFFF00"/>
          </a:solidFill>
          <a:ln w="9360">
            <a:solidFill>
              <a:srgbClr val="00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latin typeface="Trebuchet MS" charset="0"/>
              </a:rPr>
              <a:t>Z jednoho z krajních bodů úsečky sestrojíme polopřímku pod úhlem nejlépe přibližně 45°.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D24628B-D502-49F4-B0F3-129EF61E7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laceholder 3" descr="100000000000029E0000020D0756E99D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laceholder 3" descr="100000000000029E0000020DE68FB731.png"/>
          <p:cNvPicPr>
            <a:picLocks noGrp="1"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loud Callout 6"/>
          <p:cNvSpPr/>
          <p:nvPr/>
        </p:nvSpPr>
        <p:spPr>
          <a:xfrm>
            <a:off x="900113" y="3357563"/>
            <a:ext cx="4679950" cy="2806700"/>
          </a:xfrm>
          <a:prstGeom prst="cloudCallout">
            <a:avLst>
              <a:gd name="adj1" fmla="val 88569"/>
              <a:gd name="adj2" fmla="val -69287"/>
            </a:avLst>
          </a:prstGeom>
          <a:solidFill>
            <a:srgbClr val="FFFF00"/>
          </a:solidFill>
          <a:ln w="9360">
            <a:solidFill>
              <a:srgbClr val="00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latin typeface="Trebuchet MS" charset="0"/>
              </a:rPr>
              <a:t>Dále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sestrojíme</a:t>
            </a:r>
            <a:r>
              <a:rPr lang="cs-CZ" sz="2000" b="1" dirty="0">
                <a:latin typeface="Trebuchet MS" charset="0"/>
              </a:rPr>
              <a:t> </a:t>
            </a:r>
            <a:r>
              <a:rPr lang="en-US" sz="2000" b="1" dirty="0">
                <a:latin typeface="Trebuchet MS" charset="0"/>
              </a:rPr>
              <a:t>v </a:t>
            </a:r>
            <a:r>
              <a:rPr lang="en-US" sz="2000" b="1" dirty="0" err="1">
                <a:latin typeface="Trebuchet MS" charset="0"/>
              </a:rPr>
              <a:t>bodě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i="1" dirty="0">
                <a:latin typeface="Trebuchet MS" charset="0"/>
              </a:rPr>
              <a:t>B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kolmici</a:t>
            </a:r>
            <a:r>
              <a:rPr lang="cs-CZ" sz="2000" b="1" dirty="0">
                <a:latin typeface="Trebuchet MS" charset="0"/>
              </a:rPr>
              <a:t> </a:t>
            </a:r>
            <a:r>
              <a:rPr lang="en-US" sz="2000" b="1" dirty="0">
                <a:latin typeface="Trebuchet MS" charset="0"/>
              </a:rPr>
              <a:t>k </a:t>
            </a:r>
            <a:r>
              <a:rPr lang="en-US" sz="2000" b="1" dirty="0" err="1">
                <a:latin typeface="Trebuchet MS" charset="0"/>
              </a:rPr>
              <a:t>úsečce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i="1" dirty="0">
                <a:latin typeface="Trebuchet MS" charset="0"/>
              </a:rPr>
              <a:t>AB</a:t>
            </a:r>
            <a:r>
              <a:rPr lang="en-US" sz="2000" b="1" dirty="0">
                <a:latin typeface="Trebuchet MS" charset="0"/>
              </a:rPr>
              <a:t>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Trebuchet MS" charset="0"/>
              </a:rPr>
              <a:t>V </a:t>
            </a:r>
            <a:r>
              <a:rPr lang="en-US" sz="2000" b="1" dirty="0" err="1">
                <a:latin typeface="Trebuchet MS" charset="0"/>
              </a:rPr>
              <a:t>průsečíku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této</a:t>
            </a:r>
            <a:r>
              <a:rPr lang="cs-CZ" sz="2000" b="1" dirty="0">
                <a:latin typeface="Trebuchet MS" charset="0"/>
              </a:rPr>
              <a:t> k</a:t>
            </a:r>
            <a:r>
              <a:rPr lang="en-US" sz="2000" b="1" dirty="0" err="1">
                <a:latin typeface="Trebuchet MS" charset="0"/>
              </a:rPr>
              <a:t>olmice</a:t>
            </a:r>
            <a:r>
              <a:rPr lang="en-US" sz="2000" b="1" dirty="0">
                <a:latin typeface="Trebuchet MS" charset="0"/>
              </a:rPr>
              <a:t> a </a:t>
            </a:r>
            <a:r>
              <a:rPr lang="en-US" sz="2000" b="1" dirty="0" err="1">
                <a:latin typeface="Trebuchet MS" charset="0"/>
              </a:rPr>
              <a:t>polopřímky</a:t>
            </a:r>
            <a:r>
              <a:rPr lang="en-US" sz="2000" b="1" dirty="0">
                <a:latin typeface="Trebuchet MS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Trebuchet MS" charset="0"/>
              </a:rPr>
              <a:t>z </a:t>
            </a:r>
            <a:r>
              <a:rPr lang="en-US" sz="2000" b="1" dirty="0" err="1">
                <a:latin typeface="Trebuchet MS" charset="0"/>
              </a:rPr>
              <a:t>bodu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i="1" dirty="0">
                <a:latin typeface="Trebuchet MS" charset="0"/>
              </a:rPr>
              <a:t>A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vzniká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bod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i="1" dirty="0">
                <a:latin typeface="Trebuchet MS" charset="0"/>
              </a:rPr>
              <a:t>C</a:t>
            </a:r>
            <a:r>
              <a:rPr lang="en-US" sz="2000" b="1" dirty="0">
                <a:latin typeface="Trebuchet MS" charset="0"/>
              </a:rPr>
              <a:t>.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2086C6B-464E-433A-B15E-2C028F5F5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Placeholder 3" descr="100000000000029E0000020DC110F243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laceholder 3" descr="100000000000029E0000020D45059278.png"/>
          <p:cNvPicPr>
            <a:picLocks noGrp="1"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loud Callout 6"/>
          <p:cNvSpPr/>
          <p:nvPr/>
        </p:nvSpPr>
        <p:spPr>
          <a:xfrm>
            <a:off x="755650" y="3500438"/>
            <a:ext cx="4608513" cy="2663825"/>
          </a:xfrm>
          <a:prstGeom prst="cloudCallout">
            <a:avLst>
              <a:gd name="adj1" fmla="val 50689"/>
              <a:gd name="adj2" fmla="val -104587"/>
            </a:avLst>
          </a:prstGeom>
          <a:solidFill>
            <a:srgbClr val="FFFF00"/>
          </a:solidFill>
          <a:ln w="9360">
            <a:solidFill>
              <a:srgbClr val="00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latin typeface="Trebuchet MS" charset="0"/>
              </a:rPr>
              <a:t>Obdobně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sestrojíme</a:t>
            </a:r>
            <a:r>
              <a:rPr lang="en-US" sz="2000" b="1" dirty="0">
                <a:latin typeface="Trebuchet MS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latin typeface="Trebuchet MS" charset="0"/>
              </a:rPr>
              <a:t>kolmici</a:t>
            </a:r>
            <a:r>
              <a:rPr lang="en-US" sz="2000" b="1" dirty="0">
                <a:latin typeface="Trebuchet MS" charset="0"/>
              </a:rPr>
              <a:t> v </a:t>
            </a:r>
            <a:r>
              <a:rPr lang="en-US" sz="2000" b="1" dirty="0" err="1">
                <a:latin typeface="Trebuchet MS" charset="0"/>
              </a:rPr>
              <a:t>bodě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i="1" dirty="0">
                <a:latin typeface="Trebuchet MS" charset="0"/>
              </a:rPr>
              <a:t>B‘</a:t>
            </a:r>
            <a:r>
              <a:rPr lang="en-US" sz="2000" b="1" dirty="0">
                <a:latin typeface="Trebuchet MS" charset="0"/>
              </a:rPr>
              <a:t>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Trebuchet MS" charset="0"/>
              </a:rPr>
              <a:t>V </a:t>
            </a:r>
            <a:r>
              <a:rPr lang="en-US" sz="2000" b="1" dirty="0" err="1">
                <a:latin typeface="Trebuchet MS" charset="0"/>
              </a:rPr>
              <a:t>průsečíku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této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kolmice</a:t>
            </a:r>
            <a:r>
              <a:rPr lang="en-US" sz="2000" b="1" dirty="0">
                <a:latin typeface="Trebuchet MS" charset="0"/>
              </a:rPr>
              <a:t> a </a:t>
            </a:r>
            <a:r>
              <a:rPr lang="en-US" sz="2000" b="1" dirty="0" err="1">
                <a:latin typeface="Trebuchet MS" charset="0"/>
              </a:rPr>
              <a:t>polopřímky</a:t>
            </a:r>
            <a:r>
              <a:rPr lang="en-US" sz="2000" b="1" dirty="0">
                <a:latin typeface="Trebuchet MS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Trebuchet MS" charset="0"/>
              </a:rPr>
              <a:t>z </a:t>
            </a:r>
            <a:r>
              <a:rPr lang="en-US" sz="2000" b="1" dirty="0" err="1">
                <a:latin typeface="Trebuchet MS" charset="0"/>
              </a:rPr>
              <a:t>bodu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i="1" dirty="0">
                <a:latin typeface="Trebuchet MS" charset="0"/>
              </a:rPr>
              <a:t>A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vzniká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bod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i="1" dirty="0">
                <a:latin typeface="Trebuchet MS" charset="0"/>
              </a:rPr>
              <a:t>C‘</a:t>
            </a:r>
            <a:r>
              <a:rPr lang="en-US" sz="2000" b="1" dirty="0">
                <a:latin typeface="Trebuchet MS" charset="0"/>
              </a:rPr>
              <a:t>.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92F9368D-0107-43D3-B69B-0B2C2E56C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0" name="Placeholder 3" descr="100000000000029E0000020DE6E4F895.png"/>
          <p:cNvPicPr>
            <a:picLocks noGrp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laceholder 3" descr="100000000000029E0000020D0410A338.png"/>
          <p:cNvPicPr>
            <a:picLocks noGrp="1"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65225" y="931863"/>
            <a:ext cx="6862763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loud Callout 6"/>
          <p:cNvSpPr/>
          <p:nvPr/>
        </p:nvSpPr>
        <p:spPr>
          <a:xfrm>
            <a:off x="3924300" y="2997200"/>
            <a:ext cx="4608513" cy="3168650"/>
          </a:xfrm>
          <a:prstGeom prst="cloudCallout">
            <a:avLst>
              <a:gd name="adj1" fmla="val -55236"/>
              <a:gd name="adj2" fmla="val -91032"/>
            </a:avLst>
          </a:prstGeom>
          <a:solidFill>
            <a:srgbClr val="FFFF00"/>
          </a:solidFill>
          <a:ln w="9360">
            <a:solidFill>
              <a:srgbClr val="000000"/>
            </a:solidFill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Trebuchet MS" charset="0"/>
              </a:rPr>
              <a:t>Na </a:t>
            </a:r>
            <a:r>
              <a:rPr lang="en-US" sz="2000" b="1" dirty="0" err="1">
                <a:latin typeface="Trebuchet MS" charset="0"/>
              </a:rPr>
              <a:t>závěr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sestrojíme</a:t>
            </a:r>
            <a:r>
              <a:rPr lang="en-US" sz="2000" b="1" dirty="0">
                <a:latin typeface="Trebuchet MS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latin typeface="Trebuchet MS" charset="0"/>
              </a:rPr>
              <a:t>ještě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kolmici</a:t>
            </a:r>
            <a:r>
              <a:rPr lang="en-US" sz="2000" b="1" dirty="0">
                <a:latin typeface="Trebuchet MS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Trebuchet MS" charset="0"/>
              </a:rPr>
              <a:t>v </a:t>
            </a:r>
            <a:r>
              <a:rPr lang="en-US" sz="2000" b="1" dirty="0" err="1">
                <a:latin typeface="Trebuchet MS" charset="0"/>
              </a:rPr>
              <a:t>bodě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i="1" dirty="0">
                <a:latin typeface="Trebuchet MS" charset="0"/>
              </a:rPr>
              <a:t>B‘‘</a:t>
            </a:r>
            <a:r>
              <a:rPr lang="en-US" sz="2000" b="1" dirty="0">
                <a:latin typeface="Trebuchet MS" charset="0"/>
              </a:rPr>
              <a:t>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Trebuchet MS" charset="0"/>
              </a:rPr>
              <a:t>V </a:t>
            </a:r>
            <a:r>
              <a:rPr lang="en-US" sz="2000" b="1" dirty="0" err="1">
                <a:latin typeface="Trebuchet MS" charset="0"/>
              </a:rPr>
              <a:t>průsečíku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této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kolmice</a:t>
            </a:r>
            <a:r>
              <a:rPr lang="en-US" sz="2000" b="1" dirty="0">
                <a:latin typeface="Trebuchet MS" charset="0"/>
              </a:rPr>
              <a:t> a </a:t>
            </a:r>
            <a:r>
              <a:rPr lang="en-US" sz="2000" b="1" dirty="0" err="1">
                <a:latin typeface="Trebuchet MS" charset="0"/>
              </a:rPr>
              <a:t>polopřímky</a:t>
            </a:r>
            <a:r>
              <a:rPr lang="en-US" sz="2000" b="1" dirty="0">
                <a:latin typeface="Trebuchet MS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Trebuchet MS" charset="0"/>
              </a:rPr>
              <a:t>z </a:t>
            </a:r>
            <a:r>
              <a:rPr lang="en-US" sz="2000" b="1" dirty="0" err="1">
                <a:latin typeface="Trebuchet MS" charset="0"/>
              </a:rPr>
              <a:t>bodu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i="1" dirty="0">
                <a:latin typeface="Trebuchet MS" charset="0"/>
              </a:rPr>
              <a:t>A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dirty="0" err="1">
                <a:latin typeface="Trebuchet MS" charset="0"/>
              </a:rPr>
              <a:t>vzniká</a:t>
            </a:r>
            <a:r>
              <a:rPr lang="en-US" sz="2000" b="1" dirty="0">
                <a:latin typeface="Trebuchet MS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latin typeface="Trebuchet MS" charset="0"/>
              </a:rPr>
              <a:t>bod</a:t>
            </a:r>
            <a:r>
              <a:rPr lang="en-US" sz="2000" b="1" dirty="0">
                <a:latin typeface="Trebuchet MS" charset="0"/>
              </a:rPr>
              <a:t> </a:t>
            </a:r>
            <a:r>
              <a:rPr lang="en-US" sz="2000" b="1" i="1" dirty="0">
                <a:latin typeface="Trebuchet MS" charset="0"/>
              </a:rPr>
              <a:t>C‘‘</a:t>
            </a:r>
            <a:r>
              <a:rPr lang="en-US" sz="2000" b="1" dirty="0">
                <a:latin typeface="Trebuchet MS" charset="0"/>
              </a:rPr>
              <a:t>.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97911AA4-0C80-453D-B026-08AE9046C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cs-CZ" sz="3600" b="1" kern="0" dirty="0"/>
              <a:t>Rozdělení úsečky na tři stejné části</a:t>
            </a:r>
            <a:endParaRPr lang="cs-CZ" sz="2000" b="1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965</Words>
  <Application>Microsoft Office PowerPoint</Application>
  <PresentationFormat>Předvádění na obrazovce (4:3)</PresentationFormat>
  <Paragraphs>122</Paragraphs>
  <Slides>30</Slides>
  <Notes>30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7" baseType="lpstr">
      <vt:lpstr>Arial</vt:lpstr>
      <vt:lpstr>Calibri</vt:lpstr>
      <vt:lpstr>Cambria Math</vt:lpstr>
      <vt:lpstr>Symbol</vt:lpstr>
      <vt:lpstr>Times New Roman</vt:lpstr>
      <vt:lpstr>Trebuchet MS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ZŠ Břest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Podobnost-rozdělení úsečky</dc:title>
  <dc:subject>Matematika</dc:subject>
  <dc:creator>Mgr. Vladimír Žůrek</dc:creator>
  <cp:lastModifiedBy>Žůrek Vladimír</cp:lastModifiedBy>
  <cp:revision>16</cp:revision>
  <dcterms:created xsi:type="dcterms:W3CDTF">2006-08-16T00:00:00Z</dcterms:created>
  <dcterms:modified xsi:type="dcterms:W3CDTF">2020-03-17T08:21:49Z</dcterms:modified>
</cp:coreProperties>
</file>