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2" r:id="rId2"/>
    <p:sldId id="261" r:id="rId3"/>
    <p:sldId id="262" r:id="rId4"/>
    <p:sldId id="263" r:id="rId5"/>
    <p:sldId id="273" r:id="rId6"/>
    <p:sldId id="265" r:id="rId7"/>
    <p:sldId id="266" r:id="rId8"/>
    <p:sldId id="267" r:id="rId9"/>
    <p:sldId id="269" r:id="rId10"/>
    <p:sldId id="264" r:id="rId11"/>
    <p:sldId id="268" r:id="rId12"/>
    <p:sldId id="270" r:id="rId13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1C1C1C"/>
    <a:srgbClr val="FF3300"/>
    <a:srgbClr val="FF9933"/>
    <a:srgbClr val="FFFF66"/>
    <a:srgbClr val="FFCCFF"/>
    <a:srgbClr val="9999FF"/>
    <a:srgbClr val="99FF66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horzBarState="maximized">
    <p:restoredLeft sz="15621" autoAdjust="0"/>
    <p:restoredTop sz="94660"/>
  </p:normalViewPr>
  <p:slideViewPr>
    <p:cSldViewPr>
      <p:cViewPr varScale="1">
        <p:scale>
          <a:sx n="107" d="100"/>
          <a:sy n="107" d="100"/>
        </p:scale>
        <p:origin x="117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30AAC2-3783-4AF9-A0A2-00FBE518999D}" type="datetimeFigureOut">
              <a:rPr lang="cs-CZ" smtClean="0"/>
              <a:t>08.11.2022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7A18D4-E2EB-4EC0-B262-18B6C53A79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95128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Slouží</a:t>
            </a:r>
            <a:r>
              <a:rPr lang="cs-CZ" baseline="0" dirty="0"/>
              <a:t> k výkladu nového učiva, předpokládá aktivní účast žáků, během výkladu si žáci zapisují poznámky a dělají nákresy.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0B58249-68BF-40F5-9ED0-4A488BF49B46}" type="slidenum">
              <a:rPr lang="cs-CZ" smtClean="0"/>
              <a:pPr>
                <a:defRPr/>
              </a:pPr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52441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3A4066-9B6A-4F9E-BA2D-07ECF6494B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2EAE877-4315-4443-B21F-B6479C5AEB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DB6B27A-8BE4-438D-9952-09EECC4F4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EA81F4B-AA78-4815-A4F0-5432E2CC2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CC3FFB6-3B78-412C-A2C4-8E1F6CE70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C5C246-52EF-45BD-9F9B-D4B0106D95B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480094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D9ECAB-05CF-4F4E-8362-6B1E95D9B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01388FE-F09D-4798-B1BA-2D648AA1E9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DC38AE1-FEF0-46E6-B31D-E8FABB341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B30999E-C39F-4513-9D5B-0C959B18A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C81B2F7-DF1B-4F61-9F17-0A23C9E80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501986-D078-4E18-9CEC-545175775AE5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128047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8B00DE1B-31D1-4501-8ED2-CAC0D7934A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E2C71DF7-5626-40CC-A9D1-B7C4F503F1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FCAF580-A3E7-48F1-974E-980D0DF3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3FD0659-080B-4638-986C-A99747CAB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C649C66-4C33-4143-8D54-BB21B1E08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D455B2-DA9F-4229-A789-38E2CBA70746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04620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43BCBC-9796-4A6E-A818-9F21C983B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227D0BB-AAA0-4A41-9B0D-708128B836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2199ADF-9B9C-4BC4-A276-D5889D925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E9FC40E-1203-47FE-B1C6-E6167B1DF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C810095-EA5E-4736-A5BF-6C08F7414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D530FE-D238-475C-A8E7-B4547F4029B5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75784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D24926D-215A-44A2-A399-D71228CB36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DC861D54-1F62-4B0D-95E4-9400B6E0D7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FB255EA-B230-451B-8EE6-197D652FA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749897C-547E-4813-A5DB-30128159C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120996D-80D4-473D-A262-7F67D9583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F9F5DD-33C4-49E4-9D69-6C7D3DD3E3DF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063102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3E569E3-A541-41B4-AACD-D07280C15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4B4A755-E47D-4D36-951E-32D74344A2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F32823EC-9FB3-45B8-B31D-182BE1771F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9C21005-7C2D-42F2-B1A0-EB9C92E0E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E110A2D-A5AF-46EF-AE46-25076FB82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205BC30-895B-4A1C-B928-478984D59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588B97-2FA3-4BE6-BCFC-033E66825FD2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771567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9FFEE0-03DD-4481-AE05-A0EDA20C8D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B0DDDEAF-20FE-45D9-A484-8B2AD5E827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6208D890-BDFB-42CB-8923-02881FA586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B7CDEE43-7FCC-4966-B273-2211197002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AD6C4C2F-65BE-46F9-AFBF-2C463C8583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EBF2560F-616E-4174-AB7A-500B16CB0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4942088B-3D63-47C2-9FFD-28B166D70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ECA78993-60D7-455B-B9F1-7A16D8E9C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17B7F4-A727-4385-87B6-6A6458FB69C4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187308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25EC493-F21D-4D50-949E-3CB78797C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7D44B930-A502-43BA-AF03-11CACF641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7CDF269D-F611-4EC2-9217-3CAD8FF97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BF1629C-B329-494C-B120-5238AE0D8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89F434-EEAB-4570-BE95-856CF04306CC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44129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A41609D8-2A2F-434A-8420-433F12E75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29BCFFD-6CE8-4644-8865-E4701B70B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D70C895-D4FC-4A9D-A49D-11D59E6BA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E4AA3E-3EC5-496C-9EBB-BC74C1558063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166466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9F02C07-94D1-4C14-9B7D-ACC2F5B9A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8660D3E-130E-4290-8D2E-D97939EB65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57052130-E77E-48E0-93F8-7DC02F8810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11ADA53-6DBE-4A41-9352-CEEF3E91D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2739E6F-69DD-457A-8AC4-7D98EDF77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1586698-D6B7-4819-90BD-71879BB76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503760-B144-442C-A480-4B04F55F57D4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77547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360F2C2-85E6-4DE8-B4EF-5A9CA1D0E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83D6D268-24DB-42B3-992C-9C23BAB44C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1A837778-2129-40A5-8F48-000DA46AC0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291A812-B28A-47A7-9605-12CAE79A0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AAFD9C7-AA02-4843-880C-E6678E9E6A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02F978C-8D85-4B8E-A4F6-3C49D6415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A97369-85A5-4BAB-925F-8386F4D8ECE4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59119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25087BB-B238-4E4E-99F0-21C9686812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58A85DE-1432-46B0-87E1-8C448D2FF3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0911860-36F2-4F6D-BE6C-7A96AF07E44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cs-CZ" altLang="cs-CZ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BB6C8F0-6DC2-47E9-9291-695E52C51FC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cs-CZ" altLang="cs-CZ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A0A0378-64F3-49E8-A599-34F5C835618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7658174-65B0-42DF-A4EF-204614394FA5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13" Type="http://schemas.openxmlformats.org/officeDocument/2006/relationships/oleObject" Target="../embeddings/oleObject26.bin"/><Relationship Id="rId18" Type="http://schemas.openxmlformats.org/officeDocument/2006/relationships/image" Target="../media/image55.wmf"/><Relationship Id="rId3" Type="http://schemas.openxmlformats.org/officeDocument/2006/relationships/image" Target="../media/image46.wmf"/><Relationship Id="rId7" Type="http://schemas.openxmlformats.org/officeDocument/2006/relationships/image" Target="../media/image49.jpeg"/><Relationship Id="rId12" Type="http://schemas.openxmlformats.org/officeDocument/2006/relationships/image" Target="../media/image52.jpeg"/><Relationship Id="rId17" Type="http://schemas.openxmlformats.org/officeDocument/2006/relationships/oleObject" Target="../embeddings/oleObject28.bin"/><Relationship Id="rId2" Type="http://schemas.openxmlformats.org/officeDocument/2006/relationships/oleObject" Target="../embeddings/oleObject22.bin"/><Relationship Id="rId16" Type="http://schemas.openxmlformats.org/officeDocument/2006/relationships/image" Target="../media/image54.wmf"/><Relationship Id="rId20" Type="http://schemas.openxmlformats.org/officeDocument/2006/relationships/image" Target="../media/image56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8.jpeg"/><Relationship Id="rId11" Type="http://schemas.openxmlformats.org/officeDocument/2006/relationships/image" Target="../media/image51.wmf"/><Relationship Id="rId5" Type="http://schemas.openxmlformats.org/officeDocument/2006/relationships/image" Target="../media/image47.wmf"/><Relationship Id="rId15" Type="http://schemas.openxmlformats.org/officeDocument/2006/relationships/oleObject" Target="../embeddings/oleObject27.bin"/><Relationship Id="rId10" Type="http://schemas.openxmlformats.org/officeDocument/2006/relationships/oleObject" Target="../embeddings/oleObject25.bin"/><Relationship Id="rId19" Type="http://schemas.openxmlformats.org/officeDocument/2006/relationships/oleObject" Target="../embeddings/oleObject29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50.wmf"/><Relationship Id="rId14" Type="http://schemas.openxmlformats.org/officeDocument/2006/relationships/image" Target="../media/image53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jpeg"/><Relationship Id="rId13" Type="http://schemas.openxmlformats.org/officeDocument/2006/relationships/oleObject" Target="../embeddings/oleObject33.bin"/><Relationship Id="rId3" Type="http://schemas.openxmlformats.org/officeDocument/2006/relationships/image" Target="../media/image57.wmf"/><Relationship Id="rId7" Type="http://schemas.openxmlformats.org/officeDocument/2006/relationships/image" Target="../media/image60.jpeg"/><Relationship Id="rId12" Type="http://schemas.openxmlformats.org/officeDocument/2006/relationships/image" Target="../media/image64.wmf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9.jpeg"/><Relationship Id="rId11" Type="http://schemas.openxmlformats.org/officeDocument/2006/relationships/oleObject" Target="../embeddings/oleObject32.bin"/><Relationship Id="rId5" Type="http://schemas.openxmlformats.org/officeDocument/2006/relationships/image" Target="../media/image58.wmf"/><Relationship Id="rId10" Type="http://schemas.openxmlformats.org/officeDocument/2006/relationships/image" Target="../media/image63.jpeg"/><Relationship Id="rId4" Type="http://schemas.openxmlformats.org/officeDocument/2006/relationships/oleObject" Target="../embeddings/oleObject31.bin"/><Relationship Id="rId9" Type="http://schemas.openxmlformats.org/officeDocument/2006/relationships/image" Target="../media/image62.jpeg"/><Relationship Id="rId14" Type="http://schemas.openxmlformats.org/officeDocument/2006/relationships/image" Target="../media/image65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13" Type="http://schemas.openxmlformats.org/officeDocument/2006/relationships/image" Target="../media/image72.wmf"/><Relationship Id="rId18" Type="http://schemas.openxmlformats.org/officeDocument/2006/relationships/oleObject" Target="../embeddings/oleObject41.bin"/><Relationship Id="rId3" Type="http://schemas.openxmlformats.org/officeDocument/2006/relationships/image" Target="../media/image66.wmf"/><Relationship Id="rId21" Type="http://schemas.openxmlformats.org/officeDocument/2006/relationships/image" Target="../media/image76.wmf"/><Relationship Id="rId7" Type="http://schemas.openxmlformats.org/officeDocument/2006/relationships/oleObject" Target="../embeddings/oleObject36.bin"/><Relationship Id="rId12" Type="http://schemas.openxmlformats.org/officeDocument/2006/relationships/oleObject" Target="../embeddings/oleObject38.bin"/><Relationship Id="rId17" Type="http://schemas.openxmlformats.org/officeDocument/2006/relationships/image" Target="../media/image74.wmf"/><Relationship Id="rId2" Type="http://schemas.openxmlformats.org/officeDocument/2006/relationships/oleObject" Target="../embeddings/oleObject34.bin"/><Relationship Id="rId16" Type="http://schemas.openxmlformats.org/officeDocument/2006/relationships/oleObject" Target="../embeddings/oleObject40.bin"/><Relationship Id="rId20" Type="http://schemas.openxmlformats.org/officeDocument/2006/relationships/oleObject" Target="../embeddings/oleObject42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8.jpeg"/><Relationship Id="rId11" Type="http://schemas.openxmlformats.org/officeDocument/2006/relationships/image" Target="../media/image71.wmf"/><Relationship Id="rId5" Type="http://schemas.openxmlformats.org/officeDocument/2006/relationships/image" Target="../media/image67.wmf"/><Relationship Id="rId15" Type="http://schemas.openxmlformats.org/officeDocument/2006/relationships/image" Target="../media/image73.wmf"/><Relationship Id="rId10" Type="http://schemas.openxmlformats.org/officeDocument/2006/relationships/oleObject" Target="../embeddings/oleObject37.bin"/><Relationship Id="rId19" Type="http://schemas.openxmlformats.org/officeDocument/2006/relationships/image" Target="../media/image75.wmf"/><Relationship Id="rId4" Type="http://schemas.openxmlformats.org/officeDocument/2006/relationships/oleObject" Target="../embeddings/oleObject35.bin"/><Relationship Id="rId9" Type="http://schemas.openxmlformats.org/officeDocument/2006/relationships/image" Target="../media/image70.jpeg"/><Relationship Id="rId14" Type="http://schemas.openxmlformats.org/officeDocument/2006/relationships/oleObject" Target="../embeddings/oleObject39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5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2.bin"/><Relationship Id="rId12" Type="http://schemas.openxmlformats.org/officeDocument/2006/relationships/image" Target="../media/image16.wmf"/><Relationship Id="rId2" Type="http://schemas.openxmlformats.org/officeDocument/2006/relationships/image" Target="../media/image10.jpeg"/><Relationship Id="rId16" Type="http://schemas.openxmlformats.org/officeDocument/2006/relationships/image" Target="../media/image18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11" Type="http://schemas.openxmlformats.org/officeDocument/2006/relationships/oleObject" Target="../embeddings/oleObject4.bin"/><Relationship Id="rId5" Type="http://schemas.openxmlformats.org/officeDocument/2006/relationships/image" Target="../media/image12.jpeg"/><Relationship Id="rId15" Type="http://schemas.openxmlformats.org/officeDocument/2006/relationships/oleObject" Target="../embeddings/oleObject6.bin"/><Relationship Id="rId10" Type="http://schemas.openxmlformats.org/officeDocument/2006/relationships/image" Target="../media/image15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3.bin"/><Relationship Id="rId14" Type="http://schemas.openxmlformats.org/officeDocument/2006/relationships/image" Target="../media/image17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image" Target="../media/image24.wmf"/><Relationship Id="rId18" Type="http://schemas.openxmlformats.org/officeDocument/2006/relationships/image" Target="../media/image29.jpeg"/><Relationship Id="rId3" Type="http://schemas.openxmlformats.org/officeDocument/2006/relationships/image" Target="../media/image19.wmf"/><Relationship Id="rId7" Type="http://schemas.openxmlformats.org/officeDocument/2006/relationships/image" Target="../media/image21.wmf"/><Relationship Id="rId12" Type="http://schemas.openxmlformats.org/officeDocument/2006/relationships/oleObject" Target="../embeddings/oleObject12.bin"/><Relationship Id="rId17" Type="http://schemas.openxmlformats.org/officeDocument/2006/relationships/image" Target="../media/image28.jpeg"/><Relationship Id="rId2" Type="http://schemas.openxmlformats.org/officeDocument/2006/relationships/oleObject" Target="../embeddings/oleObject7.bin"/><Relationship Id="rId16" Type="http://schemas.openxmlformats.org/officeDocument/2006/relationships/image" Target="../media/image27.jpeg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23.wmf"/><Relationship Id="rId5" Type="http://schemas.openxmlformats.org/officeDocument/2006/relationships/image" Target="../media/image20.wmf"/><Relationship Id="rId15" Type="http://schemas.openxmlformats.org/officeDocument/2006/relationships/image" Target="../media/image26.jpeg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22.wmf"/><Relationship Id="rId14" Type="http://schemas.openxmlformats.org/officeDocument/2006/relationships/image" Target="../media/image25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jpeg"/><Relationship Id="rId13" Type="http://schemas.openxmlformats.org/officeDocument/2006/relationships/oleObject" Target="../embeddings/oleObject2.bin"/><Relationship Id="rId18" Type="http://schemas.openxmlformats.org/officeDocument/2006/relationships/image" Target="../media/image16.wmf"/><Relationship Id="rId3" Type="http://schemas.openxmlformats.org/officeDocument/2006/relationships/image" Target="../media/image20.wmf"/><Relationship Id="rId7" Type="http://schemas.openxmlformats.org/officeDocument/2006/relationships/image" Target="../media/image22.wmf"/><Relationship Id="rId12" Type="http://schemas.openxmlformats.org/officeDocument/2006/relationships/image" Target="../media/image29.jpeg"/><Relationship Id="rId17" Type="http://schemas.openxmlformats.org/officeDocument/2006/relationships/oleObject" Target="../embeddings/oleObject4.bin"/><Relationship Id="rId2" Type="http://schemas.openxmlformats.org/officeDocument/2006/relationships/oleObject" Target="../embeddings/oleObject8.bin"/><Relationship Id="rId16" Type="http://schemas.openxmlformats.org/officeDocument/2006/relationships/image" Target="../media/image15.wmf"/><Relationship Id="rId20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28.jpeg"/><Relationship Id="rId5" Type="http://schemas.openxmlformats.org/officeDocument/2006/relationships/image" Target="../media/image21.wmf"/><Relationship Id="rId15" Type="http://schemas.openxmlformats.org/officeDocument/2006/relationships/oleObject" Target="../embeddings/oleObject3.bin"/><Relationship Id="rId10" Type="http://schemas.openxmlformats.org/officeDocument/2006/relationships/image" Target="../media/image27.jpeg"/><Relationship Id="rId4" Type="http://schemas.openxmlformats.org/officeDocument/2006/relationships/oleObject" Target="../embeddings/oleObject9.bin"/><Relationship Id="rId9" Type="http://schemas.openxmlformats.org/officeDocument/2006/relationships/image" Target="../media/image26.jpeg"/><Relationship Id="rId14" Type="http://schemas.openxmlformats.org/officeDocument/2006/relationships/image" Target="../media/image14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13" Type="http://schemas.openxmlformats.org/officeDocument/2006/relationships/image" Target="../media/image39.png"/><Relationship Id="rId18" Type="http://schemas.openxmlformats.org/officeDocument/2006/relationships/image" Target="../media/image44.png"/><Relationship Id="rId3" Type="http://schemas.openxmlformats.org/officeDocument/2006/relationships/image" Target="../media/image30.wmf"/><Relationship Id="rId7" Type="http://schemas.openxmlformats.org/officeDocument/2006/relationships/image" Target="../media/image33.png"/><Relationship Id="rId12" Type="http://schemas.openxmlformats.org/officeDocument/2006/relationships/image" Target="../media/image38.png"/><Relationship Id="rId17" Type="http://schemas.openxmlformats.org/officeDocument/2006/relationships/image" Target="../media/image43.png"/><Relationship Id="rId2" Type="http://schemas.openxmlformats.org/officeDocument/2006/relationships/oleObject" Target="../embeddings/oleObject13.bin"/><Relationship Id="rId16" Type="http://schemas.openxmlformats.org/officeDocument/2006/relationships/image" Target="../media/image4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11" Type="http://schemas.openxmlformats.org/officeDocument/2006/relationships/image" Target="../media/image34.jpeg"/><Relationship Id="rId5" Type="http://schemas.openxmlformats.org/officeDocument/2006/relationships/image" Target="../media/image31.wmf"/><Relationship Id="rId15" Type="http://schemas.openxmlformats.org/officeDocument/2006/relationships/image" Target="../media/image41.png"/><Relationship Id="rId10" Type="http://schemas.openxmlformats.org/officeDocument/2006/relationships/image" Target="../media/image33.jpeg"/><Relationship Id="rId4" Type="http://schemas.openxmlformats.org/officeDocument/2006/relationships/oleObject" Target="../embeddings/oleObject14.bin"/><Relationship Id="rId9" Type="http://schemas.openxmlformats.org/officeDocument/2006/relationships/image" Target="../media/image32.jpeg"/><Relationship Id="rId14" Type="http://schemas.openxmlformats.org/officeDocument/2006/relationships/image" Target="../media/image4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18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png"/><Relationship Id="rId13" Type="http://schemas.openxmlformats.org/officeDocument/2006/relationships/image" Target="../media/image60.png"/><Relationship Id="rId3" Type="http://schemas.openxmlformats.org/officeDocument/2006/relationships/image" Target="../media/image51.png"/><Relationship Id="rId7" Type="http://schemas.openxmlformats.org/officeDocument/2006/relationships/image" Target="../media/image54.png"/><Relationship Id="rId12" Type="http://schemas.openxmlformats.org/officeDocument/2006/relationships/image" Target="../media/image59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wmf"/><Relationship Id="rId11" Type="http://schemas.openxmlformats.org/officeDocument/2006/relationships/image" Target="../media/image58.png"/><Relationship Id="rId5" Type="http://schemas.openxmlformats.org/officeDocument/2006/relationships/oleObject" Target="../embeddings/oleObject19.bin"/><Relationship Id="rId10" Type="http://schemas.openxmlformats.org/officeDocument/2006/relationships/image" Target="../media/image57.png"/><Relationship Id="rId4" Type="http://schemas.openxmlformats.org/officeDocument/2006/relationships/image" Target="../media/image40.jpeg"/><Relationship Id="rId9" Type="http://schemas.openxmlformats.org/officeDocument/2006/relationships/image" Target="../media/image5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7" Type="http://schemas.openxmlformats.org/officeDocument/2006/relationships/image" Target="../media/image45.jpeg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jpeg"/><Relationship Id="rId5" Type="http://schemas.openxmlformats.org/officeDocument/2006/relationships/image" Target="../media/image43.wmf"/><Relationship Id="rId4" Type="http://schemas.openxmlformats.org/officeDocument/2006/relationships/oleObject" Target="../embeddings/oleObject2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Zástupný symbol pro obsah 6"/>
          <p:cNvGraphicFramePr>
            <a:graphicFrameLocks/>
          </p:cNvGraphicFramePr>
          <p:nvPr/>
        </p:nvGraphicFramePr>
        <p:xfrm>
          <a:off x="395536" y="1993240"/>
          <a:ext cx="8280920" cy="4328160"/>
        </p:xfrm>
        <a:graphic>
          <a:graphicData uri="http://schemas.openxmlformats.org/drawingml/2006/table">
            <a:tbl>
              <a:tblPr firstRow="1" bandRow="1">
                <a:tableStyleId>{638B1855-1B75-4FBE-930C-398BA8C253C6}</a:tableStyleId>
              </a:tblPr>
              <a:tblGrid>
                <a:gridCol w="20287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521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>
                          <a:latin typeface="Times New Roman" pitchFamily="18" charset="0"/>
                          <a:cs typeface="Times New Roman" pitchFamily="18" charset="0"/>
                        </a:rPr>
                        <a:t>Autor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>
                          <a:latin typeface="Times New Roman" pitchFamily="18" charset="0"/>
                          <a:cs typeface="Times New Roman" pitchFamily="18" charset="0"/>
                        </a:rPr>
                        <a:t>Mgr. Vladimír Žůrek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>
                          <a:latin typeface="Times New Roman" pitchFamily="18" charset="0"/>
                          <a:cs typeface="Times New Roman" pitchFamily="18" charset="0"/>
                        </a:rPr>
                        <a:t>Ověřil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>
                          <a:latin typeface="Times New Roman" pitchFamily="18" charset="0"/>
                          <a:cs typeface="Times New Roman" pitchFamily="18" charset="0"/>
                        </a:rPr>
                        <a:t>Mgr. Vladimír Žůrek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>
                          <a:latin typeface="Times New Roman" pitchFamily="18" charset="0"/>
                          <a:cs typeface="Times New Roman" pitchFamily="18" charset="0"/>
                        </a:rPr>
                        <a:t>Datum vytvoření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>
                          <a:latin typeface="Times New Roman" pitchFamily="18" charset="0"/>
                          <a:cs typeface="Times New Roman" pitchFamily="18" charset="0"/>
                        </a:rPr>
                        <a:t>IX.-X. 2011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>
                          <a:latin typeface="Times New Roman" pitchFamily="18" charset="0"/>
                          <a:cs typeface="Times New Roman" pitchFamily="18" charset="0"/>
                        </a:rPr>
                        <a:t>Ročník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>
                          <a:latin typeface="Times New Roman" pitchFamily="18" charset="0"/>
                          <a:cs typeface="Times New Roman" pitchFamily="18" charset="0"/>
                        </a:rPr>
                        <a:t>VIII.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>
                          <a:latin typeface="Times New Roman" pitchFamily="18" charset="0"/>
                          <a:cs typeface="Times New Roman" pitchFamily="18" charset="0"/>
                        </a:rPr>
                        <a:t>Oblast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>
                          <a:latin typeface="Times New Roman" pitchFamily="18" charset="0"/>
                          <a:cs typeface="Times New Roman" pitchFamily="18" charset="0"/>
                        </a:rPr>
                        <a:t>Matematika a její aplikace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>
                          <a:latin typeface="Times New Roman" pitchFamily="18" charset="0"/>
                          <a:cs typeface="Times New Roman" pitchFamily="18" charset="0"/>
                        </a:rPr>
                        <a:t>Okruh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>
                          <a:latin typeface="Times New Roman" pitchFamily="18" charset="0"/>
                          <a:cs typeface="Times New Roman" pitchFamily="18" charset="0"/>
                        </a:rPr>
                        <a:t>Geometrie</a:t>
                      </a:r>
                      <a:r>
                        <a:rPr lang="cs-CZ" b="1" baseline="0" dirty="0">
                          <a:latin typeface="Times New Roman" pitchFamily="18" charset="0"/>
                          <a:cs typeface="Times New Roman" pitchFamily="18" charset="0"/>
                        </a:rPr>
                        <a:t> v rovině a v prostoru</a:t>
                      </a:r>
                      <a:endParaRPr lang="cs-CZ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>
                          <a:latin typeface="Times New Roman" pitchFamily="18" charset="0"/>
                          <a:cs typeface="Times New Roman" pitchFamily="18" charset="0"/>
                        </a:rPr>
                        <a:t>Výstup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sz="1800" b="1" i="0" kern="120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zdůvodňuje a využívá polohové a metrické vlastnosti základních rovinných útvarů při řešení úloh a jednoduchých praktických problémů; </a:t>
                      </a:r>
                    </a:p>
                    <a:p>
                      <a:pPr lvl="0"/>
                      <a:r>
                        <a:rPr lang="cs-CZ" sz="1800" b="1" i="0" kern="120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využívá potřebnou matematickou symboliku</a:t>
                      </a:r>
                      <a:endParaRPr lang="cs-CZ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>
                          <a:latin typeface="Times New Roman" pitchFamily="18" charset="0"/>
                          <a:cs typeface="Times New Roman" pitchFamily="18" charset="0"/>
                        </a:rPr>
                        <a:t>Anotace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>
                          <a:latin typeface="Times New Roman" pitchFamily="18" charset="0"/>
                          <a:cs typeface="Times New Roman" pitchFamily="18" charset="0"/>
                        </a:rPr>
                        <a:t>Prezentace slouží jako pomůcka při výuce Pythagorovy věty. </a:t>
                      </a:r>
                      <a:r>
                        <a:rPr lang="cs-CZ" sz="1800" b="1" i="0" kern="120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Prezentace obsahuje vysvětlení a důkaz Pythagorovy věty. Příklady na procvičení spolu s řešením</a:t>
                      </a:r>
                      <a:r>
                        <a:rPr lang="cs-CZ" b="1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3121646"/>
              </p:ext>
            </p:extLst>
          </p:nvPr>
        </p:nvGraphicFramePr>
        <p:xfrm>
          <a:off x="395536" y="332656"/>
          <a:ext cx="8280920" cy="1609328"/>
        </p:xfrm>
        <a:graphic>
          <a:graphicData uri="http://schemas.openxmlformats.org/drawingml/2006/table">
            <a:tbl>
              <a:tblPr firstRow="1" bandRow="1">
                <a:tableStyleId>{638B1855-1B75-4FBE-930C-398BA8C253C6}</a:tableStyleId>
              </a:tblPr>
              <a:tblGrid>
                <a:gridCol w="8280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52128">
                <a:tc>
                  <a:txBody>
                    <a:bodyPr/>
                    <a:lstStyle/>
                    <a:p>
                      <a:pPr algn="ctr"/>
                      <a:r>
                        <a:rPr lang="cs-CZ" sz="4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Pythagorova věta</a:t>
                      </a:r>
                    </a:p>
                  </a:txBody>
                  <a:tcPr anchor="ctr">
                    <a:lnB w="38100" cap="flat" cmpd="sng" algn="ctr">
                      <a:noFill/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6370">
                <a:tc>
                  <a:txBody>
                    <a:bodyPr/>
                    <a:lstStyle/>
                    <a:p>
                      <a:pPr algn="ctr"/>
                      <a:r>
                        <a:rPr lang="cs-CZ" sz="24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PV v prostoru</a:t>
                      </a:r>
                    </a:p>
                  </a:txBody>
                  <a:tcPr>
                    <a:lnT w="38100" cap="flat" cmpd="sng" algn="ctr">
                      <a:noFill/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74259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3">
            <a:extLst>
              <a:ext uri="{FF2B5EF4-FFF2-40B4-BE49-F238E27FC236}">
                <a16:creationId xmlns:a16="http://schemas.microsoft.com/office/drawing/2014/main" id="{85E02AA5-D47E-4828-944B-1668E0B3B7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 pitchFamily="34" charset="0"/>
              </a:rPr>
              <a:t>Pythagorova věta v prostoru</a:t>
            </a:r>
          </a:p>
        </p:txBody>
      </p:sp>
      <p:sp>
        <p:nvSpPr>
          <p:cNvPr id="13315" name="Text Box 3">
            <a:extLst>
              <a:ext uri="{FF2B5EF4-FFF2-40B4-BE49-F238E27FC236}">
                <a16:creationId xmlns:a16="http://schemas.microsoft.com/office/drawing/2014/main" id="{A85A5B4C-321E-4918-8A8D-389F2EEDFF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268413"/>
            <a:ext cx="84978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800">
                <a:solidFill>
                  <a:schemeClr val="accent2"/>
                </a:solidFill>
                <a:latin typeface="Times New Roman" panose="02020603050405020304" pitchFamily="18" charset="0"/>
              </a:rPr>
              <a:t>Vypočítej objem kvádru.</a:t>
            </a:r>
          </a:p>
        </p:txBody>
      </p:sp>
      <p:graphicFrame>
        <p:nvGraphicFramePr>
          <p:cNvPr id="13316" name="Object 4">
            <a:extLst>
              <a:ext uri="{FF2B5EF4-FFF2-40B4-BE49-F238E27FC236}">
                <a16:creationId xmlns:a16="http://schemas.microsoft.com/office/drawing/2014/main" id="{F0E1B192-E4B5-43F1-9AE3-5F828DC67390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4548188" y="1700213"/>
          <a:ext cx="1165225" cy="180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558720" imgH="863280" progId="Equation.3">
                  <p:embed/>
                </p:oleObj>
              </mc:Choice>
              <mc:Fallback>
                <p:oleObj name="Rovnice" r:id="rId2" imgW="558720" imgH="8632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8188" y="1700213"/>
                        <a:ext cx="1165225" cy="180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7" name="Line 5">
            <a:extLst>
              <a:ext uri="{FF2B5EF4-FFF2-40B4-BE49-F238E27FC236}">
                <a16:creationId xmlns:a16="http://schemas.microsoft.com/office/drawing/2014/main" id="{D34E535B-F7FF-4722-A055-791E287A1CBF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3500438"/>
            <a:ext cx="1368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graphicFrame>
        <p:nvGraphicFramePr>
          <p:cNvPr id="13325" name="Object 13">
            <a:extLst>
              <a:ext uri="{FF2B5EF4-FFF2-40B4-BE49-F238E27FC236}">
                <a16:creationId xmlns:a16="http://schemas.microsoft.com/office/drawing/2014/main" id="{0FA26621-9314-4C4B-B1EB-2AD073B0DB0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45013" y="3573463"/>
          <a:ext cx="1179512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520560" imgH="177480" progId="Equation.3">
                  <p:embed/>
                </p:oleObj>
              </mc:Choice>
              <mc:Fallback>
                <p:oleObj name="Rovnice" r:id="rId4" imgW="520560" imgH="17748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5013" y="3573463"/>
                        <a:ext cx="1179512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336" name="Picture 24" descr="Export1">
            <a:extLst>
              <a:ext uri="{FF2B5EF4-FFF2-40B4-BE49-F238E27FC236}">
                <a16:creationId xmlns:a16="http://schemas.microsoft.com/office/drawing/2014/main" id="{C7921672-ED04-40AB-A9F0-520BF94018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2636838"/>
            <a:ext cx="3895725" cy="203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37" name="Picture 25" descr="Export1">
            <a:extLst>
              <a:ext uri="{FF2B5EF4-FFF2-40B4-BE49-F238E27FC236}">
                <a16:creationId xmlns:a16="http://schemas.microsoft.com/office/drawing/2014/main" id="{4A2F8235-B6EB-4BFF-8703-2DFAF1F46A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2636838"/>
            <a:ext cx="3895725" cy="203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3338" name="Object 26">
            <a:extLst>
              <a:ext uri="{FF2B5EF4-FFF2-40B4-BE49-F238E27FC236}">
                <a16:creationId xmlns:a16="http://schemas.microsoft.com/office/drawing/2014/main" id="{C5871428-8A54-43CD-9A16-45CE0EBBBEC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19913" y="1600200"/>
          <a:ext cx="1811337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8" imgW="799920" imgH="203040" progId="Equation.3">
                  <p:embed/>
                </p:oleObj>
              </mc:Choice>
              <mc:Fallback>
                <p:oleObj name="Rovnice" r:id="rId8" imgW="799920" imgH="203040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9913" y="1600200"/>
                        <a:ext cx="1811337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39" name="Object 27">
            <a:extLst>
              <a:ext uri="{FF2B5EF4-FFF2-40B4-BE49-F238E27FC236}">
                <a16:creationId xmlns:a16="http://schemas.microsoft.com/office/drawing/2014/main" id="{4D1AB2B4-C54B-4EBB-9C7D-F422D1E2927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35825" y="2060575"/>
          <a:ext cx="1436688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0" imgW="634680" imgH="203040" progId="Equation.3">
                  <p:embed/>
                </p:oleObj>
              </mc:Choice>
              <mc:Fallback>
                <p:oleObj name="Rovnice" r:id="rId10" imgW="634680" imgH="203040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5825" y="2060575"/>
                        <a:ext cx="1436688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340" name="Picture 28" descr="Export1">
            <a:extLst>
              <a:ext uri="{FF2B5EF4-FFF2-40B4-BE49-F238E27FC236}">
                <a16:creationId xmlns:a16="http://schemas.microsoft.com/office/drawing/2014/main" id="{8756E439-C6BA-4AA1-9803-1A9A7292CE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2636838"/>
            <a:ext cx="3895725" cy="203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3341" name="Object 29">
            <a:extLst>
              <a:ext uri="{FF2B5EF4-FFF2-40B4-BE49-F238E27FC236}">
                <a16:creationId xmlns:a16="http://schemas.microsoft.com/office/drawing/2014/main" id="{5DE92D32-58C0-4C24-BE1C-2A4B879E99E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07213" y="2997200"/>
          <a:ext cx="1952625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3" imgW="863280" imgH="203040" progId="Equation.3">
                  <p:embed/>
                </p:oleObj>
              </mc:Choice>
              <mc:Fallback>
                <p:oleObj name="Rovnice" r:id="rId13" imgW="863280" imgH="203040" progId="Equation.3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7213" y="2997200"/>
                        <a:ext cx="1952625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43" name="Object 31">
            <a:extLst>
              <a:ext uri="{FF2B5EF4-FFF2-40B4-BE49-F238E27FC236}">
                <a16:creationId xmlns:a16="http://schemas.microsoft.com/office/drawing/2014/main" id="{FA856F08-ABA0-4766-990F-E17B0ACAC7D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69163" y="3500438"/>
          <a:ext cx="1550987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5" imgW="685800" imgH="203040" progId="Equation.3">
                  <p:embed/>
                </p:oleObj>
              </mc:Choice>
              <mc:Fallback>
                <p:oleObj name="Rovnice" r:id="rId15" imgW="685800" imgH="203040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9163" y="3500438"/>
                        <a:ext cx="1550987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44" name="Object 32">
            <a:extLst>
              <a:ext uri="{FF2B5EF4-FFF2-40B4-BE49-F238E27FC236}">
                <a16:creationId xmlns:a16="http://schemas.microsoft.com/office/drawing/2014/main" id="{78473882-147D-4D06-8728-DE3BB4384EE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76763" y="4048125"/>
          <a:ext cx="2300287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7" imgW="1015920" imgH="203040" progId="Equation.3">
                  <p:embed/>
                </p:oleObj>
              </mc:Choice>
              <mc:Fallback>
                <p:oleObj name="Rovnice" r:id="rId17" imgW="1015920" imgH="203040" progId="Equation.3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6763" y="4048125"/>
                        <a:ext cx="2300287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45" name="Object 33">
            <a:extLst>
              <a:ext uri="{FF2B5EF4-FFF2-40B4-BE49-F238E27FC236}">
                <a16:creationId xmlns:a16="http://schemas.microsoft.com/office/drawing/2014/main" id="{6ED34E0C-ACE8-46DC-B991-25CA1356222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32313" y="4552950"/>
          <a:ext cx="1984375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9" imgW="876240" imgH="228600" progId="Equation.3">
                  <p:embed/>
                </p:oleObj>
              </mc:Choice>
              <mc:Fallback>
                <p:oleObj name="Rovnice" r:id="rId19" imgW="876240" imgH="228600" progId="Equation.3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2313" y="4552950"/>
                        <a:ext cx="1984375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3">
            <a:extLst>
              <a:ext uri="{FF2B5EF4-FFF2-40B4-BE49-F238E27FC236}">
                <a16:creationId xmlns:a16="http://schemas.microsoft.com/office/drawing/2014/main" id="{E3A2FD8F-10F2-413D-9360-BF485E9435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 pitchFamily="34" charset="0"/>
              </a:rPr>
              <a:t>Pythagorova věta v prostoru</a:t>
            </a:r>
          </a:p>
        </p:txBody>
      </p:sp>
      <p:sp>
        <p:nvSpPr>
          <p:cNvPr id="17411" name="Text Box 3">
            <a:extLst>
              <a:ext uri="{FF2B5EF4-FFF2-40B4-BE49-F238E27FC236}">
                <a16:creationId xmlns:a16="http://schemas.microsoft.com/office/drawing/2014/main" id="{594D7D86-F3CF-4922-A5E1-1D36FCF605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68413"/>
            <a:ext cx="9144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800">
                <a:solidFill>
                  <a:schemeClr val="accent2"/>
                </a:solidFill>
                <a:latin typeface="Times New Roman" panose="02020603050405020304" pitchFamily="18" charset="0"/>
              </a:rPr>
              <a:t>Vypočítej délku tělesové úhlopříčky pravidelného šestibokého hranolu.</a:t>
            </a:r>
          </a:p>
        </p:txBody>
      </p:sp>
      <p:sp>
        <p:nvSpPr>
          <p:cNvPr id="17412" name="Text Box 4">
            <a:extLst>
              <a:ext uri="{FF2B5EF4-FFF2-40B4-BE49-F238E27FC236}">
                <a16:creationId xmlns:a16="http://schemas.microsoft.com/office/drawing/2014/main" id="{645846AE-B126-4C61-9B25-D994B32099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4763" y="1773238"/>
            <a:ext cx="53292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400" i="1">
                <a:solidFill>
                  <a:schemeClr val="hlink"/>
                </a:solidFill>
                <a:latin typeface="Times New Roman" panose="02020603050405020304" pitchFamily="18" charset="0"/>
              </a:rPr>
              <a:t>Jak budeš postupovat?</a:t>
            </a:r>
          </a:p>
        </p:txBody>
      </p:sp>
      <p:sp>
        <p:nvSpPr>
          <p:cNvPr id="17413" name="Text Box 5">
            <a:extLst>
              <a:ext uri="{FF2B5EF4-FFF2-40B4-BE49-F238E27FC236}">
                <a16:creationId xmlns:a16="http://schemas.microsoft.com/office/drawing/2014/main" id="{9711FD87-B1BF-47A9-8A02-B5178D71DE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9475" y="2205038"/>
            <a:ext cx="57610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400" i="1">
                <a:solidFill>
                  <a:schemeClr val="accent2"/>
                </a:solidFill>
                <a:latin typeface="Times New Roman" panose="02020603050405020304" pitchFamily="18" charset="0"/>
              </a:rPr>
              <a:t>Vypočítáme stěnovou úhlopříčku podstavy.</a:t>
            </a:r>
          </a:p>
        </p:txBody>
      </p:sp>
      <p:sp>
        <p:nvSpPr>
          <p:cNvPr id="17414" name="Text Box 6">
            <a:extLst>
              <a:ext uri="{FF2B5EF4-FFF2-40B4-BE49-F238E27FC236}">
                <a16:creationId xmlns:a16="http://schemas.microsoft.com/office/drawing/2014/main" id="{12F2D65F-251F-4786-A47E-193706AF81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0913" y="4221163"/>
            <a:ext cx="63373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200" i="1">
                <a:solidFill>
                  <a:schemeClr val="hlink"/>
                </a:solidFill>
                <a:latin typeface="Times New Roman" panose="02020603050405020304" pitchFamily="18" charset="0"/>
              </a:rPr>
              <a:t>Z jakých rovinných útvarů se skládá šestiúhelník?</a:t>
            </a:r>
          </a:p>
        </p:txBody>
      </p:sp>
      <p:graphicFrame>
        <p:nvGraphicFramePr>
          <p:cNvPr id="17415" name="Object 7">
            <a:extLst>
              <a:ext uri="{FF2B5EF4-FFF2-40B4-BE49-F238E27FC236}">
                <a16:creationId xmlns:a16="http://schemas.microsoft.com/office/drawing/2014/main" id="{C8E53B70-62E8-45DD-95D8-E0E48798150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65825" y="5187950"/>
          <a:ext cx="631825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279360" imgH="139680" progId="Equation.3">
                  <p:embed/>
                </p:oleObj>
              </mc:Choice>
              <mc:Fallback>
                <p:oleObj name="Rovnice" r:id="rId2" imgW="279360" imgH="1396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5825" y="5187950"/>
                        <a:ext cx="631825" cy="315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6" name="Object 8">
            <a:extLst>
              <a:ext uri="{FF2B5EF4-FFF2-40B4-BE49-F238E27FC236}">
                <a16:creationId xmlns:a16="http://schemas.microsoft.com/office/drawing/2014/main" id="{0E5D5892-26F7-4CA3-8C47-4A0D5D196C2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23063" y="5114925"/>
          <a:ext cx="1809750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799920" imgH="177480" progId="Equation.3">
                  <p:embed/>
                </p:oleObj>
              </mc:Choice>
              <mc:Fallback>
                <p:oleObj name="Rovnice" r:id="rId4" imgW="799920" imgH="17748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3063" y="5114925"/>
                        <a:ext cx="1809750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7" name="Text Box 9">
            <a:extLst>
              <a:ext uri="{FF2B5EF4-FFF2-40B4-BE49-F238E27FC236}">
                <a16:creationId xmlns:a16="http://schemas.microsoft.com/office/drawing/2014/main" id="{8571A221-D09C-4B7D-A58A-4D42B5D291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6165850"/>
            <a:ext cx="5510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400" i="1">
                <a:solidFill>
                  <a:schemeClr val="accent2"/>
                </a:solidFill>
                <a:latin typeface="Times New Roman" panose="02020603050405020304" pitchFamily="18" charset="0"/>
              </a:rPr>
              <a:t>Tělesová úhlopříčka má délku 32 cm.</a:t>
            </a:r>
          </a:p>
        </p:txBody>
      </p:sp>
      <p:pic>
        <p:nvPicPr>
          <p:cNvPr id="17418" name="Picture 10" descr="Export1">
            <a:extLst>
              <a:ext uri="{FF2B5EF4-FFF2-40B4-BE49-F238E27FC236}">
                <a16:creationId xmlns:a16="http://schemas.microsoft.com/office/drawing/2014/main" id="{6B94F7DF-EF01-4881-BED9-684DD39DA9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2636838"/>
            <a:ext cx="2552700" cy="2762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19" name="Picture 11" descr="Export1">
            <a:extLst>
              <a:ext uri="{FF2B5EF4-FFF2-40B4-BE49-F238E27FC236}">
                <a16:creationId xmlns:a16="http://schemas.microsoft.com/office/drawing/2014/main" id="{16D55F67-44DB-4824-B98D-6E4098540C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2636838"/>
            <a:ext cx="2552700" cy="2762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20" name="Picture 12" descr="Export1">
            <a:extLst>
              <a:ext uri="{FF2B5EF4-FFF2-40B4-BE49-F238E27FC236}">
                <a16:creationId xmlns:a16="http://schemas.microsoft.com/office/drawing/2014/main" id="{171C017B-B50F-4421-AEAC-414072A7EF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2636838"/>
            <a:ext cx="2552700" cy="2762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21" name="Picture 13" descr="Export1">
            <a:extLst>
              <a:ext uri="{FF2B5EF4-FFF2-40B4-BE49-F238E27FC236}">
                <a16:creationId xmlns:a16="http://schemas.microsoft.com/office/drawing/2014/main" id="{4ABE810E-0677-4878-8F95-7AB08211A9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2709863"/>
            <a:ext cx="1600200" cy="1390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422" name="Text Box 14">
            <a:extLst>
              <a:ext uri="{FF2B5EF4-FFF2-40B4-BE49-F238E27FC236}">
                <a16:creationId xmlns:a16="http://schemas.microsoft.com/office/drawing/2014/main" id="{05D39C00-0BB1-48E5-9914-2ACEC31F7C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3938" y="4654550"/>
            <a:ext cx="63373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200" i="1">
                <a:solidFill>
                  <a:srgbClr val="FF9933"/>
                </a:solidFill>
                <a:latin typeface="Times New Roman" panose="02020603050405020304" pitchFamily="18" charset="0"/>
              </a:rPr>
              <a:t>Z rovnostranných trojúhelníků.</a:t>
            </a:r>
          </a:p>
        </p:txBody>
      </p:sp>
      <p:pic>
        <p:nvPicPr>
          <p:cNvPr id="17423" name="Picture 15" descr="Export1">
            <a:extLst>
              <a:ext uri="{FF2B5EF4-FFF2-40B4-BE49-F238E27FC236}">
                <a16:creationId xmlns:a16="http://schemas.microsoft.com/office/drawing/2014/main" id="{DCBC7613-7517-4EAF-9C18-687D38184B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5750" y="2709863"/>
            <a:ext cx="1600200" cy="1390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7424" name="Object 16">
            <a:extLst>
              <a:ext uri="{FF2B5EF4-FFF2-40B4-BE49-F238E27FC236}">
                <a16:creationId xmlns:a16="http://schemas.microsoft.com/office/drawing/2014/main" id="{E8AFCDA4-B374-4916-87AD-44C90166F5D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67400" y="5446713"/>
          <a:ext cx="2095500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1" imgW="927000" imgH="203040" progId="Equation.3">
                  <p:embed/>
                </p:oleObj>
              </mc:Choice>
              <mc:Fallback>
                <p:oleObj name="Rovnice" r:id="rId11" imgW="927000" imgH="20304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5446713"/>
                        <a:ext cx="2095500" cy="458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5" name="Object 17">
            <a:extLst>
              <a:ext uri="{FF2B5EF4-FFF2-40B4-BE49-F238E27FC236}">
                <a16:creationId xmlns:a16="http://schemas.microsoft.com/office/drawing/2014/main" id="{965FA63B-AAF5-48C8-803F-DEBF86AA1C9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11863" y="5978525"/>
          <a:ext cx="143510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3" imgW="634680" imgH="177480" progId="Equation.3">
                  <p:embed/>
                </p:oleObj>
              </mc:Choice>
              <mc:Fallback>
                <p:oleObj name="Rovnice" r:id="rId13" imgW="634680" imgH="17748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1863" y="5978525"/>
                        <a:ext cx="1435100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/>
      <p:bldP spid="17413" grpId="0"/>
      <p:bldP spid="17414" grpId="0"/>
      <p:bldP spid="17417" grpId="0"/>
      <p:bldP spid="174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3">
            <a:extLst>
              <a:ext uri="{FF2B5EF4-FFF2-40B4-BE49-F238E27FC236}">
                <a16:creationId xmlns:a16="http://schemas.microsoft.com/office/drawing/2014/main" id="{2ABF5025-EB0D-4ED6-BB44-4D6B4E87D2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 pitchFamily="34" charset="0"/>
              </a:rPr>
              <a:t>Pythagorova věta v prostoru</a:t>
            </a:r>
          </a:p>
        </p:txBody>
      </p:sp>
      <p:sp>
        <p:nvSpPr>
          <p:cNvPr id="19459" name="Text Box 3">
            <a:extLst>
              <a:ext uri="{FF2B5EF4-FFF2-40B4-BE49-F238E27FC236}">
                <a16:creationId xmlns:a16="http://schemas.microsoft.com/office/drawing/2014/main" id="{BD298562-15D2-4781-BDCC-DC2395BC02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68413"/>
            <a:ext cx="9144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800">
                <a:solidFill>
                  <a:schemeClr val="accent2"/>
                </a:solidFill>
                <a:latin typeface="Times New Roman" panose="02020603050405020304" pitchFamily="18" charset="0"/>
              </a:rPr>
              <a:t>Kolik vody se vejde do nádrže tvaru kvádru?</a:t>
            </a:r>
          </a:p>
        </p:txBody>
      </p:sp>
      <p:sp>
        <p:nvSpPr>
          <p:cNvPr id="19460" name="Text Box 4">
            <a:extLst>
              <a:ext uri="{FF2B5EF4-FFF2-40B4-BE49-F238E27FC236}">
                <a16:creationId xmlns:a16="http://schemas.microsoft.com/office/drawing/2014/main" id="{68FDF457-87B2-4D34-9A93-500B339C24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00" y="6021388"/>
            <a:ext cx="55102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400" i="1">
                <a:solidFill>
                  <a:schemeClr val="accent2"/>
                </a:solidFill>
                <a:latin typeface="Times New Roman" panose="02020603050405020304" pitchFamily="18" charset="0"/>
              </a:rPr>
              <a:t>Do nádrže se vejde 296,8 m</a:t>
            </a:r>
            <a:r>
              <a:rPr lang="cs-CZ" altLang="cs-CZ" sz="2400" i="1" baseline="30000">
                <a:solidFill>
                  <a:schemeClr val="accent2"/>
                </a:solidFill>
                <a:latin typeface="Times New Roman" panose="02020603050405020304" pitchFamily="18" charset="0"/>
              </a:rPr>
              <a:t>3</a:t>
            </a:r>
            <a:r>
              <a:rPr lang="cs-CZ" altLang="cs-CZ" sz="2400" i="1">
                <a:solidFill>
                  <a:schemeClr val="accent2"/>
                </a:solidFill>
                <a:latin typeface="Times New Roman" panose="02020603050405020304" pitchFamily="18" charset="0"/>
              </a:rPr>
              <a:t> vody.</a:t>
            </a:r>
          </a:p>
        </p:txBody>
      </p:sp>
      <p:graphicFrame>
        <p:nvGraphicFramePr>
          <p:cNvPr id="19461" name="Object 5">
            <a:extLst>
              <a:ext uri="{FF2B5EF4-FFF2-40B4-BE49-F238E27FC236}">
                <a16:creationId xmlns:a16="http://schemas.microsoft.com/office/drawing/2014/main" id="{EF62461C-A563-4F49-BD2C-052EF998692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04025" y="2538413"/>
          <a:ext cx="1895475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838080" imgH="203040" progId="Equation.3">
                  <p:embed/>
                </p:oleObj>
              </mc:Choice>
              <mc:Fallback>
                <p:oleObj name="Rovnice" r:id="rId2" imgW="838080" imgH="2030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4025" y="2538413"/>
                        <a:ext cx="1895475" cy="458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3" name="Object 7">
            <a:extLst>
              <a:ext uri="{FF2B5EF4-FFF2-40B4-BE49-F238E27FC236}">
                <a16:creationId xmlns:a16="http://schemas.microsoft.com/office/drawing/2014/main" id="{E9CE038A-7B4C-482E-9BAE-77E91C7FB6B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87900" y="1989138"/>
          <a:ext cx="1033463" cy="1433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457200" imgH="634680" progId="Equation.3">
                  <p:embed/>
                </p:oleObj>
              </mc:Choice>
              <mc:Fallback>
                <p:oleObj name="Rovnice" r:id="rId4" imgW="457200" imgH="6346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1989138"/>
                        <a:ext cx="1033463" cy="1433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9468" name="Picture 12" descr="Export1">
            <a:extLst>
              <a:ext uri="{FF2B5EF4-FFF2-40B4-BE49-F238E27FC236}">
                <a16:creationId xmlns:a16="http://schemas.microsoft.com/office/drawing/2014/main" id="{CF5210EC-CA5B-4669-A4DC-23B7314197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2133600"/>
            <a:ext cx="3886200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469" name="Line 13">
            <a:extLst>
              <a:ext uri="{FF2B5EF4-FFF2-40B4-BE49-F238E27FC236}">
                <a16:creationId xmlns:a16="http://schemas.microsoft.com/office/drawing/2014/main" id="{0EFEAC2E-34B7-4EB7-9C24-E8DC8BCB4A44}"/>
              </a:ext>
            </a:extLst>
          </p:cNvPr>
          <p:cNvSpPr>
            <a:spLocks noChangeShapeType="1"/>
          </p:cNvSpPr>
          <p:nvPr/>
        </p:nvSpPr>
        <p:spPr bwMode="auto">
          <a:xfrm>
            <a:off x="4600575" y="3484563"/>
            <a:ext cx="1368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graphicFrame>
        <p:nvGraphicFramePr>
          <p:cNvPr id="19470" name="Object 14">
            <a:extLst>
              <a:ext uri="{FF2B5EF4-FFF2-40B4-BE49-F238E27FC236}">
                <a16:creationId xmlns:a16="http://schemas.microsoft.com/office/drawing/2014/main" id="{8576B8BB-BAF9-46B7-88C5-5CAC0BADF49F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4745038" y="3557588"/>
          <a:ext cx="136842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7" imgW="583920" imgH="177480" progId="Equation.3">
                  <p:embed/>
                </p:oleObj>
              </mc:Choice>
              <mc:Fallback>
                <p:oleObj name="Rovnice" r:id="rId7" imgW="583920" imgH="17748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5038" y="3557588"/>
                        <a:ext cx="1368425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9472" name="Picture 16" descr="Export1">
            <a:extLst>
              <a:ext uri="{FF2B5EF4-FFF2-40B4-BE49-F238E27FC236}">
                <a16:creationId xmlns:a16="http://schemas.microsoft.com/office/drawing/2014/main" id="{92257B52-5A6C-4A16-96AB-3A20795BD8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2133600"/>
            <a:ext cx="3886200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473" name="Text Box 17">
            <a:extLst>
              <a:ext uri="{FF2B5EF4-FFF2-40B4-BE49-F238E27FC236}">
                <a16:creationId xmlns:a16="http://schemas.microsoft.com/office/drawing/2014/main" id="{7DAFCC9B-0621-47A1-97D4-46D47A466C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4724400"/>
            <a:ext cx="4176712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400" i="1">
                <a:solidFill>
                  <a:schemeClr val="accent2"/>
                </a:solidFill>
                <a:latin typeface="Times New Roman" panose="02020603050405020304" pitchFamily="18" charset="0"/>
              </a:rPr>
              <a:t>Vypočítáme stěnovou úhlopříčku podstavy.</a:t>
            </a:r>
          </a:p>
        </p:txBody>
      </p:sp>
      <p:graphicFrame>
        <p:nvGraphicFramePr>
          <p:cNvPr id="19474" name="Object 18">
            <a:extLst>
              <a:ext uri="{FF2B5EF4-FFF2-40B4-BE49-F238E27FC236}">
                <a16:creationId xmlns:a16="http://schemas.microsoft.com/office/drawing/2014/main" id="{7928941C-1555-499E-B2CD-BD08FC7929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48488" y="3114675"/>
          <a:ext cx="1524000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0" imgW="672840" imgH="203040" progId="Equation.3">
                  <p:embed/>
                </p:oleObj>
              </mc:Choice>
              <mc:Fallback>
                <p:oleObj name="Rovnice" r:id="rId10" imgW="672840" imgH="20304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8488" y="3114675"/>
                        <a:ext cx="1524000" cy="458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5" name="Text Box 19">
            <a:extLst>
              <a:ext uri="{FF2B5EF4-FFF2-40B4-BE49-F238E27FC236}">
                <a16:creationId xmlns:a16="http://schemas.microsoft.com/office/drawing/2014/main" id="{CE30C11C-8FC2-419B-BCDA-768E5436E0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5589588"/>
            <a:ext cx="39608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400" i="1">
                <a:solidFill>
                  <a:schemeClr val="accent2"/>
                </a:solidFill>
                <a:latin typeface="Times New Roman" panose="02020603050405020304" pitchFamily="18" charset="0"/>
              </a:rPr>
              <a:t>Vypočítáme šířku nádrže.</a:t>
            </a:r>
          </a:p>
        </p:txBody>
      </p:sp>
      <p:graphicFrame>
        <p:nvGraphicFramePr>
          <p:cNvPr id="19476" name="Object 20">
            <a:extLst>
              <a:ext uri="{FF2B5EF4-FFF2-40B4-BE49-F238E27FC236}">
                <a16:creationId xmlns:a16="http://schemas.microsoft.com/office/drawing/2014/main" id="{1289D75D-5140-46FF-836B-F30120C1858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48488" y="4410075"/>
          <a:ext cx="1751012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2" imgW="774360" imgH="203040" progId="Equation.3">
                  <p:embed/>
                </p:oleObj>
              </mc:Choice>
              <mc:Fallback>
                <p:oleObj name="Rovnice" r:id="rId12" imgW="774360" imgH="20304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8488" y="4410075"/>
                        <a:ext cx="1751012" cy="458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77" name="Object 21">
            <a:extLst>
              <a:ext uri="{FF2B5EF4-FFF2-40B4-BE49-F238E27FC236}">
                <a16:creationId xmlns:a16="http://schemas.microsoft.com/office/drawing/2014/main" id="{1A175471-3196-459A-875E-AB4F66E1082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12000" y="5057775"/>
          <a:ext cx="1492250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4" imgW="660240" imgH="203040" progId="Equation.3">
                  <p:embed/>
                </p:oleObj>
              </mc:Choice>
              <mc:Fallback>
                <p:oleObj name="Rovnice" r:id="rId14" imgW="660240" imgH="203040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2000" y="5057775"/>
                        <a:ext cx="1492250" cy="458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78" name="Object 22">
            <a:extLst>
              <a:ext uri="{FF2B5EF4-FFF2-40B4-BE49-F238E27FC236}">
                <a16:creationId xmlns:a16="http://schemas.microsoft.com/office/drawing/2014/main" id="{C3B0FFE3-D95E-4E47-9CF6-062EE1B70DE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13288" y="4089400"/>
          <a:ext cx="1874837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6" imgW="799920" imgH="228600" progId="Equation.3">
                  <p:embed/>
                </p:oleObj>
              </mc:Choice>
              <mc:Fallback>
                <p:oleObj name="Rovnice" r:id="rId16" imgW="799920" imgH="22860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3288" y="4089400"/>
                        <a:ext cx="1874837" cy="53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80" name="Object 24">
            <a:extLst>
              <a:ext uri="{FF2B5EF4-FFF2-40B4-BE49-F238E27FC236}">
                <a16:creationId xmlns:a16="http://schemas.microsoft.com/office/drawing/2014/main" id="{A26D7257-D9D3-4454-8FC0-AB21C0530BE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32588" y="2060575"/>
          <a:ext cx="1895475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8" imgW="838080" imgH="203040" progId="Equation.3">
                  <p:embed/>
                </p:oleObj>
              </mc:Choice>
              <mc:Fallback>
                <p:oleObj name="Rovnice" r:id="rId18" imgW="838080" imgH="20304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2588" y="2060575"/>
                        <a:ext cx="1895475" cy="458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81" name="Object 25">
            <a:extLst>
              <a:ext uri="{FF2B5EF4-FFF2-40B4-BE49-F238E27FC236}">
                <a16:creationId xmlns:a16="http://schemas.microsoft.com/office/drawing/2014/main" id="{468861B4-3367-4091-BBA5-D7446A00F79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62763" y="3860800"/>
          <a:ext cx="1779587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0" imgW="787320" imgH="203040" progId="Equation.3">
                  <p:embed/>
                </p:oleObj>
              </mc:Choice>
              <mc:Fallback>
                <p:oleObj name="Rovnice" r:id="rId20" imgW="787320" imgH="203040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62763" y="3860800"/>
                        <a:ext cx="1779587" cy="458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/>
      <p:bldP spid="19473" grpId="0"/>
      <p:bldP spid="1947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3">
            <a:extLst>
              <a:ext uri="{FF2B5EF4-FFF2-40B4-BE49-F238E27FC236}">
                <a16:creationId xmlns:a16="http://schemas.microsoft.com/office/drawing/2014/main" id="{BBDB1589-B5A2-426A-AC84-5625760C32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 pitchFamily="34" charset="0"/>
              </a:rPr>
              <a:t>Pythagorova věta v prostoru</a:t>
            </a:r>
          </a:p>
        </p:txBody>
      </p:sp>
      <p:sp>
        <p:nvSpPr>
          <p:cNvPr id="9220" name="Text Box 4">
            <a:extLst>
              <a:ext uri="{FF2B5EF4-FFF2-40B4-BE49-F238E27FC236}">
                <a16:creationId xmlns:a16="http://schemas.microsoft.com/office/drawing/2014/main" id="{F2DFF814-079C-467D-B752-32FD9C1E7E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268413"/>
            <a:ext cx="24495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800" i="1">
                <a:solidFill>
                  <a:schemeClr val="hlink"/>
                </a:solidFill>
                <a:latin typeface="Times New Roman" panose="02020603050405020304" pitchFamily="18" charset="0"/>
              </a:rPr>
              <a:t>Zopakuj si.</a:t>
            </a:r>
          </a:p>
        </p:txBody>
      </p:sp>
      <p:sp>
        <p:nvSpPr>
          <p:cNvPr id="9221" name="Text Box 5">
            <a:extLst>
              <a:ext uri="{FF2B5EF4-FFF2-40B4-BE49-F238E27FC236}">
                <a16:creationId xmlns:a16="http://schemas.microsoft.com/office/drawing/2014/main" id="{C1FB0C47-1A37-46BD-A47A-0B36AA212F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844675"/>
            <a:ext cx="51847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800" i="1">
                <a:solidFill>
                  <a:schemeClr val="hlink"/>
                </a:solidFill>
                <a:latin typeface="Times New Roman" panose="02020603050405020304" pitchFamily="18" charset="0"/>
              </a:rPr>
              <a:t>Vyznač stěnové úhlopříčky.</a:t>
            </a:r>
          </a:p>
        </p:txBody>
      </p:sp>
      <p:pic>
        <p:nvPicPr>
          <p:cNvPr id="9224" name="Picture 8" descr="Export1">
            <a:extLst>
              <a:ext uri="{FF2B5EF4-FFF2-40B4-BE49-F238E27FC236}">
                <a16:creationId xmlns:a16="http://schemas.microsoft.com/office/drawing/2014/main" id="{B38CC56C-1024-4D7D-AB32-8E3C4F427F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2492375"/>
            <a:ext cx="28575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7" name="Picture 11" descr="Export1">
            <a:extLst>
              <a:ext uri="{FF2B5EF4-FFF2-40B4-BE49-F238E27FC236}">
                <a16:creationId xmlns:a16="http://schemas.microsoft.com/office/drawing/2014/main" id="{D2E3BC2A-1510-4574-A232-ABCA777FD5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2493963"/>
            <a:ext cx="28575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8" name="Picture 12" descr="Export1">
            <a:extLst>
              <a:ext uri="{FF2B5EF4-FFF2-40B4-BE49-F238E27FC236}">
                <a16:creationId xmlns:a16="http://schemas.microsoft.com/office/drawing/2014/main" id="{19E7742A-45D0-48D8-B877-A8A33285A9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2493963"/>
            <a:ext cx="28575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9" name="Picture 13" descr="Export1">
            <a:extLst>
              <a:ext uri="{FF2B5EF4-FFF2-40B4-BE49-F238E27FC236}">
                <a16:creationId xmlns:a16="http://schemas.microsoft.com/office/drawing/2014/main" id="{E7400057-51D5-42B4-9AA9-DDD645D3B9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2493963"/>
            <a:ext cx="28575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30" name="Text Box 14">
            <a:extLst>
              <a:ext uri="{FF2B5EF4-FFF2-40B4-BE49-F238E27FC236}">
                <a16:creationId xmlns:a16="http://schemas.microsoft.com/office/drawing/2014/main" id="{9FBF7D61-FF3A-44D2-AFE6-7D010154AF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1844675"/>
            <a:ext cx="51847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800" i="1">
                <a:solidFill>
                  <a:schemeClr val="hlink"/>
                </a:solidFill>
                <a:latin typeface="Times New Roman" panose="02020603050405020304" pitchFamily="18" charset="0"/>
              </a:rPr>
              <a:t>Vyznač tělesové úhlopříčky.</a:t>
            </a:r>
          </a:p>
        </p:txBody>
      </p:sp>
      <p:pic>
        <p:nvPicPr>
          <p:cNvPr id="9231" name="Picture 15" descr="Export1">
            <a:extLst>
              <a:ext uri="{FF2B5EF4-FFF2-40B4-BE49-F238E27FC236}">
                <a16:creationId xmlns:a16="http://schemas.microsoft.com/office/drawing/2014/main" id="{7CCE764E-AA39-4485-8AD1-115D9F69F1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063" y="2492375"/>
            <a:ext cx="2981325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32" name="Picture 16" descr="Export1">
            <a:extLst>
              <a:ext uri="{FF2B5EF4-FFF2-40B4-BE49-F238E27FC236}">
                <a16:creationId xmlns:a16="http://schemas.microsoft.com/office/drawing/2014/main" id="{E72A4344-5F70-4CD6-A99B-95E3DDECA0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1650" y="2493963"/>
            <a:ext cx="2981325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33" name="Picture 17" descr="Export1">
            <a:extLst>
              <a:ext uri="{FF2B5EF4-FFF2-40B4-BE49-F238E27FC236}">
                <a16:creationId xmlns:a16="http://schemas.microsoft.com/office/drawing/2014/main" id="{4BB7C9A0-721B-41CA-B28C-0C3086E5EC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1650" y="2493963"/>
            <a:ext cx="2981325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34" name="Picture 18" descr="Export1">
            <a:extLst>
              <a:ext uri="{FF2B5EF4-FFF2-40B4-BE49-F238E27FC236}">
                <a16:creationId xmlns:a16="http://schemas.microsoft.com/office/drawing/2014/main" id="{869E796E-C369-4C1D-BA41-60FD3AF6E9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1650" y="2493963"/>
            <a:ext cx="2981325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35" name="Picture 19" descr="Export1">
            <a:extLst>
              <a:ext uri="{FF2B5EF4-FFF2-40B4-BE49-F238E27FC236}">
                <a16:creationId xmlns:a16="http://schemas.microsoft.com/office/drawing/2014/main" id="{839912D5-6F57-453E-B0FB-638087C55C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1650" y="2493963"/>
            <a:ext cx="2981325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  <p:bldP spid="9221" grpId="0"/>
      <p:bldP spid="923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3">
            <a:extLst>
              <a:ext uri="{FF2B5EF4-FFF2-40B4-BE49-F238E27FC236}">
                <a16:creationId xmlns:a16="http://schemas.microsoft.com/office/drawing/2014/main" id="{1F7C3728-AD53-4F4F-87DB-040297F259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 pitchFamily="34" charset="0"/>
              </a:rPr>
              <a:t>Pythagorova věta v prostoru</a:t>
            </a:r>
          </a:p>
        </p:txBody>
      </p:sp>
      <p:sp>
        <p:nvSpPr>
          <p:cNvPr id="10243" name="Text Box 3">
            <a:extLst>
              <a:ext uri="{FF2B5EF4-FFF2-40B4-BE49-F238E27FC236}">
                <a16:creationId xmlns:a16="http://schemas.microsoft.com/office/drawing/2014/main" id="{3BAB8051-CADB-4FF1-B126-A2313804A5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268413"/>
            <a:ext cx="84978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800">
                <a:solidFill>
                  <a:schemeClr val="accent2"/>
                </a:solidFill>
                <a:latin typeface="Times New Roman" panose="02020603050405020304" pitchFamily="18" charset="0"/>
              </a:rPr>
              <a:t>Vypočítej velikost stěnové úhlopříčky AC.</a:t>
            </a:r>
          </a:p>
        </p:txBody>
      </p:sp>
      <p:pic>
        <p:nvPicPr>
          <p:cNvPr id="10255" name="Picture 15" descr="Export1">
            <a:extLst>
              <a:ext uri="{FF2B5EF4-FFF2-40B4-BE49-F238E27FC236}">
                <a16:creationId xmlns:a16="http://schemas.microsoft.com/office/drawing/2014/main" id="{2448594C-0FB3-4E1B-9B94-5EDA32F52D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844675"/>
            <a:ext cx="2981325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0257" name="Object 17">
            <a:extLst>
              <a:ext uri="{FF2B5EF4-FFF2-40B4-BE49-F238E27FC236}">
                <a16:creationId xmlns:a16="http://schemas.microsoft.com/office/drawing/2014/main" id="{9DF3C7B8-8877-4CDC-816F-36571648A111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4643438" y="2060575"/>
          <a:ext cx="1208087" cy="1439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3" imgW="533160" imgH="634680" progId="Equation.3">
                  <p:embed/>
                </p:oleObj>
              </mc:Choice>
              <mc:Fallback>
                <p:oleObj name="Rovnice" r:id="rId3" imgW="533160" imgH="63468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3438" y="2060575"/>
                        <a:ext cx="1208087" cy="1439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9" name="Line 19">
            <a:extLst>
              <a:ext uri="{FF2B5EF4-FFF2-40B4-BE49-F238E27FC236}">
                <a16:creationId xmlns:a16="http://schemas.microsoft.com/office/drawing/2014/main" id="{F447E37C-5D15-403B-8BB7-9BF542D4C328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3500438"/>
            <a:ext cx="1368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pic>
        <p:nvPicPr>
          <p:cNvPr id="10260" name="Picture 20" descr="Export1">
            <a:extLst>
              <a:ext uri="{FF2B5EF4-FFF2-40B4-BE49-F238E27FC236}">
                <a16:creationId xmlns:a16="http://schemas.microsoft.com/office/drawing/2014/main" id="{CE04BB17-1687-454B-BA34-7990806DB9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844675"/>
            <a:ext cx="2981325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1" name="Picture 21" descr="Export1">
            <a:extLst>
              <a:ext uri="{FF2B5EF4-FFF2-40B4-BE49-F238E27FC236}">
                <a16:creationId xmlns:a16="http://schemas.microsoft.com/office/drawing/2014/main" id="{3CE15CE3-B918-45B8-8307-1555C1F8CD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844675"/>
            <a:ext cx="2981325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62" name="Text Box 22">
            <a:extLst>
              <a:ext uri="{FF2B5EF4-FFF2-40B4-BE49-F238E27FC236}">
                <a16:creationId xmlns:a16="http://schemas.microsoft.com/office/drawing/2014/main" id="{52198442-AF9A-4647-A236-637B52E2ED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5661025"/>
            <a:ext cx="84978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800" i="1">
                <a:solidFill>
                  <a:schemeClr val="hlink"/>
                </a:solidFill>
                <a:latin typeface="Times New Roman" panose="02020603050405020304" pitchFamily="18" charset="0"/>
              </a:rPr>
              <a:t>Jaký je vzniklý trojúhelník ABC?</a:t>
            </a:r>
          </a:p>
        </p:txBody>
      </p:sp>
      <p:sp>
        <p:nvSpPr>
          <p:cNvPr id="10263" name="Text Box 23">
            <a:extLst>
              <a:ext uri="{FF2B5EF4-FFF2-40B4-BE49-F238E27FC236}">
                <a16:creationId xmlns:a16="http://schemas.microsoft.com/office/drawing/2014/main" id="{DE428616-741B-4D01-A39A-CF401A901C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9700" y="5661025"/>
            <a:ext cx="18002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800" i="1">
                <a:solidFill>
                  <a:srgbClr val="FF9933"/>
                </a:solidFill>
                <a:latin typeface="Times New Roman" panose="02020603050405020304" pitchFamily="18" charset="0"/>
              </a:rPr>
              <a:t>pravoúhlý</a:t>
            </a:r>
          </a:p>
        </p:txBody>
      </p:sp>
      <p:sp>
        <p:nvSpPr>
          <p:cNvPr id="10264" name="Line 24">
            <a:extLst>
              <a:ext uri="{FF2B5EF4-FFF2-40B4-BE49-F238E27FC236}">
                <a16:creationId xmlns:a16="http://schemas.microsoft.com/office/drawing/2014/main" id="{DAFBA9CA-ED08-4EE8-AE9A-F8A57E4016C2}"/>
              </a:ext>
            </a:extLst>
          </p:cNvPr>
          <p:cNvSpPr>
            <a:spLocks noChangeShapeType="1"/>
          </p:cNvSpPr>
          <p:nvPr/>
        </p:nvSpPr>
        <p:spPr bwMode="auto">
          <a:xfrm>
            <a:off x="7092950" y="3357563"/>
            <a:ext cx="172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graphicFrame>
        <p:nvGraphicFramePr>
          <p:cNvPr id="10265" name="Object 25">
            <a:extLst>
              <a:ext uri="{FF2B5EF4-FFF2-40B4-BE49-F238E27FC236}">
                <a16:creationId xmlns:a16="http://schemas.microsoft.com/office/drawing/2014/main" id="{0E77862D-5EEB-4617-8C9A-111155BA897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96188" y="3357563"/>
          <a:ext cx="688975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7" imgW="304560" imgH="177480" progId="Equation.3">
                  <p:embed/>
                </p:oleObj>
              </mc:Choice>
              <mc:Fallback>
                <p:oleObj name="Rovnice" r:id="rId7" imgW="304560" imgH="177480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6188" y="3357563"/>
                        <a:ext cx="688975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8" name="Line 28">
            <a:extLst>
              <a:ext uri="{FF2B5EF4-FFF2-40B4-BE49-F238E27FC236}">
                <a16:creationId xmlns:a16="http://schemas.microsoft.com/office/drawing/2014/main" id="{0398CB0C-A600-445C-A6EF-DA0028976D4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92950" y="2565400"/>
            <a:ext cx="0" cy="792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graphicFrame>
        <p:nvGraphicFramePr>
          <p:cNvPr id="10269" name="Object 29">
            <a:extLst>
              <a:ext uri="{FF2B5EF4-FFF2-40B4-BE49-F238E27FC236}">
                <a16:creationId xmlns:a16="http://schemas.microsoft.com/office/drawing/2014/main" id="{9C182525-86F3-4FF0-86F6-32AB5FB581C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57950" y="2708275"/>
          <a:ext cx="660400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9" imgW="291960" imgH="177480" progId="Equation.3">
                  <p:embed/>
                </p:oleObj>
              </mc:Choice>
              <mc:Fallback>
                <p:oleObj name="Rovnice" r:id="rId9" imgW="291960" imgH="177480" progId="Equation.3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7950" y="2708275"/>
                        <a:ext cx="660400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0" name="Line 30">
            <a:extLst>
              <a:ext uri="{FF2B5EF4-FFF2-40B4-BE49-F238E27FC236}">
                <a16:creationId xmlns:a16="http://schemas.microsoft.com/office/drawing/2014/main" id="{8776B12B-DF4A-4A27-BD81-B53CCC2659CA}"/>
              </a:ext>
            </a:extLst>
          </p:cNvPr>
          <p:cNvSpPr>
            <a:spLocks noChangeShapeType="1"/>
          </p:cNvSpPr>
          <p:nvPr/>
        </p:nvSpPr>
        <p:spPr bwMode="auto">
          <a:xfrm>
            <a:off x="7092950" y="2565400"/>
            <a:ext cx="1727200" cy="792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graphicFrame>
        <p:nvGraphicFramePr>
          <p:cNvPr id="10271" name="Object 31">
            <a:extLst>
              <a:ext uri="{FF2B5EF4-FFF2-40B4-BE49-F238E27FC236}">
                <a16:creationId xmlns:a16="http://schemas.microsoft.com/office/drawing/2014/main" id="{6F43D366-E92E-4628-97CB-395DE590F8A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812088" y="2565400"/>
          <a:ext cx="373062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1" imgW="164880" imgH="139680" progId="Equation.3">
                  <p:embed/>
                </p:oleObj>
              </mc:Choice>
              <mc:Fallback>
                <p:oleObj name="Rovnice" r:id="rId11" imgW="164880" imgH="139680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2088" y="2565400"/>
                        <a:ext cx="373062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3" name="Object 33">
            <a:extLst>
              <a:ext uri="{FF2B5EF4-FFF2-40B4-BE49-F238E27FC236}">
                <a16:creationId xmlns:a16="http://schemas.microsoft.com/office/drawing/2014/main" id="{5239C77F-9FC1-4F3C-A25E-607BFD5D77B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00563" y="3716338"/>
          <a:ext cx="1754187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3" imgW="774360" imgH="203040" progId="Equation.3">
                  <p:embed/>
                </p:oleObj>
              </mc:Choice>
              <mc:Fallback>
                <p:oleObj name="Rovnice" r:id="rId13" imgW="774360" imgH="203040" progId="Equation.3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563" y="3716338"/>
                        <a:ext cx="1754187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4" name="Object 34">
            <a:extLst>
              <a:ext uri="{FF2B5EF4-FFF2-40B4-BE49-F238E27FC236}">
                <a16:creationId xmlns:a16="http://schemas.microsoft.com/office/drawing/2014/main" id="{06A43023-DD4C-4854-937E-0FB9657903C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43438" y="4249738"/>
          <a:ext cx="1265237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5" imgW="558720" imgH="177480" progId="Equation.3">
                  <p:embed/>
                </p:oleObj>
              </mc:Choice>
              <mc:Fallback>
                <p:oleObj name="Rovnice" r:id="rId15" imgW="558720" imgH="177480" progId="Equation.3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3438" y="4249738"/>
                        <a:ext cx="1265237" cy="401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5" name="Text Box 35">
            <a:extLst>
              <a:ext uri="{FF2B5EF4-FFF2-40B4-BE49-F238E27FC236}">
                <a16:creationId xmlns:a16="http://schemas.microsoft.com/office/drawing/2014/main" id="{43F7BEB4-FEB1-40F1-9660-5C9C1E0C41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6092825"/>
            <a:ext cx="84978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800" i="1">
                <a:solidFill>
                  <a:schemeClr val="accent2"/>
                </a:solidFill>
                <a:latin typeface="Times New Roman" panose="02020603050405020304" pitchFamily="18" charset="0"/>
              </a:rPr>
              <a:t>Stěnová úhlopříčka AC je dlouhá 5 cm.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0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10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/>
      <p:bldP spid="10262" grpId="0"/>
      <p:bldP spid="10263" grpId="0"/>
      <p:bldP spid="1027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3">
            <a:extLst>
              <a:ext uri="{FF2B5EF4-FFF2-40B4-BE49-F238E27FC236}">
                <a16:creationId xmlns:a16="http://schemas.microsoft.com/office/drawing/2014/main" id="{892B3D33-B896-40F4-8766-00C006169D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 pitchFamily="34" charset="0"/>
              </a:rPr>
              <a:t>Pythagorova věta v prostoru</a:t>
            </a:r>
          </a:p>
        </p:txBody>
      </p:sp>
      <p:sp>
        <p:nvSpPr>
          <p:cNvPr id="12291" name="Text Box 3">
            <a:extLst>
              <a:ext uri="{FF2B5EF4-FFF2-40B4-BE49-F238E27FC236}">
                <a16:creationId xmlns:a16="http://schemas.microsoft.com/office/drawing/2014/main" id="{51B74015-684E-4A67-B92C-BF1CCBDFE8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268413"/>
            <a:ext cx="84978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800">
                <a:solidFill>
                  <a:schemeClr val="accent2"/>
                </a:solidFill>
                <a:latin typeface="Times New Roman" panose="02020603050405020304" pitchFamily="18" charset="0"/>
              </a:rPr>
              <a:t>Vypočítej velikost tělesové úhlopříčky HB.</a:t>
            </a:r>
          </a:p>
        </p:txBody>
      </p:sp>
      <p:graphicFrame>
        <p:nvGraphicFramePr>
          <p:cNvPr id="12293" name="Object 5">
            <a:extLst>
              <a:ext uri="{FF2B5EF4-FFF2-40B4-BE49-F238E27FC236}">
                <a16:creationId xmlns:a16="http://schemas.microsoft.com/office/drawing/2014/main" id="{88FB6216-5EC2-44BF-B685-896B0F2F3CAF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4643438" y="2060575"/>
          <a:ext cx="1208087" cy="1439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533160" imgH="634680" progId="Equation.3">
                  <p:embed/>
                </p:oleObj>
              </mc:Choice>
              <mc:Fallback>
                <p:oleObj name="Rovnice" r:id="rId2" imgW="533160" imgH="6346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3438" y="2060575"/>
                        <a:ext cx="1208087" cy="1439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4" name="Line 6">
            <a:extLst>
              <a:ext uri="{FF2B5EF4-FFF2-40B4-BE49-F238E27FC236}">
                <a16:creationId xmlns:a16="http://schemas.microsoft.com/office/drawing/2014/main" id="{93235253-E04E-47F5-89B5-5D71E09298B9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3500438"/>
            <a:ext cx="1368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2297" name="Text Box 9">
            <a:extLst>
              <a:ext uri="{FF2B5EF4-FFF2-40B4-BE49-F238E27FC236}">
                <a16:creationId xmlns:a16="http://schemas.microsoft.com/office/drawing/2014/main" id="{AE5C97B2-352C-4684-8C99-155FB9593B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5661025"/>
            <a:ext cx="84978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800" i="1">
                <a:solidFill>
                  <a:schemeClr val="hlink"/>
                </a:solidFill>
                <a:latin typeface="Times New Roman" panose="02020603050405020304" pitchFamily="18" charset="0"/>
              </a:rPr>
              <a:t>K výpočtu využij výpočet velikosti stěnové úhlopříčky?</a:t>
            </a:r>
          </a:p>
        </p:txBody>
      </p:sp>
      <p:sp>
        <p:nvSpPr>
          <p:cNvPr id="12299" name="Line 11">
            <a:extLst>
              <a:ext uri="{FF2B5EF4-FFF2-40B4-BE49-F238E27FC236}">
                <a16:creationId xmlns:a16="http://schemas.microsoft.com/office/drawing/2014/main" id="{C845F4B8-0BD2-4663-A56F-563C14F70AC3}"/>
              </a:ext>
            </a:extLst>
          </p:cNvPr>
          <p:cNvSpPr>
            <a:spLocks noChangeShapeType="1"/>
          </p:cNvSpPr>
          <p:nvPr/>
        </p:nvSpPr>
        <p:spPr bwMode="auto">
          <a:xfrm>
            <a:off x="7092950" y="3860800"/>
            <a:ext cx="172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graphicFrame>
        <p:nvGraphicFramePr>
          <p:cNvPr id="12300" name="Object 12">
            <a:extLst>
              <a:ext uri="{FF2B5EF4-FFF2-40B4-BE49-F238E27FC236}">
                <a16:creationId xmlns:a16="http://schemas.microsoft.com/office/drawing/2014/main" id="{0E0BF48B-EF56-4BB1-9C0A-00AF4B18852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10475" y="3817938"/>
          <a:ext cx="660400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291960" imgH="177480" progId="Equation.3">
                  <p:embed/>
                </p:oleObj>
              </mc:Choice>
              <mc:Fallback>
                <p:oleObj name="Rovnice" r:id="rId4" imgW="291960" imgH="17748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10475" y="3817938"/>
                        <a:ext cx="660400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1" name="Line 13">
            <a:extLst>
              <a:ext uri="{FF2B5EF4-FFF2-40B4-BE49-F238E27FC236}">
                <a16:creationId xmlns:a16="http://schemas.microsoft.com/office/drawing/2014/main" id="{9D59984F-0532-473E-B6CB-37F5FC7BF60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92950" y="1628775"/>
            <a:ext cx="0" cy="2232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graphicFrame>
        <p:nvGraphicFramePr>
          <p:cNvPr id="12302" name="Object 14">
            <a:extLst>
              <a:ext uri="{FF2B5EF4-FFF2-40B4-BE49-F238E27FC236}">
                <a16:creationId xmlns:a16="http://schemas.microsoft.com/office/drawing/2014/main" id="{2DAAF73B-B29F-4F35-9E83-06DF640E826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56325" y="2708275"/>
          <a:ext cx="804863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6" imgW="355320" imgH="177480" progId="Equation.3">
                  <p:embed/>
                </p:oleObj>
              </mc:Choice>
              <mc:Fallback>
                <p:oleObj name="Rovnice" r:id="rId6" imgW="355320" imgH="17748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325" y="2708275"/>
                        <a:ext cx="804863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3" name="Line 15">
            <a:extLst>
              <a:ext uri="{FF2B5EF4-FFF2-40B4-BE49-F238E27FC236}">
                <a16:creationId xmlns:a16="http://schemas.microsoft.com/office/drawing/2014/main" id="{85F25C9C-34F4-4A4E-9962-AD205D0D1A06}"/>
              </a:ext>
            </a:extLst>
          </p:cNvPr>
          <p:cNvSpPr>
            <a:spLocks noChangeShapeType="1"/>
          </p:cNvSpPr>
          <p:nvPr/>
        </p:nvSpPr>
        <p:spPr bwMode="auto">
          <a:xfrm>
            <a:off x="7092950" y="1628775"/>
            <a:ext cx="1727200" cy="2232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graphicFrame>
        <p:nvGraphicFramePr>
          <p:cNvPr id="12304" name="Object 16">
            <a:extLst>
              <a:ext uri="{FF2B5EF4-FFF2-40B4-BE49-F238E27FC236}">
                <a16:creationId xmlns:a16="http://schemas.microsoft.com/office/drawing/2014/main" id="{1C69602C-B86A-4063-A335-BBBC3CD92E9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043863" y="2463800"/>
          <a:ext cx="344487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8" imgW="152280" imgH="139680" progId="Equation.3">
                  <p:embed/>
                </p:oleObj>
              </mc:Choice>
              <mc:Fallback>
                <p:oleObj name="Rovnice" r:id="rId8" imgW="152280" imgH="13968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43863" y="2463800"/>
                        <a:ext cx="344487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5" name="Object 17">
            <a:extLst>
              <a:ext uri="{FF2B5EF4-FFF2-40B4-BE49-F238E27FC236}">
                <a16:creationId xmlns:a16="http://schemas.microsoft.com/office/drawing/2014/main" id="{1D3F4169-DABD-4717-A71C-13776268BA6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29125" y="3716338"/>
          <a:ext cx="1898650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0" imgW="838080" imgH="203040" progId="Equation.3">
                  <p:embed/>
                </p:oleObj>
              </mc:Choice>
              <mc:Fallback>
                <p:oleObj name="Rovnice" r:id="rId10" imgW="838080" imgH="20304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9125" y="3716338"/>
                        <a:ext cx="1898650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6" name="Object 18">
            <a:extLst>
              <a:ext uri="{FF2B5EF4-FFF2-40B4-BE49-F238E27FC236}">
                <a16:creationId xmlns:a16="http://schemas.microsoft.com/office/drawing/2014/main" id="{BED109D0-9E7C-419E-8B68-C3CE5FBAD85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86288" y="4249738"/>
          <a:ext cx="1379537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2" imgW="609480" imgH="177480" progId="Equation.3">
                  <p:embed/>
                </p:oleObj>
              </mc:Choice>
              <mc:Fallback>
                <p:oleObj name="Rovnice" r:id="rId12" imgW="609480" imgH="17748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6288" y="4249738"/>
                        <a:ext cx="1379537" cy="401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7" name="Text Box 19">
            <a:extLst>
              <a:ext uri="{FF2B5EF4-FFF2-40B4-BE49-F238E27FC236}">
                <a16:creationId xmlns:a16="http://schemas.microsoft.com/office/drawing/2014/main" id="{8FCE88C2-1593-4818-9F97-87930B6263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6092825"/>
            <a:ext cx="84978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800" i="1">
                <a:solidFill>
                  <a:schemeClr val="hlink"/>
                </a:solidFill>
                <a:latin typeface="Times New Roman" panose="02020603050405020304" pitchFamily="18" charset="0"/>
              </a:rPr>
              <a:t>Jaký je vzniklý trojúhelník BHD?</a:t>
            </a:r>
          </a:p>
        </p:txBody>
      </p:sp>
      <p:pic>
        <p:nvPicPr>
          <p:cNvPr id="12309" name="Picture 21" descr="Export1">
            <a:extLst>
              <a:ext uri="{FF2B5EF4-FFF2-40B4-BE49-F238E27FC236}">
                <a16:creationId xmlns:a16="http://schemas.microsoft.com/office/drawing/2014/main" id="{DD899579-D2E5-4610-8088-75E16DAF5B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773238"/>
            <a:ext cx="2943225" cy="395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10" name="Picture 22" descr="Export1">
            <a:extLst>
              <a:ext uri="{FF2B5EF4-FFF2-40B4-BE49-F238E27FC236}">
                <a16:creationId xmlns:a16="http://schemas.microsoft.com/office/drawing/2014/main" id="{4B9ED420-4055-4EA3-9BCF-FCF012B083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773238"/>
            <a:ext cx="2943225" cy="395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12" name="Picture 24" descr="Export1">
            <a:extLst>
              <a:ext uri="{FF2B5EF4-FFF2-40B4-BE49-F238E27FC236}">
                <a16:creationId xmlns:a16="http://schemas.microsoft.com/office/drawing/2014/main" id="{53349247-9CF9-48CA-A314-92BC5A1458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773238"/>
            <a:ext cx="2943225" cy="395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13" name="Picture 25" descr="Export1">
            <a:extLst>
              <a:ext uri="{FF2B5EF4-FFF2-40B4-BE49-F238E27FC236}">
                <a16:creationId xmlns:a16="http://schemas.microsoft.com/office/drawing/2014/main" id="{BABB741D-79BF-4FA7-94FC-1FAD5D0609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773238"/>
            <a:ext cx="2943225" cy="395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14" name="Picture 26" descr="Export1">
            <a:extLst>
              <a:ext uri="{FF2B5EF4-FFF2-40B4-BE49-F238E27FC236}">
                <a16:creationId xmlns:a16="http://schemas.microsoft.com/office/drawing/2014/main" id="{49D9A0C1-E10C-4532-A8E0-11056F7096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773238"/>
            <a:ext cx="2943225" cy="395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315" name="Text Box 27">
            <a:extLst>
              <a:ext uri="{FF2B5EF4-FFF2-40B4-BE49-F238E27FC236}">
                <a16:creationId xmlns:a16="http://schemas.microsoft.com/office/drawing/2014/main" id="{7BA341D9-2313-45A6-89E0-2730FE577E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6825" y="6021388"/>
            <a:ext cx="18002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800" i="1">
                <a:solidFill>
                  <a:srgbClr val="FF9933"/>
                </a:solidFill>
                <a:latin typeface="Times New Roman" panose="02020603050405020304" pitchFamily="18" charset="0"/>
              </a:rPr>
              <a:t>pravoúhlý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7" grpId="0"/>
      <p:bldP spid="12307" grpId="0"/>
      <p:bldP spid="123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3">
            <a:extLst>
              <a:ext uri="{FF2B5EF4-FFF2-40B4-BE49-F238E27FC236}">
                <a16:creationId xmlns:a16="http://schemas.microsoft.com/office/drawing/2014/main" id="{892B3D33-B896-40F4-8766-00C006169D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 pitchFamily="34" charset="0"/>
              </a:rPr>
              <a:t>Pythagorova věta v prostoru</a:t>
            </a:r>
          </a:p>
        </p:txBody>
      </p:sp>
      <p:sp>
        <p:nvSpPr>
          <p:cNvPr id="12291" name="Text Box 3">
            <a:extLst>
              <a:ext uri="{FF2B5EF4-FFF2-40B4-BE49-F238E27FC236}">
                <a16:creationId xmlns:a16="http://schemas.microsoft.com/office/drawing/2014/main" id="{51B74015-684E-4A67-B92C-BF1CCBDFE8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146" y="850900"/>
            <a:ext cx="84978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800" dirty="0">
                <a:solidFill>
                  <a:schemeClr val="accent2"/>
                </a:solidFill>
                <a:latin typeface="Times New Roman" panose="02020603050405020304" pitchFamily="18" charset="0"/>
              </a:rPr>
              <a:t>Vypočítej velikost tělesové úhlopříčky HB.</a:t>
            </a:r>
          </a:p>
        </p:txBody>
      </p:sp>
      <p:sp>
        <p:nvSpPr>
          <p:cNvPr id="12297" name="Text Box 9">
            <a:extLst>
              <a:ext uri="{FF2B5EF4-FFF2-40B4-BE49-F238E27FC236}">
                <a16:creationId xmlns:a16="http://schemas.microsoft.com/office/drawing/2014/main" id="{AE5C97B2-352C-4684-8C99-155FB9593B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5661025"/>
            <a:ext cx="849788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800" i="1" dirty="0">
                <a:solidFill>
                  <a:schemeClr val="hlink"/>
                </a:solidFill>
                <a:latin typeface="Times New Roman" panose="02020603050405020304" pitchFamily="18" charset="0"/>
              </a:rPr>
              <a:t>K výpočtu využij 2x výpočet Pythagorovy věty</a:t>
            </a:r>
          </a:p>
        </p:txBody>
      </p:sp>
      <p:sp>
        <p:nvSpPr>
          <p:cNvPr id="12299" name="Line 11">
            <a:extLst>
              <a:ext uri="{FF2B5EF4-FFF2-40B4-BE49-F238E27FC236}">
                <a16:creationId xmlns:a16="http://schemas.microsoft.com/office/drawing/2014/main" id="{C845F4B8-0BD2-4663-A56F-563C14F70AC3}"/>
              </a:ext>
            </a:extLst>
          </p:cNvPr>
          <p:cNvSpPr>
            <a:spLocks noChangeShapeType="1"/>
          </p:cNvSpPr>
          <p:nvPr/>
        </p:nvSpPr>
        <p:spPr bwMode="auto">
          <a:xfrm>
            <a:off x="7092950" y="3860800"/>
            <a:ext cx="172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graphicFrame>
        <p:nvGraphicFramePr>
          <p:cNvPr id="12300" name="Object 12">
            <a:extLst>
              <a:ext uri="{FF2B5EF4-FFF2-40B4-BE49-F238E27FC236}">
                <a16:creationId xmlns:a16="http://schemas.microsoft.com/office/drawing/2014/main" id="{0E0BF48B-EF56-4BB1-9C0A-00AF4B18852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10475" y="3817938"/>
          <a:ext cx="660400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291960" imgH="177480" progId="Equation.3">
                  <p:embed/>
                </p:oleObj>
              </mc:Choice>
              <mc:Fallback>
                <p:oleObj name="Rovnice" r:id="rId2" imgW="291960" imgH="177480" progId="Equation.3">
                  <p:embed/>
                  <p:pic>
                    <p:nvPicPr>
                      <p:cNvPr id="12300" name="Object 12">
                        <a:extLst>
                          <a:ext uri="{FF2B5EF4-FFF2-40B4-BE49-F238E27FC236}">
                            <a16:creationId xmlns:a16="http://schemas.microsoft.com/office/drawing/2014/main" id="{0E0BF48B-EF56-4BB1-9C0A-00AF4B18852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10475" y="3817938"/>
                        <a:ext cx="660400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1" name="Line 13">
            <a:extLst>
              <a:ext uri="{FF2B5EF4-FFF2-40B4-BE49-F238E27FC236}">
                <a16:creationId xmlns:a16="http://schemas.microsoft.com/office/drawing/2014/main" id="{9D59984F-0532-473E-B6CB-37F5FC7BF60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92950" y="1628775"/>
            <a:ext cx="0" cy="2232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graphicFrame>
        <p:nvGraphicFramePr>
          <p:cNvPr id="12302" name="Object 14">
            <a:extLst>
              <a:ext uri="{FF2B5EF4-FFF2-40B4-BE49-F238E27FC236}">
                <a16:creationId xmlns:a16="http://schemas.microsoft.com/office/drawing/2014/main" id="{2DAAF73B-B29F-4F35-9E83-06DF640E826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56325" y="2708275"/>
          <a:ext cx="804863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355320" imgH="177480" progId="Equation.3">
                  <p:embed/>
                </p:oleObj>
              </mc:Choice>
              <mc:Fallback>
                <p:oleObj name="Rovnice" r:id="rId4" imgW="355320" imgH="177480" progId="Equation.3">
                  <p:embed/>
                  <p:pic>
                    <p:nvPicPr>
                      <p:cNvPr id="12302" name="Object 14">
                        <a:extLst>
                          <a:ext uri="{FF2B5EF4-FFF2-40B4-BE49-F238E27FC236}">
                            <a16:creationId xmlns:a16="http://schemas.microsoft.com/office/drawing/2014/main" id="{2DAAF73B-B29F-4F35-9E83-06DF640E826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325" y="2708275"/>
                        <a:ext cx="804863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3" name="Line 15">
            <a:extLst>
              <a:ext uri="{FF2B5EF4-FFF2-40B4-BE49-F238E27FC236}">
                <a16:creationId xmlns:a16="http://schemas.microsoft.com/office/drawing/2014/main" id="{85F25C9C-34F4-4A4E-9962-AD205D0D1A06}"/>
              </a:ext>
            </a:extLst>
          </p:cNvPr>
          <p:cNvSpPr>
            <a:spLocks noChangeShapeType="1"/>
          </p:cNvSpPr>
          <p:nvPr/>
        </p:nvSpPr>
        <p:spPr bwMode="auto">
          <a:xfrm>
            <a:off x="7092950" y="1628775"/>
            <a:ext cx="1727200" cy="2232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graphicFrame>
        <p:nvGraphicFramePr>
          <p:cNvPr id="12304" name="Object 16">
            <a:extLst>
              <a:ext uri="{FF2B5EF4-FFF2-40B4-BE49-F238E27FC236}">
                <a16:creationId xmlns:a16="http://schemas.microsoft.com/office/drawing/2014/main" id="{1C69602C-B86A-4063-A335-BBBC3CD92E9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043863" y="2463800"/>
          <a:ext cx="344487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6" imgW="152280" imgH="139680" progId="Equation.3">
                  <p:embed/>
                </p:oleObj>
              </mc:Choice>
              <mc:Fallback>
                <p:oleObj name="Rovnice" r:id="rId6" imgW="152280" imgH="139680" progId="Equation.3">
                  <p:embed/>
                  <p:pic>
                    <p:nvPicPr>
                      <p:cNvPr id="12304" name="Object 16">
                        <a:extLst>
                          <a:ext uri="{FF2B5EF4-FFF2-40B4-BE49-F238E27FC236}">
                            <a16:creationId xmlns:a16="http://schemas.microsoft.com/office/drawing/2014/main" id="{1C69602C-B86A-4063-A335-BBBC3CD92E9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43863" y="2463800"/>
                        <a:ext cx="344487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309" name="Picture 21" descr="Export1">
            <a:extLst>
              <a:ext uri="{FF2B5EF4-FFF2-40B4-BE49-F238E27FC236}">
                <a16:creationId xmlns:a16="http://schemas.microsoft.com/office/drawing/2014/main" id="{DD899579-D2E5-4610-8088-75E16DAF5B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773238"/>
            <a:ext cx="2943225" cy="395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10" name="Picture 22" descr="Export1">
            <a:extLst>
              <a:ext uri="{FF2B5EF4-FFF2-40B4-BE49-F238E27FC236}">
                <a16:creationId xmlns:a16="http://schemas.microsoft.com/office/drawing/2014/main" id="{4B9ED420-4055-4EA3-9BCF-FCF012B083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773238"/>
            <a:ext cx="2943225" cy="395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12" name="Picture 24" descr="Export1">
            <a:extLst>
              <a:ext uri="{FF2B5EF4-FFF2-40B4-BE49-F238E27FC236}">
                <a16:creationId xmlns:a16="http://schemas.microsoft.com/office/drawing/2014/main" id="{53349247-9CF9-48CA-A314-92BC5A1458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773238"/>
            <a:ext cx="2943225" cy="395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13" name="Picture 25" descr="Export1">
            <a:extLst>
              <a:ext uri="{FF2B5EF4-FFF2-40B4-BE49-F238E27FC236}">
                <a16:creationId xmlns:a16="http://schemas.microsoft.com/office/drawing/2014/main" id="{BABB741D-79BF-4FA7-94FC-1FAD5D0609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773238"/>
            <a:ext cx="2943225" cy="395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14" name="Picture 26" descr="Export1">
            <a:extLst>
              <a:ext uri="{FF2B5EF4-FFF2-40B4-BE49-F238E27FC236}">
                <a16:creationId xmlns:a16="http://schemas.microsoft.com/office/drawing/2014/main" id="{49D9A0C1-E10C-4532-A8E0-11056F7096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773238"/>
            <a:ext cx="2943225" cy="395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Line 24">
            <a:extLst>
              <a:ext uri="{FF2B5EF4-FFF2-40B4-BE49-F238E27FC236}">
                <a16:creationId xmlns:a16="http://schemas.microsoft.com/office/drawing/2014/main" id="{610A1E4D-71C2-4D52-94B6-5E8DB8B389D9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2904" y="2564979"/>
            <a:ext cx="172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graphicFrame>
        <p:nvGraphicFramePr>
          <p:cNvPr id="28" name="Object 25">
            <a:extLst>
              <a:ext uri="{FF2B5EF4-FFF2-40B4-BE49-F238E27FC236}">
                <a16:creationId xmlns:a16="http://schemas.microsoft.com/office/drawing/2014/main" id="{17C3C042-644A-43E8-85DC-1B9074C2C2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1354351"/>
              </p:ext>
            </p:extLst>
          </p:nvPr>
        </p:nvGraphicFramePr>
        <p:xfrm>
          <a:off x="4846142" y="2564979"/>
          <a:ext cx="688975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3" imgW="304560" imgH="177480" progId="Equation.3">
                  <p:embed/>
                </p:oleObj>
              </mc:Choice>
              <mc:Fallback>
                <p:oleObj name="Rovnice" r:id="rId13" imgW="304560" imgH="177480" progId="Equation.3">
                  <p:embed/>
                  <p:pic>
                    <p:nvPicPr>
                      <p:cNvPr id="10265" name="Object 25">
                        <a:extLst>
                          <a:ext uri="{FF2B5EF4-FFF2-40B4-BE49-F238E27FC236}">
                            <a16:creationId xmlns:a16="http://schemas.microsoft.com/office/drawing/2014/main" id="{0E77862D-5EEB-4617-8C9A-111155BA897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6142" y="2564979"/>
                        <a:ext cx="688975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Line 28">
            <a:extLst>
              <a:ext uri="{FF2B5EF4-FFF2-40B4-BE49-F238E27FC236}">
                <a16:creationId xmlns:a16="http://schemas.microsoft.com/office/drawing/2014/main" id="{59FEF431-B769-4005-9EB0-D6BE45C78CC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42904" y="1772816"/>
            <a:ext cx="0" cy="792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FF6B03F5-44B5-4424-8FAA-5F08772B69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3655297"/>
              </p:ext>
            </p:extLst>
          </p:nvPr>
        </p:nvGraphicFramePr>
        <p:xfrm>
          <a:off x="3707904" y="1915691"/>
          <a:ext cx="660400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5" imgW="291960" imgH="177480" progId="Equation.3">
                  <p:embed/>
                </p:oleObj>
              </mc:Choice>
              <mc:Fallback>
                <p:oleObj name="Rovnice" r:id="rId15" imgW="291960" imgH="177480" progId="Equation.3">
                  <p:embed/>
                  <p:pic>
                    <p:nvPicPr>
                      <p:cNvPr id="10269" name="Object 29">
                        <a:extLst>
                          <a:ext uri="{FF2B5EF4-FFF2-40B4-BE49-F238E27FC236}">
                            <a16:creationId xmlns:a16="http://schemas.microsoft.com/office/drawing/2014/main" id="{9C182525-86F3-4FF0-86F6-32AB5FB581C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1915691"/>
                        <a:ext cx="660400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Line 30">
            <a:extLst>
              <a:ext uri="{FF2B5EF4-FFF2-40B4-BE49-F238E27FC236}">
                <a16:creationId xmlns:a16="http://schemas.microsoft.com/office/drawing/2014/main" id="{DBBADDD9-4EDF-4CF1-B583-39014FD85489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2904" y="1772816"/>
            <a:ext cx="1727200" cy="792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346F1426-A73E-404A-85A7-CC97EC05A2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6437688"/>
              </p:ext>
            </p:extLst>
          </p:nvPr>
        </p:nvGraphicFramePr>
        <p:xfrm>
          <a:off x="5062042" y="1772816"/>
          <a:ext cx="373062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7" imgW="164880" imgH="139680" progId="Equation.3">
                  <p:embed/>
                </p:oleObj>
              </mc:Choice>
              <mc:Fallback>
                <p:oleObj name="Rovnice" r:id="rId17" imgW="164880" imgH="139680" progId="Equation.3">
                  <p:embed/>
                  <p:pic>
                    <p:nvPicPr>
                      <p:cNvPr id="10271" name="Object 31">
                        <a:extLst>
                          <a:ext uri="{FF2B5EF4-FFF2-40B4-BE49-F238E27FC236}">
                            <a16:creationId xmlns:a16="http://schemas.microsoft.com/office/drawing/2014/main" id="{6F43D366-E92E-4628-97CB-395DE590F8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2042" y="1772816"/>
                        <a:ext cx="373062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>
                <a:extLst>
                  <a:ext uri="{FF2B5EF4-FFF2-40B4-BE49-F238E27FC236}">
                    <a16:creationId xmlns:a16="http://schemas.microsoft.com/office/drawing/2014/main" id="{2E410441-4ED9-4A44-B294-5074BCB06BF3}"/>
                  </a:ext>
                </a:extLst>
              </p:cNvPr>
              <p:cNvSpPr txBox="1"/>
              <p:nvPr/>
            </p:nvSpPr>
            <p:spPr>
              <a:xfrm>
                <a:off x="3397286" y="4568808"/>
                <a:ext cx="3836023" cy="69333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cs-CZ" sz="3600" b="1" dirty="0" err="1"/>
                  <a:t>u</a:t>
                </a:r>
                <a:r>
                  <a:rPr lang="cs-CZ" sz="3600" b="1" i="1" baseline="-25000" dirty="0" err="1"/>
                  <a:t>t</a:t>
                </a:r>
                <a:r>
                  <a:rPr lang="cs-CZ" sz="3600" b="1" i="1" dirty="0"/>
                  <a:t>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sz="36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cs-CZ" sz="36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sz="3600" b="1" i="1" smtClean="0">
                                <a:latin typeface="Cambria Math" panose="02040503050406030204" pitchFamily="18" charset="0"/>
                              </a:rPr>
                              <m:t>𝒂</m:t>
                            </m:r>
                          </m:e>
                          <m:sup>
                            <m:r>
                              <a:rPr lang="cs-CZ" sz="36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cs-CZ" sz="36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cs-CZ" sz="36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sz="3600" b="1" i="1" smtClean="0">
                                <a:latin typeface="Cambria Math" panose="02040503050406030204" pitchFamily="18" charset="0"/>
                              </a:rPr>
                              <m:t>𝒃</m:t>
                            </m:r>
                          </m:e>
                          <m:sup>
                            <m:r>
                              <a:rPr lang="cs-CZ" sz="36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cs-CZ" sz="36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cs-CZ" sz="36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sz="3600" b="1" i="1" smtClean="0">
                                <a:latin typeface="Cambria Math" panose="02040503050406030204" pitchFamily="18" charset="0"/>
                              </a:rPr>
                              <m:t>𝒄</m:t>
                            </m:r>
                          </m:e>
                          <m:sup>
                            <m:r>
                              <a:rPr lang="cs-CZ" sz="36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e>
                    </m:rad>
                  </m:oMath>
                </a14:m>
                <a:endParaRPr lang="cs-CZ" sz="3600" b="1" dirty="0"/>
              </a:p>
            </p:txBody>
          </p:sp>
        </mc:Choice>
        <mc:Fallback xmlns="">
          <p:sp>
            <p:nvSpPr>
              <p:cNvPr id="4" name="TextovéPole 3">
                <a:extLst>
                  <a:ext uri="{FF2B5EF4-FFF2-40B4-BE49-F238E27FC236}">
                    <a16:creationId xmlns:a16="http://schemas.microsoft.com/office/drawing/2014/main" id="{2E410441-4ED9-4A44-B294-5074BCB06B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7286" y="4568808"/>
                <a:ext cx="3836023" cy="693331"/>
              </a:xfrm>
              <a:prstGeom prst="rect">
                <a:avLst/>
              </a:prstGeom>
              <a:blipFill>
                <a:blip r:embed="rId20"/>
                <a:stretch>
                  <a:fillRect l="-7143" b="-3947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77389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7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3">
            <a:extLst>
              <a:ext uri="{FF2B5EF4-FFF2-40B4-BE49-F238E27FC236}">
                <a16:creationId xmlns:a16="http://schemas.microsoft.com/office/drawing/2014/main" id="{5FCFA722-7764-4D78-8B16-8EE70F88F6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 pitchFamily="34" charset="0"/>
              </a:rPr>
              <a:t>Pythagorova věta v prostoru</a:t>
            </a:r>
          </a:p>
        </p:txBody>
      </p:sp>
      <p:sp>
        <p:nvSpPr>
          <p:cNvPr id="14339" name="Text Box 3">
            <a:extLst>
              <a:ext uri="{FF2B5EF4-FFF2-40B4-BE49-F238E27FC236}">
                <a16:creationId xmlns:a16="http://schemas.microsoft.com/office/drawing/2014/main" id="{A99762D4-6849-48A5-891E-60232C7D7A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908720"/>
            <a:ext cx="84978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800" dirty="0">
                <a:solidFill>
                  <a:schemeClr val="accent2"/>
                </a:solidFill>
                <a:latin typeface="Times New Roman" panose="02020603050405020304" pitchFamily="18" charset="0"/>
              </a:rPr>
              <a:t>Vypočítej tělesovou úhlopříčku krychle.</a:t>
            </a:r>
          </a:p>
        </p:txBody>
      </p:sp>
      <p:graphicFrame>
        <p:nvGraphicFramePr>
          <p:cNvPr id="14340" name="Object 4">
            <a:extLst>
              <a:ext uri="{FF2B5EF4-FFF2-40B4-BE49-F238E27FC236}">
                <a16:creationId xmlns:a16="http://schemas.microsoft.com/office/drawing/2014/main" id="{EC88396D-AF75-4A73-8333-CA71FF066D39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4022429"/>
              </p:ext>
            </p:extLst>
          </p:nvPr>
        </p:nvGraphicFramePr>
        <p:xfrm>
          <a:off x="4702175" y="1484784"/>
          <a:ext cx="1165225" cy="887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533160" imgH="406080" progId="Equation.3">
                  <p:embed/>
                </p:oleObj>
              </mc:Choice>
              <mc:Fallback>
                <p:oleObj name="Rovnice" r:id="rId2" imgW="533160" imgH="4060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2175" y="1484784"/>
                        <a:ext cx="1165225" cy="887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1" name="Line 5">
            <a:extLst>
              <a:ext uri="{FF2B5EF4-FFF2-40B4-BE49-F238E27FC236}">
                <a16:creationId xmlns:a16="http://schemas.microsoft.com/office/drawing/2014/main" id="{518445FB-7A4D-4F07-9E63-C138FE82030B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2443634"/>
            <a:ext cx="1368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graphicFrame>
        <p:nvGraphicFramePr>
          <p:cNvPr id="14342" name="Object 6">
            <a:extLst>
              <a:ext uri="{FF2B5EF4-FFF2-40B4-BE49-F238E27FC236}">
                <a16:creationId xmlns:a16="http://schemas.microsoft.com/office/drawing/2014/main" id="{6EA6FA97-0CE1-4863-8A88-72F1D731B4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7951918"/>
              </p:ext>
            </p:extLst>
          </p:nvPr>
        </p:nvGraphicFramePr>
        <p:xfrm>
          <a:off x="4278898" y="2532505"/>
          <a:ext cx="1841500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812520" imgH="203040" progId="Equation.3">
                  <p:embed/>
                </p:oleObj>
              </mc:Choice>
              <mc:Fallback>
                <p:oleObj name="Rovnice" r:id="rId4" imgW="812520" imgH="2030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8898" y="2532505"/>
                        <a:ext cx="1841500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4348" name="Object 12">
                <a:extLst>
                  <a:ext uri="{FF2B5EF4-FFF2-40B4-BE49-F238E27FC236}">
                    <a16:creationId xmlns:a16="http://schemas.microsoft.com/office/drawing/2014/main" id="{21E686BB-70D8-4029-B978-B89CBEAA2B04}"/>
                  </a:ext>
                </a:extLst>
              </p:cNvPr>
              <p:cNvSpPr txBox="1"/>
              <p:nvPr/>
            </p:nvSpPr>
            <p:spPr bwMode="auto">
              <a:xfrm>
                <a:off x="6589390" y="1508225"/>
                <a:ext cx="2303089" cy="460375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24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cs-CZ" sz="240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24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cs-CZ" sz="24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sub>
                          </m:sSub>
                        </m:e>
                        <m:sup>
                          <m:r>
                            <a:rPr lang="cs-CZ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cs-CZ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e>
                        <m:sup>
                          <m:r>
                            <a:rPr lang="cs-CZ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cs-CZ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e>
                        <m:sup>
                          <m:r>
                            <a:rPr lang="cs-CZ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4348" name="Object 12">
                <a:extLst>
                  <a:ext uri="{FF2B5EF4-FFF2-40B4-BE49-F238E27FC236}">
                    <a16:creationId xmlns:a16="http://schemas.microsoft.com/office/drawing/2014/main" id="{21E686BB-70D8-4029-B978-B89CBEAA2B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589390" y="1508225"/>
                <a:ext cx="2303089" cy="4603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349" name="Object 13">
                <a:extLst>
                  <a:ext uri="{FF2B5EF4-FFF2-40B4-BE49-F238E27FC236}">
                    <a16:creationId xmlns:a16="http://schemas.microsoft.com/office/drawing/2014/main" id="{D16856CB-A953-4083-BE7F-C2C20F815AC1}"/>
                  </a:ext>
                </a:extLst>
              </p:cNvPr>
              <p:cNvSpPr txBox="1"/>
              <p:nvPr/>
            </p:nvSpPr>
            <p:spPr bwMode="auto">
              <a:xfrm>
                <a:off x="6611937" y="2416175"/>
                <a:ext cx="2532063" cy="460375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24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cs-CZ" sz="2400" i="1" baseline="-2500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cs-CZ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12,7</m:t>
                      </m:r>
                      <m:r>
                        <a:rPr lang="cs-CZ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27922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4349" name="Object 13">
                <a:extLst>
                  <a:ext uri="{FF2B5EF4-FFF2-40B4-BE49-F238E27FC236}">
                    <a16:creationId xmlns:a16="http://schemas.microsoft.com/office/drawing/2014/main" id="{D16856CB-A953-4083-BE7F-C2C20F815A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611937" y="2416175"/>
                <a:ext cx="2532063" cy="460375"/>
              </a:xfrm>
              <a:prstGeom prst="rect">
                <a:avLst/>
              </a:prstGeom>
              <a:blipFill>
                <a:blip r:embed="rId7"/>
                <a:stretch>
                  <a:fillRect b="-1316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350" name="Object 14">
                <a:extLst>
                  <a:ext uri="{FF2B5EF4-FFF2-40B4-BE49-F238E27FC236}">
                    <a16:creationId xmlns:a16="http://schemas.microsoft.com/office/drawing/2014/main" id="{4919E375-9273-4AAE-B14E-AD84C89D7292}"/>
                  </a:ext>
                </a:extLst>
              </p:cNvPr>
              <p:cNvSpPr txBox="1"/>
              <p:nvPr/>
            </p:nvSpPr>
            <p:spPr bwMode="auto">
              <a:xfrm>
                <a:off x="4378324" y="4138613"/>
                <a:ext cx="2243715" cy="460375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cs-CZ" sz="24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cs-CZ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≐15,59</m:t>
                      </m:r>
                      <m:r>
                        <a:rPr lang="cs-CZ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𝑐𝑚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4350" name="Object 14">
                <a:extLst>
                  <a:ext uri="{FF2B5EF4-FFF2-40B4-BE49-F238E27FC236}">
                    <a16:creationId xmlns:a16="http://schemas.microsoft.com/office/drawing/2014/main" id="{4919E375-9273-4AAE-B14E-AD84C89D72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378324" y="4138613"/>
                <a:ext cx="2243715" cy="460375"/>
              </a:xfrm>
              <a:prstGeom prst="rect">
                <a:avLst/>
              </a:prstGeom>
              <a:blipFill>
                <a:blip r:embed="rId8"/>
                <a:stretch>
                  <a:fillRect b="-4000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4352" name="Picture 16" descr="Export1">
            <a:extLst>
              <a:ext uri="{FF2B5EF4-FFF2-40B4-BE49-F238E27FC236}">
                <a16:creationId xmlns:a16="http://schemas.microsoft.com/office/drawing/2014/main" id="{33288CE7-647F-4E19-BC84-033C73E9A0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989138"/>
            <a:ext cx="3895725" cy="3724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53" name="Picture 17" descr="Export1">
            <a:extLst>
              <a:ext uri="{FF2B5EF4-FFF2-40B4-BE49-F238E27FC236}">
                <a16:creationId xmlns:a16="http://schemas.microsoft.com/office/drawing/2014/main" id="{4D99011C-AEC3-447A-845A-6449B9738E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989138"/>
            <a:ext cx="3895725" cy="3724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56" name="Picture 20" descr="Export1">
            <a:extLst>
              <a:ext uri="{FF2B5EF4-FFF2-40B4-BE49-F238E27FC236}">
                <a16:creationId xmlns:a16="http://schemas.microsoft.com/office/drawing/2014/main" id="{AF1EB3AD-F555-46EB-B595-B5B84EBE67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989138"/>
            <a:ext cx="3895725" cy="3724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EADF9570-3590-60CE-D96F-062201DA0A63}"/>
              </a:ext>
            </a:extLst>
          </p:cNvPr>
          <p:cNvSpPr txBox="1"/>
          <p:nvPr/>
        </p:nvSpPr>
        <p:spPr>
          <a:xfrm>
            <a:off x="5284787" y="4639076"/>
            <a:ext cx="133725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altLang="cs-CZ" sz="2400" dirty="0">
                <a:solidFill>
                  <a:schemeClr val="accent2"/>
                </a:solidFill>
                <a:latin typeface="Times New Roman" panose="02020603050405020304" pitchFamily="18" charset="0"/>
              </a:rPr>
              <a:t>Nebo</a:t>
            </a:r>
            <a:endParaRPr lang="cs-CZ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Object 26">
                <a:extLst>
                  <a:ext uri="{FF2B5EF4-FFF2-40B4-BE49-F238E27FC236}">
                    <a16:creationId xmlns:a16="http://schemas.microsoft.com/office/drawing/2014/main" id="{FC1A1C32-4369-9210-FE1A-FCAA9DC1A42B}"/>
                  </a:ext>
                </a:extLst>
              </p:cNvPr>
              <p:cNvSpPr txBox="1"/>
              <p:nvPr/>
            </p:nvSpPr>
            <p:spPr bwMode="auto">
              <a:xfrm>
                <a:off x="4378324" y="5033764"/>
                <a:ext cx="3689134" cy="678903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cs-CZ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cs-CZ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cs-CZ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cs-CZ" sz="24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24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  <m:sup>
                              <m:r>
                                <a:rPr lang="cs-CZ" sz="24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cs-CZ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cs-CZ" sz="24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24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  <m:sup>
                              <m:r>
                                <a:rPr lang="cs-CZ" sz="24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cs-CZ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cs-CZ" sz="24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24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  <m:sup>
                              <m:r>
                                <a:rPr lang="cs-CZ" sz="24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cs-CZ" sz="2400" baseline="30000" dirty="0"/>
              </a:p>
            </p:txBody>
          </p:sp>
        </mc:Choice>
        <mc:Fallback xmlns="">
          <p:sp>
            <p:nvSpPr>
              <p:cNvPr id="4" name="Object 26">
                <a:extLst>
                  <a:ext uri="{FF2B5EF4-FFF2-40B4-BE49-F238E27FC236}">
                    <a16:creationId xmlns:a16="http://schemas.microsoft.com/office/drawing/2014/main" id="{FC1A1C32-4369-9210-FE1A-FCAA9DC1A4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378324" y="5033764"/>
                <a:ext cx="3689134" cy="678903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Object 13">
                <a:extLst>
                  <a:ext uri="{FF2B5EF4-FFF2-40B4-BE49-F238E27FC236}">
                    <a16:creationId xmlns:a16="http://schemas.microsoft.com/office/drawing/2014/main" id="{E78D9832-9393-0108-B1E7-86C080506553}"/>
                  </a:ext>
                </a:extLst>
              </p:cNvPr>
              <p:cNvSpPr txBox="1"/>
              <p:nvPr/>
            </p:nvSpPr>
            <p:spPr bwMode="auto">
              <a:xfrm>
                <a:off x="6651293" y="2816048"/>
                <a:ext cx="2016000" cy="460375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cs-CZ" sz="2400" i="1" baseline="-2500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cs-CZ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≐12,73</m:t>
                      </m:r>
                      <m:r>
                        <a:rPr lang="cs-CZ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𝑐𝑚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7" name="Object 13">
                <a:extLst>
                  <a:ext uri="{FF2B5EF4-FFF2-40B4-BE49-F238E27FC236}">
                    <a16:creationId xmlns:a16="http://schemas.microsoft.com/office/drawing/2014/main" id="{E78D9832-9393-0108-B1E7-86C0805065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651293" y="2816048"/>
                <a:ext cx="2016000" cy="460375"/>
              </a:xfrm>
              <a:prstGeom prst="rect">
                <a:avLst/>
              </a:prstGeom>
              <a:blipFill>
                <a:blip r:embed="rId13"/>
                <a:stretch>
                  <a:fillRect b="-2667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Object 25">
                <a:extLst>
                  <a:ext uri="{FF2B5EF4-FFF2-40B4-BE49-F238E27FC236}">
                    <a16:creationId xmlns:a16="http://schemas.microsoft.com/office/drawing/2014/main" id="{4994723F-13BF-54B6-7058-388481F26535}"/>
                  </a:ext>
                </a:extLst>
              </p:cNvPr>
              <p:cNvSpPr txBox="1"/>
              <p:nvPr/>
            </p:nvSpPr>
            <p:spPr bwMode="auto">
              <a:xfrm>
                <a:off x="4291013" y="3502594"/>
                <a:ext cx="2736304" cy="573688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24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cs-CZ" sz="2400" b="0" i="1" baseline="-2500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cs-CZ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cs-CZ" sz="24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cs-CZ" sz="240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24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12,73</m:t>
                              </m:r>
                            </m:e>
                            <m:sup>
                              <m:r>
                                <a:rPr lang="cs-CZ" sz="24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cs-CZ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cs-CZ" sz="24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24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sup>
                              <m:r>
                                <a:rPr lang="cs-CZ" sz="24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3" name="Object 25">
                <a:extLst>
                  <a:ext uri="{FF2B5EF4-FFF2-40B4-BE49-F238E27FC236}">
                    <a16:creationId xmlns:a16="http://schemas.microsoft.com/office/drawing/2014/main" id="{4994723F-13BF-54B6-7058-388481F265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291013" y="3502594"/>
                <a:ext cx="2736304" cy="573688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Object 25">
                <a:extLst>
                  <a:ext uri="{FF2B5EF4-FFF2-40B4-BE49-F238E27FC236}">
                    <a16:creationId xmlns:a16="http://schemas.microsoft.com/office/drawing/2014/main" id="{60BA5C1E-31E6-527D-19C3-2D5C524F537A}"/>
                  </a:ext>
                </a:extLst>
              </p:cNvPr>
              <p:cNvSpPr txBox="1"/>
              <p:nvPr/>
            </p:nvSpPr>
            <p:spPr bwMode="auto">
              <a:xfrm>
                <a:off x="4139952" y="3030433"/>
                <a:ext cx="3243461" cy="573688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24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cs-CZ" sz="240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24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cs-CZ" sz="24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  <m:sup>
                          <m:r>
                            <a:rPr lang="cs-CZ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cs-CZ" sz="24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12,73</m:t>
                          </m:r>
                        </m:e>
                        <m:sup>
                          <m:r>
                            <a:rPr lang="cs-CZ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cs-CZ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e>
                        <m:sup>
                          <m:r>
                            <a:rPr lang="cs-CZ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4" name="Object 25">
                <a:extLst>
                  <a:ext uri="{FF2B5EF4-FFF2-40B4-BE49-F238E27FC236}">
                    <a16:creationId xmlns:a16="http://schemas.microsoft.com/office/drawing/2014/main" id="{60BA5C1E-31E6-527D-19C3-2D5C524F53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139952" y="3030433"/>
                <a:ext cx="3243461" cy="573688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Object 14">
                <a:extLst>
                  <a:ext uri="{FF2B5EF4-FFF2-40B4-BE49-F238E27FC236}">
                    <a16:creationId xmlns:a16="http://schemas.microsoft.com/office/drawing/2014/main" id="{CF4DE48A-5FCC-625A-2D2D-D1D5D49102A6}"/>
                  </a:ext>
                </a:extLst>
              </p:cNvPr>
              <p:cNvSpPr txBox="1"/>
              <p:nvPr/>
            </p:nvSpPr>
            <p:spPr bwMode="auto">
              <a:xfrm>
                <a:off x="4418321" y="5567183"/>
                <a:ext cx="3649137" cy="460375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cs-CZ" sz="24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cs-CZ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15,5</m:t>
                      </m:r>
                      <m:r>
                        <a:rPr lang="cs-CZ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88457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9" name="Object 14">
                <a:extLst>
                  <a:ext uri="{FF2B5EF4-FFF2-40B4-BE49-F238E27FC236}">
                    <a16:creationId xmlns:a16="http://schemas.microsoft.com/office/drawing/2014/main" id="{CF4DE48A-5FCC-625A-2D2D-D1D5D49102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418321" y="5567183"/>
                <a:ext cx="3649137" cy="460375"/>
              </a:xfrm>
              <a:prstGeom prst="rect">
                <a:avLst/>
              </a:prstGeom>
              <a:blipFill>
                <a:blip r:embed="rId16"/>
                <a:stretch>
                  <a:fillRect b="-3947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Object 14">
                <a:extLst>
                  <a:ext uri="{FF2B5EF4-FFF2-40B4-BE49-F238E27FC236}">
                    <a16:creationId xmlns:a16="http://schemas.microsoft.com/office/drawing/2014/main" id="{82FF8941-0A9B-252C-3E5F-E12646D86CDD}"/>
                  </a:ext>
                </a:extLst>
              </p:cNvPr>
              <p:cNvSpPr txBox="1"/>
              <p:nvPr/>
            </p:nvSpPr>
            <p:spPr bwMode="auto">
              <a:xfrm>
                <a:off x="4440941" y="5994197"/>
                <a:ext cx="2243715" cy="460375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cs-CZ" sz="24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cs-CZ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≐15,59</m:t>
                      </m:r>
                      <m:r>
                        <a:rPr lang="cs-CZ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𝑐𝑚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20" name="Object 14">
                <a:extLst>
                  <a:ext uri="{FF2B5EF4-FFF2-40B4-BE49-F238E27FC236}">
                    <a16:creationId xmlns:a16="http://schemas.microsoft.com/office/drawing/2014/main" id="{82FF8941-0A9B-252C-3E5F-E12646D86C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440941" y="5994197"/>
                <a:ext cx="2243715" cy="460375"/>
              </a:xfrm>
              <a:prstGeom prst="rect">
                <a:avLst/>
              </a:prstGeom>
              <a:blipFill>
                <a:blip r:embed="rId17"/>
                <a:stretch>
                  <a:fillRect b="-3947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Object 25">
                <a:extLst>
                  <a:ext uri="{FF2B5EF4-FFF2-40B4-BE49-F238E27FC236}">
                    <a16:creationId xmlns:a16="http://schemas.microsoft.com/office/drawing/2014/main" id="{BDE06FE9-B56E-6EA3-5693-60380CCD04C0}"/>
                  </a:ext>
                </a:extLst>
              </p:cNvPr>
              <p:cNvSpPr txBox="1"/>
              <p:nvPr/>
            </p:nvSpPr>
            <p:spPr bwMode="auto">
              <a:xfrm>
                <a:off x="6611937" y="1896926"/>
                <a:ext cx="2736304" cy="573688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24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cs-CZ" sz="2400" b="0" i="1" baseline="-2500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cs-CZ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cs-CZ" sz="24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cs-CZ" sz="240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24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  <m:sup>
                              <m:r>
                                <a:rPr lang="cs-CZ" sz="24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cs-CZ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cs-CZ" sz="24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24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  <m:sup>
                              <m:r>
                                <a:rPr lang="cs-CZ" sz="24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21" name="Object 25">
                <a:extLst>
                  <a:ext uri="{FF2B5EF4-FFF2-40B4-BE49-F238E27FC236}">
                    <a16:creationId xmlns:a16="http://schemas.microsoft.com/office/drawing/2014/main" id="{BDE06FE9-B56E-6EA3-5693-60380CCD04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611937" y="1896926"/>
                <a:ext cx="2736304" cy="573688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8" name="Spojnice: pravoúhlá 27">
            <a:extLst>
              <a:ext uri="{FF2B5EF4-FFF2-40B4-BE49-F238E27FC236}">
                <a16:creationId xmlns:a16="http://schemas.microsoft.com/office/drawing/2014/main" id="{1A1E2B1D-7445-F184-C76C-7653C91F0784}"/>
              </a:ext>
            </a:extLst>
          </p:cNvPr>
          <p:cNvCxnSpPr>
            <a:cxnSpLocks/>
            <a:stCxn id="7" idx="2"/>
          </p:cNvCxnSpPr>
          <p:nvPr/>
        </p:nvCxnSpPr>
        <p:spPr>
          <a:xfrm rot="5400000">
            <a:off x="6451878" y="2302742"/>
            <a:ext cx="233734" cy="2181096"/>
          </a:xfrm>
          <a:prstGeom prst="bentConnector2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ovéPole 4">
            <a:extLst>
              <a:ext uri="{FF2B5EF4-FFF2-40B4-BE49-F238E27FC236}">
                <a16:creationId xmlns:a16="http://schemas.microsoft.com/office/drawing/2014/main" id="{05E7F1F1-7DC6-C70C-F3D3-C653B3A19A51}"/>
              </a:ext>
            </a:extLst>
          </p:cNvPr>
          <p:cNvSpPr txBox="1"/>
          <p:nvPr/>
        </p:nvSpPr>
        <p:spPr>
          <a:xfrm>
            <a:off x="316352" y="6299735"/>
            <a:ext cx="835094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altLang="cs-CZ" sz="2800" dirty="0">
                <a:solidFill>
                  <a:schemeClr val="accent2"/>
                </a:solidFill>
                <a:latin typeface="Times New Roman" panose="02020603050405020304" pitchFamily="18" charset="0"/>
              </a:rPr>
              <a:t>Tělesová úhlopříčka krychle má délku 15,59 cm.</a:t>
            </a:r>
            <a:endParaRPr 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8" grpId="0"/>
      <p:bldP spid="14349" grpId="0"/>
      <p:bldP spid="14350" grpId="0"/>
      <p:bldP spid="3" grpId="0"/>
      <p:bldP spid="4" grpId="0"/>
      <p:bldP spid="7" grpId="0"/>
      <p:bldP spid="13" grpId="0"/>
      <p:bldP spid="14" grpId="0"/>
      <p:bldP spid="19" grpId="0"/>
      <p:bldP spid="20" grpId="0"/>
      <p:bldP spid="21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3">
            <a:extLst>
              <a:ext uri="{FF2B5EF4-FFF2-40B4-BE49-F238E27FC236}">
                <a16:creationId xmlns:a16="http://schemas.microsoft.com/office/drawing/2014/main" id="{6F909C51-13FB-4525-B5CF-0CA580487F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 pitchFamily="34" charset="0"/>
              </a:rPr>
              <a:t>Pythagorova věta v prostoru</a:t>
            </a:r>
          </a:p>
        </p:txBody>
      </p:sp>
      <p:sp>
        <p:nvSpPr>
          <p:cNvPr id="15363" name="Text Box 3">
            <a:extLst>
              <a:ext uri="{FF2B5EF4-FFF2-40B4-BE49-F238E27FC236}">
                <a16:creationId xmlns:a16="http://schemas.microsoft.com/office/drawing/2014/main" id="{5A349134-D7AA-4BA2-A5AF-B74C819B11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808038"/>
            <a:ext cx="9144000" cy="137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800" dirty="0">
                <a:solidFill>
                  <a:schemeClr val="accent2"/>
                </a:solidFill>
                <a:latin typeface="Times New Roman" panose="02020603050405020304" pitchFamily="18" charset="0"/>
              </a:rPr>
              <a:t>Truhla má tvar kvádru s vnitřními rozměry 2 m, 1 m a 75 cm. Jakou délku může mít nejdelší lišta, která se vejde do truhly? Víko se musí dát zavřít.</a:t>
            </a:r>
          </a:p>
        </p:txBody>
      </p:sp>
      <p:pic>
        <p:nvPicPr>
          <p:cNvPr id="15373" name="Picture 13">
            <a:extLst>
              <a:ext uri="{FF2B5EF4-FFF2-40B4-BE49-F238E27FC236}">
                <a16:creationId xmlns:a16="http://schemas.microsoft.com/office/drawing/2014/main" id="{80E1D367-B2CA-424F-A125-A2AD9243A6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2924175"/>
            <a:ext cx="2520950" cy="2424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4" name="Text Box 14">
            <a:extLst>
              <a:ext uri="{FF2B5EF4-FFF2-40B4-BE49-F238E27FC236}">
                <a16:creationId xmlns:a16="http://schemas.microsoft.com/office/drawing/2014/main" id="{B733386C-21F1-49A9-8141-A54FC1F7E7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0475" y="5229225"/>
            <a:ext cx="86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400">
                <a:solidFill>
                  <a:srgbClr val="FF3300"/>
                </a:solidFill>
                <a:latin typeface="Times New Roman" panose="02020603050405020304" pitchFamily="18" charset="0"/>
              </a:rPr>
              <a:t>2m</a:t>
            </a:r>
          </a:p>
        </p:txBody>
      </p:sp>
      <p:sp>
        <p:nvSpPr>
          <p:cNvPr id="15375" name="Text Box 15">
            <a:extLst>
              <a:ext uri="{FF2B5EF4-FFF2-40B4-BE49-F238E27FC236}">
                <a16:creationId xmlns:a16="http://schemas.microsoft.com/office/drawing/2014/main" id="{CB7AE4A0-BF75-4E94-8F5D-4EF44AA3F1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7313" y="4941888"/>
            <a:ext cx="86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400">
                <a:solidFill>
                  <a:srgbClr val="FF3300"/>
                </a:solidFill>
                <a:latin typeface="Times New Roman" panose="02020603050405020304" pitchFamily="18" charset="0"/>
              </a:rPr>
              <a:t>1m</a:t>
            </a:r>
          </a:p>
        </p:txBody>
      </p:sp>
      <p:sp>
        <p:nvSpPr>
          <p:cNvPr id="15376" name="Text Box 16">
            <a:extLst>
              <a:ext uri="{FF2B5EF4-FFF2-40B4-BE49-F238E27FC236}">
                <a16:creationId xmlns:a16="http://schemas.microsoft.com/office/drawing/2014/main" id="{8961B376-4DD0-42A0-8D15-D9CD7B8AB5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1775" y="4149725"/>
            <a:ext cx="86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400">
                <a:solidFill>
                  <a:srgbClr val="FF3300"/>
                </a:solidFill>
                <a:latin typeface="Times New Roman" panose="02020603050405020304" pitchFamily="18" charset="0"/>
              </a:rPr>
              <a:t>75cm</a:t>
            </a:r>
          </a:p>
        </p:txBody>
      </p:sp>
      <p:sp>
        <p:nvSpPr>
          <p:cNvPr id="15378" name="Text Box 18">
            <a:extLst>
              <a:ext uri="{FF2B5EF4-FFF2-40B4-BE49-F238E27FC236}">
                <a16:creationId xmlns:a16="http://schemas.microsoft.com/office/drawing/2014/main" id="{1BB8BFD3-22A3-450A-8F39-940DAB2A34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4763" y="1988840"/>
            <a:ext cx="53292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400" i="1" dirty="0">
                <a:solidFill>
                  <a:schemeClr val="hlink"/>
                </a:solidFill>
                <a:latin typeface="Times New Roman" panose="02020603050405020304" pitchFamily="18" charset="0"/>
              </a:rPr>
              <a:t>Kterému rozměru se rovná délka tyče?</a:t>
            </a:r>
          </a:p>
        </p:txBody>
      </p:sp>
      <p:sp>
        <p:nvSpPr>
          <p:cNvPr id="15379" name="Text Box 19">
            <a:extLst>
              <a:ext uri="{FF2B5EF4-FFF2-40B4-BE49-F238E27FC236}">
                <a16:creationId xmlns:a16="http://schemas.microsoft.com/office/drawing/2014/main" id="{7F07F203-FEA7-4E26-9919-36EE6F63EC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7900" y="2420888"/>
            <a:ext cx="3062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400" i="1" dirty="0">
                <a:solidFill>
                  <a:srgbClr val="FF9933"/>
                </a:solidFill>
                <a:latin typeface="Times New Roman" panose="02020603050405020304" pitchFamily="18" charset="0"/>
              </a:rPr>
              <a:t>Tělesové úhlopříčce.</a:t>
            </a:r>
          </a:p>
        </p:txBody>
      </p:sp>
      <p:sp>
        <p:nvSpPr>
          <p:cNvPr id="15380" name="Text Box 20">
            <a:extLst>
              <a:ext uri="{FF2B5EF4-FFF2-40B4-BE49-F238E27FC236}">
                <a16:creationId xmlns:a16="http://schemas.microsoft.com/office/drawing/2014/main" id="{8EE25FC6-767C-4F21-9A0E-800F68643D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4763" y="2924944"/>
            <a:ext cx="53292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400" i="1" dirty="0">
                <a:solidFill>
                  <a:schemeClr val="hlink"/>
                </a:solidFill>
                <a:latin typeface="Times New Roman" panose="02020603050405020304" pitchFamily="18" charset="0"/>
              </a:rPr>
              <a:t>Jak budeš postupovat?</a:t>
            </a:r>
          </a:p>
        </p:txBody>
      </p:sp>
      <p:sp>
        <p:nvSpPr>
          <p:cNvPr id="15381" name="Text Box 21">
            <a:extLst>
              <a:ext uri="{FF2B5EF4-FFF2-40B4-BE49-F238E27FC236}">
                <a16:creationId xmlns:a16="http://schemas.microsoft.com/office/drawing/2014/main" id="{945B49E5-F48F-47D1-BBFE-30FECB46A1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4763" y="3356992"/>
            <a:ext cx="53292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400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1. Vypočítáme stěnovou úhlopříčku dna.</a:t>
            </a:r>
          </a:p>
        </p:txBody>
      </p:sp>
      <p:graphicFrame>
        <p:nvGraphicFramePr>
          <p:cNvPr id="15382" name="Object 22">
            <a:extLst>
              <a:ext uri="{FF2B5EF4-FFF2-40B4-BE49-F238E27FC236}">
                <a16:creationId xmlns:a16="http://schemas.microsoft.com/office/drawing/2014/main" id="{338D3CE7-E94F-41FC-BAD9-DEF7C9D59D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0392"/>
              </p:ext>
            </p:extLst>
          </p:nvPr>
        </p:nvGraphicFramePr>
        <p:xfrm>
          <a:off x="5378450" y="3933056"/>
          <a:ext cx="1722438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3" imgW="761760" imgH="203040" progId="Equation.3">
                  <p:embed/>
                </p:oleObj>
              </mc:Choice>
              <mc:Fallback>
                <p:oleObj name="Rovnice" r:id="rId3" imgW="761760" imgH="20304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8450" y="3933056"/>
                        <a:ext cx="1722438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83" name="Object 23">
            <a:extLst>
              <a:ext uri="{FF2B5EF4-FFF2-40B4-BE49-F238E27FC236}">
                <a16:creationId xmlns:a16="http://schemas.microsoft.com/office/drawing/2014/main" id="{D13A09AF-005D-4DA6-B70C-9E4A0ED9BC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5909395"/>
              </p:ext>
            </p:extLst>
          </p:nvPr>
        </p:nvGraphicFramePr>
        <p:xfrm>
          <a:off x="5508104" y="4365104"/>
          <a:ext cx="1579563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5" imgW="698400" imgH="203040" progId="Equation.3">
                  <p:embed/>
                </p:oleObj>
              </mc:Choice>
              <mc:Fallback>
                <p:oleObj name="Rovnice" r:id="rId5" imgW="698400" imgH="203040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4365104"/>
                        <a:ext cx="1579563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84" name="Text Box 24">
            <a:extLst>
              <a:ext uri="{FF2B5EF4-FFF2-40B4-BE49-F238E27FC236}">
                <a16:creationId xmlns:a16="http://schemas.microsoft.com/office/drawing/2014/main" id="{8DEA78D3-D627-4E94-BC99-B3672AEA50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4763" y="4725144"/>
            <a:ext cx="5510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400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2. Vypočítáme tělesovou úhlopříčku truhly.</a:t>
            </a:r>
          </a:p>
        </p:txBody>
      </p:sp>
      <p:graphicFrame>
        <p:nvGraphicFramePr>
          <p:cNvPr id="15385" name="Object 25">
            <a:extLst>
              <a:ext uri="{FF2B5EF4-FFF2-40B4-BE49-F238E27FC236}">
                <a16:creationId xmlns:a16="http://schemas.microsoft.com/office/drawing/2014/main" id="{5559A5F8-60CC-4178-BF84-ADFEBA2B4C4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950115"/>
              </p:ext>
            </p:extLst>
          </p:nvPr>
        </p:nvGraphicFramePr>
        <p:xfrm>
          <a:off x="5400675" y="5157192"/>
          <a:ext cx="2266950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7" imgW="1002960" imgH="228600" progId="Equation.3">
                  <p:embed/>
                </p:oleObj>
              </mc:Choice>
              <mc:Fallback>
                <p:oleObj name="Rovnice" r:id="rId7" imgW="1002960" imgH="228600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0675" y="5157192"/>
                        <a:ext cx="2266950" cy="519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86" name="Object 26">
            <a:extLst>
              <a:ext uri="{FF2B5EF4-FFF2-40B4-BE49-F238E27FC236}">
                <a16:creationId xmlns:a16="http://schemas.microsoft.com/office/drawing/2014/main" id="{6607CBB3-23EB-4A49-B37A-48F22DBCED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9425809"/>
              </p:ext>
            </p:extLst>
          </p:nvPr>
        </p:nvGraphicFramePr>
        <p:xfrm>
          <a:off x="5580112" y="5589240"/>
          <a:ext cx="1550987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9" imgW="685800" imgH="203040" progId="Equation.3">
                  <p:embed/>
                </p:oleObj>
              </mc:Choice>
              <mc:Fallback>
                <p:oleObj name="Rovnice" r:id="rId9" imgW="685800" imgH="203040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112" y="5589240"/>
                        <a:ext cx="1550987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87" name="Text Box 27">
            <a:extLst>
              <a:ext uri="{FF2B5EF4-FFF2-40B4-BE49-F238E27FC236}">
                <a16:creationId xmlns:a16="http://schemas.microsoft.com/office/drawing/2014/main" id="{33DAB882-B2C4-4579-915F-5521559F38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5877272"/>
            <a:ext cx="5510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400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Nejdelší lišta může mít délku 2,36 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4" grpId="0"/>
      <p:bldP spid="15375" grpId="0"/>
      <p:bldP spid="15376" grpId="0"/>
      <p:bldP spid="15378" grpId="0"/>
      <p:bldP spid="15379" grpId="0"/>
      <p:bldP spid="15380" grpId="0"/>
      <p:bldP spid="15381" grpId="0"/>
      <p:bldP spid="15384" grpId="0"/>
      <p:bldP spid="1538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3">
            <a:extLst>
              <a:ext uri="{FF2B5EF4-FFF2-40B4-BE49-F238E27FC236}">
                <a16:creationId xmlns:a16="http://schemas.microsoft.com/office/drawing/2014/main" id="{F868CB17-0F44-4AAE-BEFB-774C634A00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 pitchFamily="34" charset="0"/>
              </a:rPr>
              <a:t>Pythagorova věta v prostoru</a:t>
            </a:r>
          </a:p>
        </p:txBody>
      </p:sp>
      <p:sp>
        <p:nvSpPr>
          <p:cNvPr id="16387" name="Text Box 3">
            <a:extLst>
              <a:ext uri="{FF2B5EF4-FFF2-40B4-BE49-F238E27FC236}">
                <a16:creationId xmlns:a16="http://schemas.microsoft.com/office/drawing/2014/main" id="{E8193A56-7A77-4110-A62D-FE0A7A7737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869951"/>
            <a:ext cx="91440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800" dirty="0">
                <a:solidFill>
                  <a:schemeClr val="accent2"/>
                </a:solidFill>
                <a:latin typeface="Times New Roman" panose="02020603050405020304" pitchFamily="18" charset="0"/>
              </a:rPr>
              <a:t>Brčko na džus je dlouhé 13 cm, a je přilepené na boku krabičky, která má rozměry 6 cm, 4 cm a 11 cm. Může se stát, že nám brčko spadne dovnitř krabičky?</a:t>
            </a:r>
          </a:p>
        </p:txBody>
      </p:sp>
      <p:sp>
        <p:nvSpPr>
          <p:cNvPr id="16401" name="Text Box 17">
            <a:extLst>
              <a:ext uri="{FF2B5EF4-FFF2-40B4-BE49-F238E27FC236}">
                <a16:creationId xmlns:a16="http://schemas.microsoft.com/office/drawing/2014/main" id="{0C172838-0AB5-47AF-BA00-BEDF6B3878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528" y="5916417"/>
            <a:ext cx="551021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400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Protože má brčko jenom 13 cm, může se stát, že nám do krabičky zapadne.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409" name="Object 25">
                <a:extLst>
                  <a:ext uri="{FF2B5EF4-FFF2-40B4-BE49-F238E27FC236}">
                    <a16:creationId xmlns:a16="http://schemas.microsoft.com/office/drawing/2014/main" id="{E49DA48D-3274-4425-A6AF-F10588B6DE12}"/>
                  </a:ext>
                </a:extLst>
              </p:cNvPr>
              <p:cNvSpPr txBox="1"/>
              <p:nvPr/>
            </p:nvSpPr>
            <p:spPr bwMode="auto">
              <a:xfrm>
                <a:off x="3131840" y="4338835"/>
                <a:ext cx="2625032" cy="458788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24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cs-CZ" sz="2400" i="1" baseline="-2500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cs-CZ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=7,21</m:t>
                      </m:r>
                      <m:r>
                        <a:rPr lang="cs-CZ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1102 </m:t>
                      </m:r>
                      <m:r>
                        <a:rPr lang="cs-CZ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𝑐𝑚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6409" name="Object 25">
                <a:extLst>
                  <a:ext uri="{FF2B5EF4-FFF2-40B4-BE49-F238E27FC236}">
                    <a16:creationId xmlns:a16="http://schemas.microsoft.com/office/drawing/2014/main" id="{E49DA48D-3274-4425-A6AF-F10588B6DE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131840" y="4338835"/>
                <a:ext cx="2625032" cy="458788"/>
              </a:xfrm>
              <a:prstGeom prst="rect">
                <a:avLst/>
              </a:prstGeom>
              <a:blipFill>
                <a:blip r:embed="rId2"/>
                <a:stretch>
                  <a:fillRect b="-2667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410" name="Object 26">
                <a:extLst>
                  <a:ext uri="{FF2B5EF4-FFF2-40B4-BE49-F238E27FC236}">
                    <a16:creationId xmlns:a16="http://schemas.microsoft.com/office/drawing/2014/main" id="{42D28890-B8A4-432E-950F-FBDF0E72F9B0}"/>
                  </a:ext>
                </a:extLst>
              </p:cNvPr>
              <p:cNvSpPr txBox="1"/>
              <p:nvPr/>
            </p:nvSpPr>
            <p:spPr bwMode="auto">
              <a:xfrm>
                <a:off x="6156325" y="3468688"/>
                <a:ext cx="2376115" cy="457200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24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𝑢</m:t>
                          </m:r>
                          <m:r>
                            <a:rPr lang="cs-CZ" sz="2400" b="0" i="1" baseline="-2500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cs-CZ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=1</m:t>
                      </m:r>
                      <m:sSup>
                        <m:sSupPr>
                          <m:ctrlPr>
                            <a:rPr lang="cs-CZ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  <m:sup>
                          <m:r>
                            <a:rPr lang="cs-CZ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cs-CZ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𝑢</m:t>
                      </m:r>
                      <m:sSup>
                        <m:sSupPr>
                          <m:ctrlPr>
                            <a:rPr lang="cs-CZ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i="1" baseline="-250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p>
                          <m:r>
                            <a:rPr lang="cs-CZ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6410" name="Object 26">
                <a:extLst>
                  <a:ext uri="{FF2B5EF4-FFF2-40B4-BE49-F238E27FC236}">
                    <a16:creationId xmlns:a16="http://schemas.microsoft.com/office/drawing/2014/main" id="{42D28890-B8A4-432E-950F-FBDF0E72F9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156325" y="3468688"/>
                <a:ext cx="2376115" cy="457200"/>
              </a:xfrm>
              <a:prstGeom prst="rect">
                <a:avLst/>
              </a:prstGeom>
              <a:blipFill>
                <a:blip r:embed="rId3"/>
                <a:stretch>
                  <a:fillRect b="-5333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6414" name="Picture 30" descr="Export1">
            <a:extLst>
              <a:ext uri="{FF2B5EF4-FFF2-40B4-BE49-F238E27FC236}">
                <a16:creationId xmlns:a16="http://schemas.microsoft.com/office/drawing/2014/main" id="{77C4E77D-BB85-43E1-9756-F9936DDAB8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808" y="2349500"/>
            <a:ext cx="1981200" cy="3600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415" name="Text Box 31">
            <a:extLst>
              <a:ext uri="{FF2B5EF4-FFF2-40B4-BE49-F238E27FC236}">
                <a16:creationId xmlns:a16="http://schemas.microsoft.com/office/drawing/2014/main" id="{F9E3C58D-BA4A-4DB9-8348-8C17DB63D7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2115" y="2276872"/>
            <a:ext cx="3095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400" i="1" dirty="0">
                <a:solidFill>
                  <a:schemeClr val="hlink"/>
                </a:solidFill>
                <a:latin typeface="Times New Roman" panose="02020603050405020304" pitchFamily="18" charset="0"/>
              </a:rPr>
              <a:t>Jak budeš postupovat?</a:t>
            </a:r>
          </a:p>
        </p:txBody>
      </p:sp>
      <p:sp>
        <p:nvSpPr>
          <p:cNvPr id="16416" name="Text Box 32">
            <a:extLst>
              <a:ext uri="{FF2B5EF4-FFF2-40B4-BE49-F238E27FC236}">
                <a16:creationId xmlns:a16="http://schemas.microsoft.com/office/drawing/2014/main" id="{D2E5AA56-C3D0-42BC-B18B-19D4BCB17B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6577" y="2637234"/>
            <a:ext cx="32035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400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Vypočítáme stěnovou úhlopříčku podstavy.</a:t>
            </a:r>
          </a:p>
        </p:txBody>
      </p:sp>
      <p:graphicFrame>
        <p:nvGraphicFramePr>
          <p:cNvPr id="16417" name="Object 33">
            <a:extLst>
              <a:ext uri="{FF2B5EF4-FFF2-40B4-BE49-F238E27FC236}">
                <a16:creationId xmlns:a16="http://schemas.microsoft.com/office/drawing/2014/main" id="{63658928-38E8-483A-A2E0-2AE935C1A1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7755611"/>
              </p:ext>
            </p:extLst>
          </p:nvPr>
        </p:nvGraphicFramePr>
        <p:xfrm>
          <a:off x="3168377" y="3429397"/>
          <a:ext cx="1781175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5" imgW="787320" imgH="203040" progId="Equation.3">
                  <p:embed/>
                </p:oleObj>
              </mc:Choice>
              <mc:Fallback>
                <p:oleObj name="Rovnice" r:id="rId5" imgW="787320" imgH="203040" progId="Equation.3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8377" y="3429397"/>
                        <a:ext cx="1781175" cy="458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19" name="Text Box 35">
            <a:extLst>
              <a:ext uri="{FF2B5EF4-FFF2-40B4-BE49-F238E27FC236}">
                <a16:creationId xmlns:a16="http://schemas.microsoft.com/office/drawing/2014/main" id="{F3A6C4B8-6306-4C00-95FA-6C1003E3BC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1500" y="2636912"/>
            <a:ext cx="396081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400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Vypočítáme tělesovou úhlopříčku krabičky.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F35007A7-8DD0-2266-D33E-BD5A69A91B69}"/>
              </a:ext>
            </a:extLst>
          </p:cNvPr>
          <p:cNvSpPr/>
          <p:nvPr/>
        </p:nvSpPr>
        <p:spPr>
          <a:xfrm>
            <a:off x="1187624" y="2432201"/>
            <a:ext cx="432048" cy="2307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Object 26">
                <a:extLst>
                  <a:ext uri="{FF2B5EF4-FFF2-40B4-BE49-F238E27FC236}">
                    <a16:creationId xmlns:a16="http://schemas.microsoft.com/office/drawing/2014/main" id="{46A15D5B-669B-D787-46BC-70CFEA248BB4}"/>
                  </a:ext>
                </a:extLst>
              </p:cNvPr>
              <p:cNvSpPr txBox="1"/>
              <p:nvPr/>
            </p:nvSpPr>
            <p:spPr bwMode="auto">
              <a:xfrm>
                <a:off x="6156325" y="3999074"/>
                <a:ext cx="2592139" cy="457200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cs-CZ" sz="24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24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  <m:r>
                          <a:rPr lang="cs-CZ" sz="2400" b="0" i="1" baseline="-2500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cs-CZ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cs-CZ" sz="24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=1</m:t>
                    </m:r>
                    <m:sSup>
                      <m:sSupPr>
                        <m:ctrlPr>
                          <a:rPr lang="cs-CZ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e>
                      <m:sup>
                        <m:r>
                          <a:rPr lang="cs-CZ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cs-CZ" sz="24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+7,21</m:t>
                    </m:r>
                  </m:oMath>
                </a14:m>
                <a:r>
                  <a:rPr lang="cs-CZ" sz="2400" baseline="30000" dirty="0"/>
                  <a:t>2</a:t>
                </a:r>
              </a:p>
            </p:txBody>
          </p:sp>
        </mc:Choice>
        <mc:Fallback xmlns="">
          <p:sp>
            <p:nvSpPr>
              <p:cNvPr id="6" name="Object 26">
                <a:extLst>
                  <a:ext uri="{FF2B5EF4-FFF2-40B4-BE49-F238E27FC236}">
                    <a16:creationId xmlns:a16="http://schemas.microsoft.com/office/drawing/2014/main" id="{46A15D5B-669B-D787-46BC-70CFEA248B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156325" y="3999074"/>
                <a:ext cx="2592139" cy="457200"/>
              </a:xfrm>
              <a:prstGeom prst="rect">
                <a:avLst/>
              </a:prstGeom>
              <a:blipFill>
                <a:blip r:embed="rId7"/>
                <a:stretch>
                  <a:fillRect t="-1333" b="-5333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Object 25">
                <a:extLst>
                  <a:ext uri="{FF2B5EF4-FFF2-40B4-BE49-F238E27FC236}">
                    <a16:creationId xmlns:a16="http://schemas.microsoft.com/office/drawing/2014/main" id="{584F0CCA-AC9B-FA65-9497-E83C7D76C12E}"/>
                  </a:ext>
                </a:extLst>
              </p:cNvPr>
              <p:cNvSpPr txBox="1"/>
              <p:nvPr/>
            </p:nvSpPr>
            <p:spPr bwMode="auto">
              <a:xfrm>
                <a:off x="3131075" y="3819921"/>
                <a:ext cx="2110084" cy="458788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24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cs-CZ" sz="2400" i="1" baseline="-2500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cs-CZ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cs-CZ" sz="24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cs-CZ" sz="240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24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sup>
                              <m:r>
                                <a:rPr lang="cs-CZ" sz="24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cs-CZ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cs-CZ" sz="24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24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sup>
                              <m:r>
                                <a:rPr lang="cs-CZ" sz="24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9" name="Object 25">
                <a:extLst>
                  <a:ext uri="{FF2B5EF4-FFF2-40B4-BE49-F238E27FC236}">
                    <a16:creationId xmlns:a16="http://schemas.microsoft.com/office/drawing/2014/main" id="{584F0CCA-AC9B-FA65-9497-E83C7D76C1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131075" y="3819921"/>
                <a:ext cx="2110084" cy="458788"/>
              </a:xfrm>
              <a:prstGeom prst="rect">
                <a:avLst/>
              </a:prstGeom>
              <a:blipFill>
                <a:blip r:embed="rId8"/>
                <a:stretch>
                  <a:fillRect b="-10667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ovéPole 13">
            <a:extLst>
              <a:ext uri="{FF2B5EF4-FFF2-40B4-BE49-F238E27FC236}">
                <a16:creationId xmlns:a16="http://schemas.microsoft.com/office/drawing/2014/main" id="{8E13FCE9-E3A0-DB05-B81A-BC7176C0CA14}"/>
              </a:ext>
            </a:extLst>
          </p:cNvPr>
          <p:cNvSpPr txBox="1"/>
          <p:nvPr/>
        </p:nvSpPr>
        <p:spPr>
          <a:xfrm>
            <a:off x="6792122" y="4447547"/>
            <a:ext cx="132054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altLang="cs-CZ" sz="1800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Lepší bude 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Object 26">
                <a:extLst>
                  <a:ext uri="{FF2B5EF4-FFF2-40B4-BE49-F238E27FC236}">
                    <a16:creationId xmlns:a16="http://schemas.microsoft.com/office/drawing/2014/main" id="{E005BB37-7488-D4E1-DAFD-2ECCCD93E3DE}"/>
                  </a:ext>
                </a:extLst>
              </p:cNvPr>
              <p:cNvSpPr txBox="1"/>
              <p:nvPr/>
            </p:nvSpPr>
            <p:spPr bwMode="auto">
              <a:xfrm>
                <a:off x="5560406" y="4581128"/>
                <a:ext cx="3203575" cy="678903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24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𝑢</m:t>
                          </m:r>
                          <m:r>
                            <a:rPr lang="cs-CZ" sz="2400" b="0" i="1" baseline="-2500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cs-CZ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=1</m:t>
                      </m:r>
                      <m:sSup>
                        <m:sSupPr>
                          <m:ctrlPr>
                            <a:rPr lang="cs-CZ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  <m:sup>
                          <m:r>
                            <a:rPr lang="cs-CZ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cs-CZ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ad>
                            <m:radPr>
                              <m:degHide m:val="on"/>
                              <m:ctrlPr>
                                <a:rPr lang="cs-CZ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cs-CZ" sz="2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cs-CZ" sz="2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e>
                                <m:sup>
                                  <m:r>
                                    <a:rPr lang="cs-CZ" sz="2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cs-CZ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cs-CZ" sz="2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cs-CZ" sz="2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e>
                                <m:sup>
                                  <m:r>
                                    <a:rPr lang="cs-CZ" sz="2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</m:e>
                        <m:sup>
                          <m:r>
                            <a:rPr lang="cs-CZ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2400" baseline="30000" dirty="0"/>
              </a:p>
            </p:txBody>
          </p:sp>
        </mc:Choice>
        <mc:Fallback xmlns="">
          <p:sp>
            <p:nvSpPr>
              <p:cNvPr id="15" name="Object 26">
                <a:extLst>
                  <a:ext uri="{FF2B5EF4-FFF2-40B4-BE49-F238E27FC236}">
                    <a16:creationId xmlns:a16="http://schemas.microsoft.com/office/drawing/2014/main" id="{E005BB37-7488-D4E1-DAFD-2ECCCD93E3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560406" y="4581128"/>
                <a:ext cx="3203575" cy="67890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Object 26">
                <a:extLst>
                  <a:ext uri="{FF2B5EF4-FFF2-40B4-BE49-F238E27FC236}">
                    <a16:creationId xmlns:a16="http://schemas.microsoft.com/office/drawing/2014/main" id="{937C9043-BCB1-BFD0-A0F8-B18ED773A1C4}"/>
                  </a:ext>
                </a:extLst>
              </p:cNvPr>
              <p:cNvSpPr txBox="1"/>
              <p:nvPr/>
            </p:nvSpPr>
            <p:spPr bwMode="auto">
              <a:xfrm>
                <a:off x="5615247" y="5007248"/>
                <a:ext cx="3203575" cy="678903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cs-CZ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cs-CZ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cs-CZ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ad>
                            <m:radPr>
                              <m:degHide m:val="on"/>
                              <m:ctrlPr>
                                <a:rPr lang="cs-CZ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cs-CZ" sz="2400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cs-CZ" sz="2400" b="0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11</m:t>
                                  </m:r>
                                </m:e>
                                <m:sup>
                                  <m:r>
                                    <a:rPr lang="cs-CZ" sz="2400" b="0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cs-CZ" sz="24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cs-CZ" sz="2400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cs-CZ" sz="2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e>
                                <m:sup>
                                  <m:r>
                                    <a:rPr lang="cs-CZ" sz="2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cs-CZ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cs-CZ" sz="2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cs-CZ" sz="2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e>
                                <m:sup>
                                  <m:r>
                                    <a:rPr lang="cs-CZ" sz="2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</m:e>
                        <m:sup>
                          <m:r>
                            <a:rPr lang="cs-CZ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2400" baseline="30000" dirty="0"/>
              </a:p>
            </p:txBody>
          </p:sp>
        </mc:Choice>
        <mc:Fallback xmlns="">
          <p:sp>
            <p:nvSpPr>
              <p:cNvPr id="16" name="Object 26">
                <a:extLst>
                  <a:ext uri="{FF2B5EF4-FFF2-40B4-BE49-F238E27FC236}">
                    <a16:creationId xmlns:a16="http://schemas.microsoft.com/office/drawing/2014/main" id="{937C9043-BCB1-BFD0-A0F8-B18ED773A1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615247" y="5007248"/>
                <a:ext cx="3203575" cy="67890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Object 26">
                <a:extLst>
                  <a:ext uri="{FF2B5EF4-FFF2-40B4-BE49-F238E27FC236}">
                    <a16:creationId xmlns:a16="http://schemas.microsoft.com/office/drawing/2014/main" id="{561A3970-86EB-F15B-1368-5E327BC60425}"/>
                  </a:ext>
                </a:extLst>
              </p:cNvPr>
              <p:cNvSpPr txBox="1"/>
              <p:nvPr/>
            </p:nvSpPr>
            <p:spPr bwMode="auto">
              <a:xfrm>
                <a:off x="5655614" y="5610498"/>
                <a:ext cx="3203575" cy="501773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cs-CZ" sz="24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cs-CZ" sz="24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cs-CZ" sz="2400" dirty="0"/>
                  <a:t>13,15294644 cm</a:t>
                </a:r>
                <a:endParaRPr lang="cs-CZ" sz="2400" baseline="30000" dirty="0"/>
              </a:p>
            </p:txBody>
          </p:sp>
        </mc:Choice>
        <mc:Fallback xmlns="">
          <p:sp>
            <p:nvSpPr>
              <p:cNvPr id="18" name="Object 26">
                <a:extLst>
                  <a:ext uri="{FF2B5EF4-FFF2-40B4-BE49-F238E27FC236}">
                    <a16:creationId xmlns:a16="http://schemas.microsoft.com/office/drawing/2014/main" id="{561A3970-86EB-F15B-1368-5E327BC604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655614" y="5610498"/>
                <a:ext cx="3203575" cy="501773"/>
              </a:xfrm>
              <a:prstGeom prst="rect">
                <a:avLst/>
              </a:prstGeom>
              <a:blipFill>
                <a:blip r:embed="rId11"/>
                <a:stretch>
                  <a:fillRect t="-8434" b="-19277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Ovál 18">
            <a:extLst>
              <a:ext uri="{FF2B5EF4-FFF2-40B4-BE49-F238E27FC236}">
                <a16:creationId xmlns:a16="http://schemas.microsoft.com/office/drawing/2014/main" id="{ACC75420-84F7-24E9-2E19-D9350EABB333}"/>
              </a:ext>
            </a:extLst>
          </p:cNvPr>
          <p:cNvSpPr/>
          <p:nvPr/>
        </p:nvSpPr>
        <p:spPr>
          <a:xfrm>
            <a:off x="7812360" y="4070445"/>
            <a:ext cx="720080" cy="385829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Object 25">
                <a:extLst>
                  <a:ext uri="{FF2B5EF4-FFF2-40B4-BE49-F238E27FC236}">
                    <a16:creationId xmlns:a16="http://schemas.microsoft.com/office/drawing/2014/main" id="{AA4F82E4-1269-23E9-8CA5-55BF330941E2}"/>
                  </a:ext>
                </a:extLst>
              </p:cNvPr>
              <p:cNvSpPr txBox="1"/>
              <p:nvPr/>
            </p:nvSpPr>
            <p:spPr bwMode="auto">
              <a:xfrm>
                <a:off x="3141201" y="4711804"/>
                <a:ext cx="2625032" cy="458788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24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cs-CZ" sz="2400" i="1" baseline="-2500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cs-CZ" sz="24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≐</m:t>
                      </m:r>
                      <m:r>
                        <a:rPr lang="cs-CZ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7,21</m:t>
                      </m:r>
                      <m:r>
                        <a:rPr lang="cs-CZ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cs-CZ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𝑐𝑚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20" name="Object 25">
                <a:extLst>
                  <a:ext uri="{FF2B5EF4-FFF2-40B4-BE49-F238E27FC236}">
                    <a16:creationId xmlns:a16="http://schemas.microsoft.com/office/drawing/2014/main" id="{AA4F82E4-1269-23E9-8CA5-55BF330941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141201" y="4711804"/>
                <a:ext cx="2625032" cy="458788"/>
              </a:xfrm>
              <a:prstGeom prst="rect">
                <a:avLst/>
              </a:prstGeom>
              <a:blipFill>
                <a:blip r:embed="rId12"/>
                <a:stretch>
                  <a:fillRect b="-2667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Přímá spojnice se šipkou 21">
            <a:extLst>
              <a:ext uri="{FF2B5EF4-FFF2-40B4-BE49-F238E27FC236}">
                <a16:creationId xmlns:a16="http://schemas.microsoft.com/office/drawing/2014/main" id="{3CF50087-5226-8442-EB89-17465269FFAA}"/>
              </a:ext>
            </a:extLst>
          </p:cNvPr>
          <p:cNvCxnSpPr>
            <a:stCxn id="19" idx="2"/>
          </p:cNvCxnSpPr>
          <p:nvPr/>
        </p:nvCxnSpPr>
        <p:spPr>
          <a:xfrm flipH="1">
            <a:off x="4961981" y="4263360"/>
            <a:ext cx="2850379" cy="67058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Object 26">
                <a:extLst>
                  <a:ext uri="{FF2B5EF4-FFF2-40B4-BE49-F238E27FC236}">
                    <a16:creationId xmlns:a16="http://schemas.microsoft.com/office/drawing/2014/main" id="{9B39AB6C-6AA0-DC1B-887E-5F40C8E9F499}"/>
                  </a:ext>
                </a:extLst>
              </p:cNvPr>
              <p:cNvSpPr txBox="1"/>
              <p:nvPr/>
            </p:nvSpPr>
            <p:spPr bwMode="auto">
              <a:xfrm>
                <a:off x="5665910" y="5987556"/>
                <a:ext cx="3203575" cy="501773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cs-CZ" sz="24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cs-CZ" sz="24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≐</m:t>
                    </m:r>
                  </m:oMath>
                </a14:m>
                <a:r>
                  <a:rPr lang="cs-CZ" sz="2400" dirty="0"/>
                  <a:t>13,15 cm</a:t>
                </a:r>
                <a:endParaRPr lang="cs-CZ" sz="2400" baseline="30000" dirty="0"/>
              </a:p>
            </p:txBody>
          </p:sp>
        </mc:Choice>
        <mc:Fallback xmlns="">
          <p:sp>
            <p:nvSpPr>
              <p:cNvPr id="25" name="Object 26">
                <a:extLst>
                  <a:ext uri="{FF2B5EF4-FFF2-40B4-BE49-F238E27FC236}">
                    <a16:creationId xmlns:a16="http://schemas.microsoft.com/office/drawing/2014/main" id="{9B39AB6C-6AA0-DC1B-887E-5F40C8E9F4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665910" y="5987556"/>
                <a:ext cx="3203575" cy="501773"/>
              </a:xfrm>
              <a:prstGeom prst="rect">
                <a:avLst/>
              </a:prstGeom>
              <a:blipFill>
                <a:blip r:embed="rId13"/>
                <a:stretch>
                  <a:fillRect t="-8434" b="-19277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01" grpId="0"/>
      <p:bldP spid="16409" grpId="0"/>
      <p:bldP spid="16410" grpId="0"/>
      <p:bldP spid="16415" grpId="0"/>
      <p:bldP spid="16416" grpId="0"/>
      <p:bldP spid="16419" grpId="0"/>
      <p:bldP spid="6" grpId="0"/>
      <p:bldP spid="9" grpId="0"/>
      <p:bldP spid="14" grpId="0"/>
      <p:bldP spid="15" grpId="0"/>
      <p:bldP spid="16" grpId="0"/>
      <p:bldP spid="18" grpId="0"/>
      <p:bldP spid="19" grpId="0" animBg="1"/>
      <p:bldP spid="20" grpId="0"/>
      <p:bldP spid="2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3">
            <a:extLst>
              <a:ext uri="{FF2B5EF4-FFF2-40B4-BE49-F238E27FC236}">
                <a16:creationId xmlns:a16="http://schemas.microsoft.com/office/drawing/2014/main" id="{02261FF3-1F7A-405E-92AF-CA816B7375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 pitchFamily="34" charset="0"/>
              </a:rPr>
              <a:t>Pythagorova věta v prostoru</a:t>
            </a:r>
          </a:p>
        </p:txBody>
      </p:sp>
      <p:sp>
        <p:nvSpPr>
          <p:cNvPr id="18435" name="Text Box 3">
            <a:extLst>
              <a:ext uri="{FF2B5EF4-FFF2-40B4-BE49-F238E27FC236}">
                <a16:creationId xmlns:a16="http://schemas.microsoft.com/office/drawing/2014/main" id="{C360B857-01DA-49E4-A40A-D1A40C85D4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862013"/>
            <a:ext cx="9144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800" dirty="0">
                <a:solidFill>
                  <a:schemeClr val="accent2"/>
                </a:solidFill>
                <a:latin typeface="Times New Roman" panose="02020603050405020304" pitchFamily="18" charset="0"/>
              </a:rPr>
              <a:t>Vejde se obraz o rozměrech 34 cm a 76 cm do krabice</a:t>
            </a:r>
            <a:br>
              <a:rPr lang="cs-CZ" altLang="cs-CZ" sz="2800" dirty="0">
                <a:solidFill>
                  <a:schemeClr val="accent2"/>
                </a:solidFill>
                <a:latin typeface="Times New Roman" panose="02020603050405020304" pitchFamily="18" charset="0"/>
              </a:rPr>
            </a:br>
            <a:r>
              <a:rPr lang="cs-CZ" altLang="cs-CZ" sz="2800" dirty="0">
                <a:solidFill>
                  <a:schemeClr val="accent2"/>
                </a:solidFill>
                <a:latin typeface="Times New Roman" panose="02020603050405020304" pitchFamily="18" charset="0"/>
              </a:rPr>
              <a:t>o rozměrech dna 65 cm, 20 cm a 40 cm?</a:t>
            </a:r>
          </a:p>
        </p:txBody>
      </p:sp>
      <p:sp>
        <p:nvSpPr>
          <p:cNvPr id="18438" name="Text Box 6">
            <a:extLst>
              <a:ext uri="{FF2B5EF4-FFF2-40B4-BE49-F238E27FC236}">
                <a16:creationId xmlns:a16="http://schemas.microsoft.com/office/drawing/2014/main" id="{44DA9483-E52D-47B3-B551-CCBEF58B8C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5734050"/>
            <a:ext cx="5510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400" i="1">
                <a:solidFill>
                  <a:schemeClr val="accent2"/>
                </a:solidFill>
                <a:latin typeface="Times New Roman" panose="02020603050405020304" pitchFamily="18" charset="0"/>
              </a:rPr>
              <a:t>Obraz se do krabice nevejde.</a:t>
            </a:r>
          </a:p>
        </p:txBody>
      </p:sp>
      <p:graphicFrame>
        <p:nvGraphicFramePr>
          <p:cNvPr id="18439" name="Object 7">
            <a:extLst>
              <a:ext uri="{FF2B5EF4-FFF2-40B4-BE49-F238E27FC236}">
                <a16:creationId xmlns:a16="http://schemas.microsoft.com/office/drawing/2014/main" id="{4EAFF9B8-E1FD-416A-AE53-3D0F431CB82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84913" y="3170238"/>
          <a:ext cx="1436687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634680" imgH="177480" progId="Equation.3">
                  <p:embed/>
                </p:oleObj>
              </mc:Choice>
              <mc:Fallback>
                <p:oleObj name="Rovnice" r:id="rId2" imgW="634680" imgH="1774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4913" y="3170238"/>
                        <a:ext cx="1436687" cy="401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5" name="Text Box 13">
            <a:extLst>
              <a:ext uri="{FF2B5EF4-FFF2-40B4-BE49-F238E27FC236}">
                <a16:creationId xmlns:a16="http://schemas.microsoft.com/office/drawing/2014/main" id="{3B2FD1A5-C5B6-4E4C-B4AC-8B66E1475D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4191000"/>
            <a:ext cx="47529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400" i="1">
                <a:solidFill>
                  <a:schemeClr val="hlink"/>
                </a:solidFill>
                <a:latin typeface="Times New Roman" panose="02020603050405020304" pitchFamily="18" charset="0"/>
              </a:rPr>
              <a:t>Jakým způsobem se můžeme pokusit vložit obraz do krabice?</a:t>
            </a:r>
          </a:p>
        </p:txBody>
      </p:sp>
      <p:graphicFrame>
        <p:nvGraphicFramePr>
          <p:cNvPr id="18446" name="Object 14">
            <a:extLst>
              <a:ext uri="{FF2B5EF4-FFF2-40B4-BE49-F238E27FC236}">
                <a16:creationId xmlns:a16="http://schemas.microsoft.com/office/drawing/2014/main" id="{7E7A4D2B-CF1A-4721-940B-ADB4AF44480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29338" y="2492375"/>
          <a:ext cx="2125662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939600" imgH="203040" progId="Equation.3">
                  <p:embed/>
                </p:oleObj>
              </mc:Choice>
              <mc:Fallback>
                <p:oleObj name="Rovnice" r:id="rId4" imgW="939600" imgH="20304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9338" y="2492375"/>
                        <a:ext cx="2125662" cy="458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453" name="Picture 21" descr="Export1">
            <a:extLst>
              <a:ext uri="{FF2B5EF4-FFF2-40B4-BE49-F238E27FC236}">
                <a16:creationId xmlns:a16="http://schemas.microsoft.com/office/drawing/2014/main" id="{E1548F64-5972-4492-B077-D9009F0DBC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675" y="2349500"/>
            <a:ext cx="5314950" cy="1704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55" name="Picture 23" descr="Export1">
            <a:extLst>
              <a:ext uri="{FF2B5EF4-FFF2-40B4-BE49-F238E27FC236}">
                <a16:creationId xmlns:a16="http://schemas.microsoft.com/office/drawing/2014/main" id="{3857BCA1-2166-4383-AFBA-3B90161CBE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675" y="2349500"/>
            <a:ext cx="5314950" cy="1704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8" grpId="0"/>
      <p:bldP spid="18445" grpId="0"/>
    </p:bldLst>
  </p:timing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732</TotalTime>
  <Words>564</Words>
  <Application>Microsoft Office PowerPoint</Application>
  <PresentationFormat>Předvádění na obrazovce (4:3)</PresentationFormat>
  <Paragraphs>98</Paragraphs>
  <Slides>12</Slides>
  <Notes>1</Notes>
  <HiddenSlides>0</HiddenSlides>
  <MMClips>0</MMClips>
  <ScaleCrop>false</ScaleCrop>
  <HeadingPairs>
    <vt:vector size="8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9" baseType="lpstr">
      <vt:lpstr>Arial</vt:lpstr>
      <vt:lpstr>Calibri</vt:lpstr>
      <vt:lpstr>Cambria Math</vt:lpstr>
      <vt:lpstr>Times New Roman</vt:lpstr>
      <vt:lpstr>Trebuchet MS</vt:lpstr>
      <vt:lpstr>Výchozí návrh</vt:lpstr>
      <vt:lpstr>Rovnice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Manager>vzurek@zsbrest.cz</Manager>
  <Company>Základní škola Břest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Pythagorova věta v prostoru</dc:title>
  <dc:subject>Matematika</dc:subject>
  <dc:creator>vzurek@zsbrest.cz</dc:creator>
  <dc:description/>
  <cp:lastModifiedBy>Vladimír Žůrek</cp:lastModifiedBy>
  <cp:revision>40</cp:revision>
  <dcterms:created xsi:type="dcterms:W3CDTF">2005-10-14T12:15:09Z</dcterms:created>
  <dcterms:modified xsi:type="dcterms:W3CDTF">2022-11-08T09:29:17Z</dcterms:modified>
</cp:coreProperties>
</file>