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7" r:id="rId2"/>
    <p:sldId id="258" r:id="rId3"/>
    <p:sldId id="267" r:id="rId4"/>
    <p:sldId id="268" r:id="rId5"/>
    <p:sldId id="269" r:id="rId6"/>
    <p:sldId id="259" r:id="rId7"/>
    <p:sldId id="260" r:id="rId8"/>
    <p:sldId id="275" r:id="rId9"/>
    <p:sldId id="270" r:id="rId10"/>
    <p:sldId id="273" r:id="rId11"/>
    <p:sldId id="276" r:id="rId12"/>
    <p:sldId id="274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66CCFF"/>
    <a:srgbClr val="3399FF"/>
    <a:srgbClr val="0000FF"/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89" autoAdjust="0"/>
    <p:restoredTop sz="94571" autoAdjust="0"/>
  </p:normalViewPr>
  <p:slideViewPr>
    <p:cSldViewPr>
      <p:cViewPr>
        <p:scale>
          <a:sx n="75" d="100"/>
          <a:sy n="75" d="100"/>
        </p:scale>
        <p:origin x="-546" y="-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275545E-B704-445A-A320-6692FD640861}" type="datetimeFigureOut">
              <a:rPr lang="cs-CZ"/>
              <a:pPr>
                <a:defRPr/>
              </a:pPr>
              <a:t>7.3.2012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F4EB36-4107-4C94-8EBA-FD428C08CE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B58249-68BF-40F5-9ED0-4A488BF49B46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2F8BA-48B5-4B61-A5A1-A201A0DA0FCC}" type="datetime1">
              <a:rPr lang="cs-CZ"/>
              <a:pPr>
                <a:defRPr/>
              </a:pPr>
              <a:t>7.3.2012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Dostupné z Metodického portálu www.rvp.cz, ISSN: 1802-4785, financovaného z ESF a státního rozpočtu ČR. Provozováno Výzkumným ústavem pedagogickým v Praze.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6A1B9-0460-466F-B1B4-218C3E45A756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514D0-895F-491A-8B8C-74A41F155556}" type="datetime1">
              <a:rPr lang="cs-CZ"/>
              <a:pPr>
                <a:defRPr/>
              </a:pPr>
              <a:t>7.3.2012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Dostupné z Metodického portálu www.rvp.cz, ISSN: 1802-4785, financovaného z ESF a státního rozpočtu ČR. Provozováno Výzkumným ústavem pedagogickým v Praze.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CA80D-FC45-40B2-AE0D-C8596C5A482B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BD3DD-1A08-4024-B17A-5A37BC9E3206}" type="datetime1">
              <a:rPr lang="cs-CZ"/>
              <a:pPr>
                <a:defRPr/>
              </a:pPr>
              <a:t>7.3.2012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Dostupné z Metodického portálu www.rvp.cz, ISSN: 1802-4785, financovaného z ESF a státního rozpočtu ČR. Provozováno Výzkumným ústavem pedagogickým v Praze.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95044-4CA8-40E3-9491-C1E2AEC743BF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255A6-4FA7-4597-B924-FFF2B8C88AF2}" type="datetime1">
              <a:rPr lang="cs-CZ"/>
              <a:pPr>
                <a:defRPr/>
              </a:pPr>
              <a:t>7.3.2012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Dostupné z Metodického portálu www.rvp.cz, ISSN: 1802-4785, financovaného z ESF a státního rozpočtu ČR. Provozováno Výzkumným ústavem pedagogickým v Praze.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AB55D-F349-4D37-939C-BB6D33970DC4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99A86-80E4-4C51-ABB4-E0254DD2D8F4}" type="datetime1">
              <a:rPr lang="cs-CZ"/>
              <a:pPr>
                <a:defRPr/>
              </a:pPr>
              <a:t>7.3.2012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Dostupné z Metodického portálu www.rvp.cz, ISSN: 1802-4785, financovaného z ESF a státního rozpočtu ČR. Provozováno Výzkumným ústavem pedagogickým v Praze.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8147D-2D11-41E2-B0F2-7EA70E6159BF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AAD90-50D7-4A09-8CCA-855D7478B5CD}" type="datetime1">
              <a:rPr lang="cs-CZ"/>
              <a:pPr>
                <a:defRPr/>
              </a:pPr>
              <a:t>7.3.2012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Dostupné z Metodického portálu www.rvp.cz, ISSN: 1802-4785, financovaného z ESF a státního rozpočtu ČR. Provozováno Výzkumným ústavem pedagogickým v Praze.</a:t>
            </a: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0FEE7-29C7-4F40-9371-C38BB662798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5038E-7554-4ABE-B2CA-DD8E79A44F7F}" type="datetime1">
              <a:rPr lang="cs-CZ"/>
              <a:pPr>
                <a:defRPr/>
              </a:pPr>
              <a:t>7.3.2012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Dostupné z Metodického portálu www.rvp.cz, ISSN: 1802-4785, financovaného z ESF a státního rozpočtu ČR. Provozováno Výzkumným ústavem pedagogickým v Praze.</a:t>
            </a: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49D82-EB17-4DCB-B300-7854EDCAB7A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9F5DE-0F2A-4917-890A-A7172E5E0B8E}" type="datetime1">
              <a:rPr lang="cs-CZ"/>
              <a:pPr>
                <a:defRPr/>
              </a:pPr>
              <a:t>7.3.2012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Dostupné z Metodického portálu www.rvp.cz, ISSN: 1802-4785, financovaného z ESF a státního rozpočtu ČR. Provozováno Výzkumným ústavem pedagogickým v Praze.</a:t>
            </a:r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3AE5B-88B1-46BB-B5D3-C7A7757852C4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67A8C-F4C7-4A54-A51F-530A7453C417}" type="datetime1">
              <a:rPr lang="cs-CZ"/>
              <a:pPr>
                <a:defRPr/>
              </a:pPr>
              <a:t>7.3.2012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Dostupné z Metodického portálu www.rvp.cz, ISSN: 1802-4785, financovaného z ESF a státního rozpočtu ČR. Provozováno Výzkumným ústavem pedagogickým v Praze.</a:t>
            </a:r>
            <a:endParaRPr lang="cs-CZ"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670F9-155B-4467-B86D-6E5202BFE189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2292F-F74E-4A2F-BC89-64027B34F2D7}" type="datetime1">
              <a:rPr lang="cs-CZ"/>
              <a:pPr>
                <a:defRPr/>
              </a:pPr>
              <a:t>7.3.2012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Dostupné z Metodického portálu www.rvp.cz, ISSN: 1802-4785, financovaného z ESF a státního rozpočtu ČR. Provozováno Výzkumným ústavem pedagogickým v Praze.</a:t>
            </a: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673DE-57F4-4EB9-BBE0-4FDFE31546A9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 dirty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36426-4818-4364-B15E-64736FB362BB}" type="datetime1">
              <a:rPr lang="cs-CZ"/>
              <a:pPr>
                <a:defRPr/>
              </a:pPr>
              <a:t>7.3.2012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Dostupné z Metodického portálu www.rvp.cz, ISSN: 1802-4785, financovaného z ESF a státního rozpočtu ČR. Provozováno Výzkumným ústavem pedagogickým v Praze.</a:t>
            </a: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F347F-8896-4CEF-A74C-5F30DF94BC7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4CB328C-53A1-435B-920D-049B2C618EBE}" type="datetime1">
              <a:rPr lang="cs-CZ"/>
              <a:pPr>
                <a:defRPr/>
              </a:pPr>
              <a:t>7.3.2012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/>
              <a:t>Dostupné z Metodického portálu www.rvp.cz, ISSN: 1802-4785, financovaného z ESF a státního rozpočtu ČR. Provozováno Výzkumným ústavem pedagogickým v Praze.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F1989A-E831-4AB3-91D3-E056F2E74709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1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5348722"/>
            <a:ext cx="5400600" cy="132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395536" y="1737712"/>
          <a:ext cx="8208912" cy="377952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2011156"/>
                <a:gridCol w="6197756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Autor</a:t>
                      </a:r>
                      <a:endParaRPr lang="cs-CZ" b="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Mgr. Vladimír Žůrek</a:t>
                      </a:r>
                      <a:endParaRPr lang="cs-CZ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Ověřil</a:t>
                      </a:r>
                      <a:endParaRPr lang="cs-CZ" b="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Datum vytvoření</a:t>
                      </a:r>
                      <a:endParaRPr lang="cs-CZ" b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I.-IV. 2012</a:t>
                      </a:r>
                      <a:endParaRPr lang="cs-CZ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Ročník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IX.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Oblast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Matematika a její aplikace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Okruh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Geometrie v rovině a v prostoru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Výstup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užívá k argumentaci a při výpočtech věty o shodnosti a podobnosti trojúhelníků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 smtClean="0"/>
                        <a:t>Anotace</a:t>
                      </a:r>
                      <a:endParaRPr lang="cs-CZ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 smtClean="0"/>
                        <a:t>Prezentace k předvádění, </a:t>
                      </a:r>
                      <a:r>
                        <a:rPr lang="cs-CZ" b="1" dirty="0" smtClean="0"/>
                        <a:t>zavádí věty o podobnosti trojúhelníků. Obsahuje příklady na procvičení i s řešením spolu s pracovním listem pro žáky.</a:t>
                      </a:r>
                      <a:endParaRPr lang="cs-CZ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395536" y="440472"/>
          <a:ext cx="8208912" cy="1332344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8208912"/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</a:rPr>
                        <a:t>Podobnost geometrických útvarů</a:t>
                      </a:r>
                      <a:endParaRPr lang="cs-CZ" sz="4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38100" cap="flat" cmpd="sng" algn="ctr">
                      <a:noFill/>
                      <a:prstDash val="solid"/>
                    </a:lnB>
                  </a:tcPr>
                </a:tc>
              </a:tr>
              <a:tr h="326370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chemeClr val="bg1"/>
                          </a:solidFill>
                        </a:rPr>
                        <a:t>Podobnost trojúhelníků</a:t>
                      </a:r>
                      <a:endParaRPr lang="cs-CZ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/>
          </p:cNvSpPr>
          <p:nvPr/>
        </p:nvSpPr>
        <p:spPr bwMode="auto">
          <a:xfrm>
            <a:off x="395288" y="333375"/>
            <a:ext cx="8353425" cy="504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ctr">
              <a:spcBef>
                <a:spcPct val="20000"/>
              </a:spcBef>
              <a:buFont typeface="Arial" charset="0"/>
              <a:buNone/>
            </a:pPr>
            <a:r>
              <a:rPr lang="cs-CZ" sz="2800" b="1"/>
              <a:t>Příklad 3</a:t>
            </a:r>
          </a:p>
          <a:p>
            <a:pPr marL="609600" indent="-609600" algn="ctr">
              <a:spcBef>
                <a:spcPct val="20000"/>
              </a:spcBef>
              <a:buFont typeface="Arial" charset="0"/>
              <a:buNone/>
            </a:pPr>
            <a:endParaRPr lang="cs-CZ" sz="2800" b="1"/>
          </a:p>
          <a:p>
            <a:pPr marL="609600" indent="-609600">
              <a:spcBef>
                <a:spcPct val="20000"/>
              </a:spcBef>
              <a:buFont typeface="Arial" charset="0"/>
              <a:buNone/>
            </a:pPr>
            <a:r>
              <a:rPr lang="cs-CZ" sz="3200"/>
              <a:t>Trojúhelníky ABC a TUV mají strany délky    a = 8,8 cm, b = 5,6 cm, c = 4,2 cm, t = 84 mm, u = 132 mm, v = 63 mm. </a:t>
            </a:r>
          </a:p>
          <a:p>
            <a:pPr marL="609600" indent="-609600">
              <a:spcBef>
                <a:spcPct val="20000"/>
              </a:spcBef>
              <a:buFont typeface="Arial" charset="0"/>
              <a:buNone/>
            </a:pPr>
            <a:r>
              <a:rPr lang="cs-CZ" sz="3200"/>
              <a:t>Zjistěte, zda jsou podobné. Jestliže ano, určete poměr podobnosti a zapište tuto podobnost.</a:t>
            </a:r>
          </a:p>
          <a:p>
            <a:pPr marL="609600" indent="-609600">
              <a:spcBef>
                <a:spcPct val="20000"/>
              </a:spcBef>
              <a:buFont typeface="Arial" charset="0"/>
              <a:buNone/>
            </a:pPr>
            <a:r>
              <a:rPr lang="cs-CZ" sz="3200"/>
              <a:t>Pozor na odpovídající si strany!!!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/>
          </p:cNvSpPr>
          <p:nvPr/>
        </p:nvSpPr>
        <p:spPr bwMode="auto">
          <a:xfrm>
            <a:off x="395288" y="333375"/>
            <a:ext cx="8353425" cy="504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ctr">
              <a:spcBef>
                <a:spcPct val="20000"/>
              </a:spcBef>
              <a:buFont typeface="Arial" charset="0"/>
              <a:buNone/>
            </a:pPr>
            <a:r>
              <a:rPr lang="cs-CZ" sz="2800" b="1"/>
              <a:t>Příklad 3 - řešení</a:t>
            </a:r>
          </a:p>
          <a:p>
            <a:pPr marL="609600" indent="-609600">
              <a:spcBef>
                <a:spcPct val="20000"/>
              </a:spcBef>
              <a:buFont typeface="Arial" charset="0"/>
              <a:buNone/>
            </a:pPr>
            <a:endParaRPr lang="cs-CZ" sz="2800" b="1"/>
          </a:p>
          <a:p>
            <a:pPr marL="609600" indent="-609600">
              <a:spcBef>
                <a:spcPct val="20000"/>
              </a:spcBef>
              <a:buFont typeface="Arial" charset="0"/>
              <a:buNone/>
            </a:pPr>
            <a:r>
              <a:rPr lang="cs-CZ" sz="2800" b="1"/>
              <a:t>u : a = 132 : 88 = 1,5</a:t>
            </a:r>
          </a:p>
          <a:p>
            <a:pPr marL="609600" indent="-609600">
              <a:spcBef>
                <a:spcPct val="20000"/>
              </a:spcBef>
              <a:buFont typeface="Arial" charset="0"/>
              <a:buNone/>
            </a:pPr>
            <a:r>
              <a:rPr lang="cs-CZ" sz="2800" b="1"/>
              <a:t>t : b = 84 : 56 = 1,5</a:t>
            </a:r>
          </a:p>
          <a:p>
            <a:pPr marL="609600" indent="-609600">
              <a:spcBef>
                <a:spcPct val="20000"/>
              </a:spcBef>
              <a:buFont typeface="Arial" charset="0"/>
              <a:buNone/>
            </a:pPr>
            <a:r>
              <a:rPr lang="cs-CZ" sz="2800" b="1"/>
              <a:t>v : c = 63 : 42 = 1,5</a:t>
            </a:r>
          </a:p>
          <a:p>
            <a:pPr marL="609600" indent="-609600">
              <a:spcBef>
                <a:spcPct val="20000"/>
              </a:spcBef>
              <a:buFont typeface="Arial" charset="0"/>
              <a:buNone/>
            </a:pPr>
            <a:r>
              <a:rPr lang="cs-CZ" sz="3200">
                <a:sym typeface="Symbol" pitchFamily="18" charset="2"/>
              </a:rPr>
              <a:t></a:t>
            </a:r>
            <a:r>
              <a:rPr lang="cs-CZ" sz="3200"/>
              <a:t> k = 1,5 </a:t>
            </a:r>
            <a:r>
              <a:rPr lang="cs-CZ" sz="3200">
                <a:sym typeface="Symbol" pitchFamily="18" charset="2"/>
              </a:rPr>
              <a:t>  </a:t>
            </a:r>
            <a:r>
              <a:rPr lang="cs-CZ" sz="3200"/>
              <a:t>ABC </a:t>
            </a:r>
            <a:r>
              <a:rPr lang="en-US" sz="3200"/>
              <a:t>~</a:t>
            </a:r>
            <a:r>
              <a:rPr lang="cs-CZ" sz="3200"/>
              <a:t> </a:t>
            </a:r>
            <a:r>
              <a:rPr lang="cs-CZ" sz="3200">
                <a:sym typeface="Symbol" pitchFamily="18" charset="2"/>
              </a:rPr>
              <a:t> </a:t>
            </a:r>
            <a:r>
              <a:rPr lang="cs-CZ" sz="3200"/>
              <a:t>UTV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/>
          </p:cNvSpPr>
          <p:nvPr/>
        </p:nvSpPr>
        <p:spPr bwMode="auto">
          <a:xfrm>
            <a:off x="395288" y="333375"/>
            <a:ext cx="8353425" cy="504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ctr">
              <a:spcBef>
                <a:spcPct val="20000"/>
              </a:spcBef>
              <a:buFont typeface="Arial" charset="0"/>
              <a:buNone/>
            </a:pPr>
            <a:r>
              <a:rPr lang="cs-CZ" sz="2800" b="1"/>
              <a:t>Příklad 4</a:t>
            </a:r>
          </a:p>
          <a:p>
            <a:pPr marL="609600" indent="-609600" algn="ctr">
              <a:spcBef>
                <a:spcPct val="20000"/>
              </a:spcBef>
              <a:buFont typeface="Arial" charset="0"/>
              <a:buNone/>
            </a:pPr>
            <a:endParaRPr lang="cs-CZ" sz="2800" b="1"/>
          </a:p>
          <a:p>
            <a:pPr marL="609600" indent="-609600"/>
            <a:r>
              <a:rPr lang="cs-CZ" sz="3200"/>
              <a:t>Sestrojte trojúhelník ABC se stranami o délkách a = 8 cm, b = 6 cm, c = 7 cm; úhly tohoto trojúhelníku označte </a:t>
            </a:r>
            <a:r>
              <a:rPr lang="cs-CZ" sz="3200">
                <a:latin typeface="Symbol" pitchFamily="18" charset="2"/>
              </a:rPr>
              <a:t>a</a:t>
            </a:r>
            <a:r>
              <a:rPr lang="cs-CZ" sz="3200"/>
              <a:t>, </a:t>
            </a:r>
            <a:r>
              <a:rPr lang="cs-CZ" sz="3200">
                <a:latin typeface="Symbol" pitchFamily="18" charset="2"/>
              </a:rPr>
              <a:t>b</a:t>
            </a:r>
            <a:r>
              <a:rPr lang="cs-CZ" sz="3200"/>
              <a:t>, </a:t>
            </a:r>
            <a:r>
              <a:rPr lang="cs-CZ" sz="3200">
                <a:latin typeface="Symbol" pitchFamily="18" charset="2"/>
              </a:rPr>
              <a:t>g</a:t>
            </a:r>
            <a:r>
              <a:rPr lang="cs-CZ" sz="3200"/>
              <a:t>. Potom sestrojte trojúhelník A´B´C´ tak, aby platilo: </a:t>
            </a:r>
            <a:r>
              <a:rPr lang="cs-CZ" sz="3200">
                <a:latin typeface="Symbol" pitchFamily="18" charset="2"/>
              </a:rPr>
              <a:t>b</a:t>
            </a:r>
            <a:r>
              <a:rPr lang="cs-CZ" sz="3200"/>
              <a:t>´</a:t>
            </a:r>
            <a:r>
              <a:rPr lang="cs-CZ" sz="3200">
                <a:latin typeface="Symbol" pitchFamily="18" charset="2"/>
                <a:sym typeface="Symbol" pitchFamily="18" charset="2"/>
              </a:rPr>
              <a:t></a:t>
            </a:r>
            <a:r>
              <a:rPr lang="cs-CZ" sz="3200">
                <a:latin typeface="Symbol" pitchFamily="18" charset="2"/>
              </a:rPr>
              <a:t> b, g</a:t>
            </a:r>
            <a:r>
              <a:rPr lang="cs-CZ" sz="3200"/>
              <a:t>´</a:t>
            </a:r>
            <a:r>
              <a:rPr lang="cs-CZ" sz="3200">
                <a:latin typeface="Symbol" pitchFamily="18" charset="2"/>
                <a:sym typeface="Symbol" pitchFamily="18" charset="2"/>
              </a:rPr>
              <a:t></a:t>
            </a:r>
            <a:r>
              <a:rPr lang="cs-CZ" sz="3200">
                <a:latin typeface="Symbol" pitchFamily="18" charset="2"/>
              </a:rPr>
              <a:t> g, </a:t>
            </a:r>
            <a:r>
              <a:rPr lang="cs-CZ" sz="3200"/>
              <a:t>a´= ¾ a. </a:t>
            </a:r>
          </a:p>
          <a:p>
            <a:pPr marL="609600" indent="-609600"/>
            <a:r>
              <a:rPr lang="cs-CZ" sz="3200"/>
              <a:t>Jsou tyto trojúhelníky podobné?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smtClean="0">
                <a:latin typeface="Arial" charset="0"/>
              </a:rPr>
              <a:t>Věty o podobnosti trojúhelníků</a:t>
            </a:r>
          </a:p>
        </p:txBody>
      </p:sp>
      <p:sp>
        <p:nvSpPr>
          <p:cNvPr id="16388" name="Rectangle 4"/>
          <p:cNvSpPr>
            <a:spLocks/>
          </p:cNvSpPr>
          <p:nvPr/>
        </p:nvSpPr>
        <p:spPr bwMode="auto">
          <a:xfrm>
            <a:off x="468313" y="1989138"/>
            <a:ext cx="8229600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3200"/>
              <a:t>Označují se podobně jako věty o shodnosti trojúhelníků.</a:t>
            </a:r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endParaRPr lang="cs-CZ" sz="3200"/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3200" b="1"/>
              <a:t>sss, sus, uu</a:t>
            </a:r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endParaRPr lang="cs-CZ" sz="3200" b="1"/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3200"/>
              <a:t>Označení věty zkratkou vyjadřuje, kterými údaji trojúhelníky porovnáváme.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Arial" charset="0"/>
              </a:rPr>
              <a:t>Věta </a:t>
            </a:r>
            <a:r>
              <a:rPr lang="cs-CZ" b="1" dirty="0" err="1" smtClean="0">
                <a:latin typeface="Arial" charset="0"/>
              </a:rPr>
              <a:t>sss</a:t>
            </a:r>
            <a:endParaRPr lang="cs-CZ" b="1" dirty="0" smtClean="0">
              <a:latin typeface="Arial" charset="0"/>
            </a:endParaRP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68313" y="1484313"/>
            <a:ext cx="822960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3200" dirty="0"/>
              <a:t>Každé dva trojúhelníky, které mají sobě rovné poměry délek všech tří dvojic odpovídajících si stran, jsou podobné.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468313" y="3141663"/>
            <a:ext cx="1746233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3600" b="1" dirty="0">
                <a:solidFill>
                  <a:srgbClr val="003399"/>
                </a:solidFill>
              </a:rPr>
              <a:t>a´ : </a:t>
            </a:r>
            <a:r>
              <a:rPr lang="cs-CZ" sz="3600" b="1" dirty="0" err="1">
                <a:solidFill>
                  <a:srgbClr val="003399"/>
                </a:solidFill>
              </a:rPr>
              <a:t>a</a:t>
            </a:r>
            <a:r>
              <a:rPr lang="cs-CZ" sz="3600" b="1" dirty="0">
                <a:solidFill>
                  <a:srgbClr val="003399"/>
                </a:solidFill>
              </a:rPr>
              <a:t> </a:t>
            </a:r>
            <a:r>
              <a:rPr lang="cs-CZ" sz="3600" b="1" dirty="0" smtClean="0"/>
              <a:t> </a:t>
            </a:r>
            <a:endParaRPr lang="cs-CZ" sz="3600" b="1" dirty="0"/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 rot="1731948">
            <a:off x="1403350" y="4221163"/>
            <a:ext cx="1873250" cy="1728787"/>
          </a:xfrm>
          <a:prstGeom prst="triangle">
            <a:avLst>
              <a:gd name="adj" fmla="val 85968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658" name="AutoShape 10"/>
          <p:cNvSpPr>
            <a:spLocks noChangeArrowheads="1"/>
          </p:cNvSpPr>
          <p:nvPr/>
        </p:nvSpPr>
        <p:spPr bwMode="auto">
          <a:xfrm rot="1819617">
            <a:off x="5076825" y="3357563"/>
            <a:ext cx="2663825" cy="2592387"/>
          </a:xfrm>
          <a:prstGeom prst="triangle">
            <a:avLst>
              <a:gd name="adj" fmla="val 85968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755650" y="5157788"/>
            <a:ext cx="3603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/>
              <a:t>A</a:t>
            </a:r>
          </a:p>
        </p:txBody>
      </p:sp>
      <p:sp>
        <p:nvSpPr>
          <p:cNvPr id="27660" name="Rectangle 12"/>
          <p:cNvSpPr>
            <a:spLocks/>
          </p:cNvSpPr>
          <p:nvPr/>
        </p:nvSpPr>
        <p:spPr bwMode="auto">
          <a:xfrm>
            <a:off x="2555875" y="6237288"/>
            <a:ext cx="3603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/>
              <a:t>B</a:t>
            </a:r>
          </a:p>
        </p:txBody>
      </p:sp>
      <p:sp>
        <p:nvSpPr>
          <p:cNvPr id="27661" name="Rectangle 13"/>
          <p:cNvSpPr>
            <a:spLocks/>
          </p:cNvSpPr>
          <p:nvPr/>
        </p:nvSpPr>
        <p:spPr bwMode="auto">
          <a:xfrm>
            <a:off x="6948488" y="6237288"/>
            <a:ext cx="6477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/>
              <a:t>B´</a:t>
            </a:r>
          </a:p>
        </p:txBody>
      </p:sp>
      <p:sp>
        <p:nvSpPr>
          <p:cNvPr id="27662" name="Rectangle 14"/>
          <p:cNvSpPr>
            <a:spLocks/>
          </p:cNvSpPr>
          <p:nvPr/>
        </p:nvSpPr>
        <p:spPr bwMode="auto">
          <a:xfrm>
            <a:off x="7956550" y="3644900"/>
            <a:ext cx="5762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/>
              <a:t>C´</a:t>
            </a:r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3276600" y="4149725"/>
            <a:ext cx="3603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/>
              <a:t>C</a:t>
            </a:r>
          </a:p>
        </p:txBody>
      </p:sp>
      <p:sp>
        <p:nvSpPr>
          <p:cNvPr id="27664" name="Rectangle 16"/>
          <p:cNvSpPr>
            <a:spLocks/>
          </p:cNvSpPr>
          <p:nvPr/>
        </p:nvSpPr>
        <p:spPr bwMode="auto">
          <a:xfrm>
            <a:off x="4067175" y="4868863"/>
            <a:ext cx="6477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/>
              <a:t>A´</a:t>
            </a:r>
          </a:p>
        </p:txBody>
      </p:sp>
      <p:sp>
        <p:nvSpPr>
          <p:cNvPr id="27665" name="Rectangle 17"/>
          <p:cNvSpPr>
            <a:spLocks/>
          </p:cNvSpPr>
          <p:nvPr/>
        </p:nvSpPr>
        <p:spPr bwMode="auto">
          <a:xfrm>
            <a:off x="1476375" y="5734050"/>
            <a:ext cx="3603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b="1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27666" name="Rectangle 18"/>
          <p:cNvSpPr>
            <a:spLocks/>
          </p:cNvSpPr>
          <p:nvPr/>
        </p:nvSpPr>
        <p:spPr bwMode="auto">
          <a:xfrm>
            <a:off x="3059113" y="5445125"/>
            <a:ext cx="3603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b="1">
                <a:solidFill>
                  <a:srgbClr val="003399"/>
                </a:solidFill>
              </a:rPr>
              <a:t>a</a:t>
            </a:r>
          </a:p>
        </p:txBody>
      </p:sp>
      <p:sp>
        <p:nvSpPr>
          <p:cNvPr id="27667" name="Rectangle 19"/>
          <p:cNvSpPr>
            <a:spLocks/>
          </p:cNvSpPr>
          <p:nvPr/>
        </p:nvSpPr>
        <p:spPr bwMode="auto">
          <a:xfrm>
            <a:off x="1763713" y="4581525"/>
            <a:ext cx="3603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b</a:t>
            </a:r>
          </a:p>
        </p:txBody>
      </p:sp>
      <p:sp>
        <p:nvSpPr>
          <p:cNvPr id="27668" name="Rectangle 20"/>
          <p:cNvSpPr>
            <a:spLocks/>
          </p:cNvSpPr>
          <p:nvPr/>
        </p:nvSpPr>
        <p:spPr bwMode="auto">
          <a:xfrm>
            <a:off x="5795963" y="4076700"/>
            <a:ext cx="5762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b´</a:t>
            </a:r>
          </a:p>
        </p:txBody>
      </p:sp>
      <p:sp>
        <p:nvSpPr>
          <p:cNvPr id="27669" name="Rectangle 21"/>
          <p:cNvSpPr>
            <a:spLocks/>
          </p:cNvSpPr>
          <p:nvPr/>
        </p:nvSpPr>
        <p:spPr bwMode="auto">
          <a:xfrm>
            <a:off x="7451725" y="5084763"/>
            <a:ext cx="6492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b="1">
                <a:solidFill>
                  <a:srgbClr val="003399"/>
                </a:solidFill>
              </a:rPr>
              <a:t>a´</a:t>
            </a: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5076825" y="5661025"/>
            <a:ext cx="5048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b="1" dirty="0">
                <a:solidFill>
                  <a:srgbClr val="FF0000"/>
                </a:solidFill>
              </a:rPr>
              <a:t>c´</a:t>
            </a:r>
          </a:p>
        </p:txBody>
      </p:sp>
      <p:sp>
        <p:nvSpPr>
          <p:cNvPr id="27675" name="Line 27"/>
          <p:cNvSpPr>
            <a:spLocks noChangeShapeType="1"/>
          </p:cNvSpPr>
          <p:nvPr/>
        </p:nvSpPr>
        <p:spPr bwMode="auto">
          <a:xfrm flipV="1">
            <a:off x="1116013" y="4652963"/>
            <a:ext cx="2232025" cy="720725"/>
          </a:xfrm>
          <a:prstGeom prst="line">
            <a:avLst/>
          </a:prstGeom>
          <a:noFill/>
          <a:ln w="38100">
            <a:solidFill>
              <a:schemeClr val="accent3">
                <a:lumMod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7676" name="Line 28"/>
          <p:cNvSpPr>
            <a:spLocks noChangeShapeType="1"/>
          </p:cNvSpPr>
          <p:nvPr/>
        </p:nvSpPr>
        <p:spPr bwMode="auto">
          <a:xfrm>
            <a:off x="1116013" y="5373688"/>
            <a:ext cx="1655762" cy="9350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7677" name="Line 29"/>
          <p:cNvSpPr>
            <a:spLocks noChangeShapeType="1"/>
          </p:cNvSpPr>
          <p:nvPr/>
        </p:nvSpPr>
        <p:spPr bwMode="auto">
          <a:xfrm flipH="1">
            <a:off x="2714612" y="4652963"/>
            <a:ext cx="633426" cy="1633557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7678" name="Line 30"/>
          <p:cNvSpPr>
            <a:spLocks noChangeShapeType="1"/>
          </p:cNvSpPr>
          <p:nvPr/>
        </p:nvSpPr>
        <p:spPr bwMode="auto">
          <a:xfrm flipV="1">
            <a:off x="4572000" y="4005263"/>
            <a:ext cx="3313113" cy="1081087"/>
          </a:xfrm>
          <a:prstGeom prst="line">
            <a:avLst/>
          </a:prstGeom>
          <a:noFill/>
          <a:ln w="38100">
            <a:solidFill>
              <a:schemeClr val="accent3">
                <a:lumMod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7679" name="Line 31"/>
          <p:cNvSpPr>
            <a:spLocks noChangeShapeType="1"/>
          </p:cNvSpPr>
          <p:nvPr/>
        </p:nvSpPr>
        <p:spPr bwMode="auto">
          <a:xfrm>
            <a:off x="4572000" y="5086350"/>
            <a:ext cx="2305050" cy="13668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7680" name="Line 32"/>
          <p:cNvSpPr>
            <a:spLocks noChangeShapeType="1"/>
          </p:cNvSpPr>
          <p:nvPr/>
        </p:nvSpPr>
        <p:spPr bwMode="auto">
          <a:xfrm flipH="1">
            <a:off x="6877050" y="4005263"/>
            <a:ext cx="1008063" cy="2447925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5" name="Rectangle 5"/>
          <p:cNvSpPr>
            <a:spLocks/>
          </p:cNvSpPr>
          <p:nvPr/>
        </p:nvSpPr>
        <p:spPr bwMode="auto">
          <a:xfrm>
            <a:off x="2071670" y="3143248"/>
            <a:ext cx="2000264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3600" b="1" dirty="0" smtClean="0"/>
              <a:t>=</a:t>
            </a:r>
            <a:r>
              <a:rPr lang="cs-CZ" sz="3600" b="1" dirty="0" smtClean="0">
                <a:solidFill>
                  <a:srgbClr val="003399"/>
                </a:solidFill>
              </a:rPr>
              <a:t> </a:t>
            </a:r>
            <a:r>
              <a:rPr lang="cs-CZ" sz="3600" b="1" dirty="0">
                <a:solidFill>
                  <a:schemeClr val="accent3">
                    <a:lumMod val="50000"/>
                  </a:schemeClr>
                </a:solidFill>
              </a:rPr>
              <a:t>b´ : </a:t>
            </a:r>
            <a:r>
              <a:rPr lang="cs-CZ" sz="3600" b="1" dirty="0" err="1" smtClean="0">
                <a:solidFill>
                  <a:schemeClr val="accent3">
                    <a:lumMod val="50000"/>
                  </a:schemeClr>
                </a:solidFill>
              </a:rPr>
              <a:t>b</a:t>
            </a:r>
            <a:r>
              <a:rPr lang="cs-CZ" sz="36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cs-CZ" sz="3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6" name="Rectangle 5"/>
          <p:cNvSpPr>
            <a:spLocks/>
          </p:cNvSpPr>
          <p:nvPr/>
        </p:nvSpPr>
        <p:spPr bwMode="auto">
          <a:xfrm>
            <a:off x="3714744" y="3143248"/>
            <a:ext cx="2000264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3600" b="1" dirty="0" smtClean="0"/>
              <a:t>=</a:t>
            </a:r>
            <a:r>
              <a:rPr lang="cs-CZ" sz="3600" b="1" dirty="0" smtClean="0">
                <a:solidFill>
                  <a:srgbClr val="003399"/>
                </a:solidFill>
              </a:rPr>
              <a:t> </a:t>
            </a:r>
            <a:r>
              <a:rPr lang="cs-CZ" sz="3600" b="1" dirty="0" smtClean="0">
                <a:solidFill>
                  <a:srgbClr val="FF0000"/>
                </a:solidFill>
              </a:rPr>
              <a:t>c´ </a:t>
            </a:r>
            <a:r>
              <a:rPr lang="cs-CZ" sz="3600" b="1" dirty="0">
                <a:solidFill>
                  <a:srgbClr val="FF0000"/>
                </a:solidFill>
              </a:rPr>
              <a:t>: </a:t>
            </a:r>
            <a:r>
              <a:rPr lang="cs-CZ" sz="3600" b="1" dirty="0" err="1" smtClean="0">
                <a:solidFill>
                  <a:srgbClr val="FF0000"/>
                </a:solidFill>
              </a:rPr>
              <a:t>c</a:t>
            </a:r>
            <a:r>
              <a:rPr lang="cs-CZ" sz="36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cs-CZ" sz="3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7" name="Rectangle 5"/>
          <p:cNvSpPr>
            <a:spLocks/>
          </p:cNvSpPr>
          <p:nvPr/>
        </p:nvSpPr>
        <p:spPr bwMode="auto">
          <a:xfrm>
            <a:off x="5429256" y="3143248"/>
            <a:ext cx="114300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3600" b="1" dirty="0" smtClean="0"/>
              <a:t>=</a:t>
            </a:r>
            <a:r>
              <a:rPr lang="cs-CZ" sz="3600" b="1" dirty="0" smtClean="0">
                <a:solidFill>
                  <a:srgbClr val="003399"/>
                </a:solidFill>
              </a:rPr>
              <a:t> k</a:t>
            </a:r>
            <a:r>
              <a:rPr lang="cs-CZ" sz="36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cs-CZ" sz="36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200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3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3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3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30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3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30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3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3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155" decel="1000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1155" decel="100000"/>
                                        <p:tgtEl>
                                          <p:spTgt spid="2767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1155" fill="hold"/>
                                        <p:tgtEl>
                                          <p:spTgt spid="27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1155" fill="hold"/>
                                        <p:tgtEl>
                                          <p:spTgt spid="27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155" decel="100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1155" decel="100000"/>
                                        <p:tgtEl>
                                          <p:spTgt spid="2766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" dur="1155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" dur="1155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155" decel="100000"/>
                                        <p:tgtEl>
                                          <p:spTgt spid="276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1155" decel="100000"/>
                                        <p:tgtEl>
                                          <p:spTgt spid="276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0" dur="1155" fill="hold"/>
                                        <p:tgtEl>
                                          <p:spTgt spid="27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2" dur="1155" fill="hold"/>
                                        <p:tgtEl>
                                          <p:spTgt spid="27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155" decel="1000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1155" decel="100000"/>
                                        <p:tgtEl>
                                          <p:spTgt spid="276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8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9" dur="1155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0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1" dur="1155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2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155" decel="100000"/>
                                        <p:tgtEl>
                                          <p:spTgt spid="276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1155" decel="100000"/>
                                        <p:tgtEl>
                                          <p:spTgt spid="276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5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6" dur="1155" fill="hold"/>
                                        <p:tgtEl>
                                          <p:spTgt spid="27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7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8" dur="1155" fill="hold"/>
                                        <p:tgtEl>
                                          <p:spTgt spid="27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155" decel="1000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1155" decel="100000"/>
                                        <p:tgtEl>
                                          <p:spTgt spid="2766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4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5" dur="1155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6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7" dur="1155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8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155" decel="10000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1155" decel="100000"/>
                                        <p:tgtEl>
                                          <p:spTgt spid="2767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4" dur="1155" fill="hold"/>
                                        <p:tgtEl>
                                          <p:spTgt spid="27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5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6" dur="1155" fill="hold"/>
                                        <p:tgtEl>
                                          <p:spTgt spid="27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7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155" decel="1000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1" dur="1155" decel="100000"/>
                                        <p:tgtEl>
                                          <p:spTgt spid="2766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2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3" dur="1155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4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5" dur="1155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6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000"/>
                            </p:stCondLst>
                            <p:childTnLst>
                              <p:par>
                                <p:cTn id="12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155" decel="100000"/>
                                        <p:tgtEl>
                                          <p:spTgt spid="276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8" dur="1155" decel="100000"/>
                                        <p:tgtEl>
                                          <p:spTgt spid="2767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0" dur="1155" fill="hold"/>
                                        <p:tgtEl>
                                          <p:spTgt spid="27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2" dur="1155" fill="hold"/>
                                        <p:tgtEl>
                                          <p:spTgt spid="27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155" decel="1000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1155" decel="100000"/>
                                        <p:tgtEl>
                                          <p:spTgt spid="276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8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9" dur="1155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0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1" dur="1155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2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155" decel="100000"/>
                                        <p:tgtEl>
                                          <p:spTgt spid="276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6" dur="1155" decel="100000"/>
                                        <p:tgtEl>
                                          <p:spTgt spid="2767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7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8" dur="1155" fill="hold"/>
                                        <p:tgtEl>
                                          <p:spTgt spid="27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0" dur="1155" fill="hold"/>
                                        <p:tgtEl>
                                          <p:spTgt spid="27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155" decel="1000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5" dur="1155" decel="100000"/>
                                        <p:tgtEl>
                                          <p:spTgt spid="2767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6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7" dur="1155" fill="hold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8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9" dur="1155" fill="hold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0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2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2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2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2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3" grpId="0" build="allAtOnce"/>
      <p:bldP spid="27655" grpId="0" animBg="1"/>
      <p:bldP spid="27658" grpId="0" animBg="1"/>
      <p:bldP spid="27659" grpId="0"/>
      <p:bldP spid="27660" grpId="0"/>
      <p:bldP spid="27661" grpId="0"/>
      <p:bldP spid="27662" grpId="0"/>
      <p:bldP spid="27663" grpId="0"/>
      <p:bldP spid="27664" grpId="0"/>
      <p:bldP spid="27665" grpId="0"/>
      <p:bldP spid="27666" grpId="0"/>
      <p:bldP spid="27667" grpId="0"/>
      <p:bldP spid="27668" grpId="0"/>
      <p:bldP spid="27669" grpId="0"/>
      <p:bldP spid="27670" grpId="0"/>
      <p:bldP spid="27675" grpId="0" animBg="1"/>
      <p:bldP spid="27676" grpId="0" animBg="1"/>
      <p:bldP spid="27677" grpId="0" animBg="1"/>
      <p:bldP spid="27678" grpId="0" animBg="1"/>
      <p:bldP spid="27679" grpId="0" animBg="1"/>
      <p:bldP spid="27680" grpId="0" animBg="1"/>
      <p:bldP spid="25" grpId="0" build="allAtOnce"/>
      <p:bldP spid="26" grpId="0" build="allAtOnce"/>
      <p:bldP spid="27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smtClean="0">
                <a:latin typeface="Arial" charset="0"/>
              </a:rPr>
              <a:t>Věta sus</a:t>
            </a:r>
          </a:p>
        </p:txBody>
      </p:sp>
      <p:sp>
        <p:nvSpPr>
          <p:cNvPr id="28676" name="Rectangle 4"/>
          <p:cNvSpPr>
            <a:spLocks/>
          </p:cNvSpPr>
          <p:nvPr/>
        </p:nvSpPr>
        <p:spPr bwMode="auto">
          <a:xfrm>
            <a:off x="251520" y="1484313"/>
            <a:ext cx="8712968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3200" dirty="0"/>
              <a:t>Každé dva trojúhelníky, které mají sobě rovné poměry délek dvou odpovídajících si stran a shodují se v úhlu jimi sevřeném, jsou podobné.</a:t>
            </a:r>
          </a:p>
        </p:txBody>
      </p:sp>
      <p:sp>
        <p:nvSpPr>
          <p:cNvPr id="28677" name="Rectangle 5"/>
          <p:cNvSpPr>
            <a:spLocks/>
          </p:cNvSpPr>
          <p:nvPr/>
        </p:nvSpPr>
        <p:spPr bwMode="auto">
          <a:xfrm>
            <a:off x="785786" y="3571876"/>
            <a:ext cx="1928826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3600" b="1" dirty="0">
                <a:solidFill>
                  <a:srgbClr val="003399"/>
                </a:solidFill>
              </a:rPr>
              <a:t>a´ : </a:t>
            </a:r>
            <a:r>
              <a:rPr lang="cs-CZ" sz="3600" b="1" dirty="0" err="1">
                <a:solidFill>
                  <a:srgbClr val="003399"/>
                </a:solidFill>
              </a:rPr>
              <a:t>a</a:t>
            </a:r>
            <a:r>
              <a:rPr lang="cs-CZ" sz="3600" b="1" dirty="0">
                <a:solidFill>
                  <a:srgbClr val="003399"/>
                </a:solidFill>
              </a:rPr>
              <a:t> </a:t>
            </a:r>
            <a:r>
              <a:rPr lang="cs-CZ" sz="3600" b="1" dirty="0" smtClean="0"/>
              <a:t> </a:t>
            </a:r>
            <a:endParaRPr lang="cs-CZ" sz="3600" b="1" dirty="0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 rot="4516936">
            <a:off x="1367631" y="4112419"/>
            <a:ext cx="1655763" cy="2016125"/>
          </a:xfrm>
          <a:prstGeom prst="triangle">
            <a:avLst>
              <a:gd name="adj" fmla="val 85968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680" name="Rectangle 8"/>
          <p:cNvSpPr>
            <a:spLocks/>
          </p:cNvSpPr>
          <p:nvPr/>
        </p:nvSpPr>
        <p:spPr bwMode="auto">
          <a:xfrm>
            <a:off x="611188" y="4292600"/>
            <a:ext cx="3603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/>
              <a:t>A</a:t>
            </a:r>
          </a:p>
        </p:txBody>
      </p:sp>
      <p:sp>
        <p:nvSpPr>
          <p:cNvPr id="28681" name="Rectangle 9"/>
          <p:cNvSpPr>
            <a:spLocks/>
          </p:cNvSpPr>
          <p:nvPr/>
        </p:nvSpPr>
        <p:spPr bwMode="auto">
          <a:xfrm>
            <a:off x="1258888" y="6237288"/>
            <a:ext cx="3603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/>
              <a:t>B</a:t>
            </a:r>
          </a:p>
        </p:txBody>
      </p:sp>
      <p:sp>
        <p:nvSpPr>
          <p:cNvPr id="28684" name="Rectangle 12"/>
          <p:cNvSpPr>
            <a:spLocks/>
          </p:cNvSpPr>
          <p:nvPr/>
        </p:nvSpPr>
        <p:spPr bwMode="auto">
          <a:xfrm>
            <a:off x="3348038" y="5229225"/>
            <a:ext cx="4333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/>
              <a:t>C</a:t>
            </a:r>
          </a:p>
        </p:txBody>
      </p:sp>
      <p:sp>
        <p:nvSpPr>
          <p:cNvPr id="28686" name="Rectangle 14"/>
          <p:cNvSpPr>
            <a:spLocks/>
          </p:cNvSpPr>
          <p:nvPr/>
        </p:nvSpPr>
        <p:spPr bwMode="auto">
          <a:xfrm>
            <a:off x="900113" y="5300663"/>
            <a:ext cx="3603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b="1"/>
              <a:t>c</a:t>
            </a:r>
          </a:p>
        </p:txBody>
      </p:sp>
      <p:sp>
        <p:nvSpPr>
          <p:cNvPr id="28687" name="Rectangle 15"/>
          <p:cNvSpPr>
            <a:spLocks/>
          </p:cNvSpPr>
          <p:nvPr/>
        </p:nvSpPr>
        <p:spPr bwMode="auto">
          <a:xfrm>
            <a:off x="2195513" y="5805488"/>
            <a:ext cx="3603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b="1">
                <a:solidFill>
                  <a:srgbClr val="003399"/>
                </a:solidFill>
              </a:rPr>
              <a:t>a</a:t>
            </a:r>
          </a:p>
        </p:txBody>
      </p:sp>
      <p:sp>
        <p:nvSpPr>
          <p:cNvPr id="28688" name="Rectangle 16"/>
          <p:cNvSpPr>
            <a:spLocks/>
          </p:cNvSpPr>
          <p:nvPr/>
        </p:nvSpPr>
        <p:spPr bwMode="auto">
          <a:xfrm>
            <a:off x="1979613" y="4508500"/>
            <a:ext cx="3603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b="1" dirty="0">
                <a:solidFill>
                  <a:srgbClr val="00B050"/>
                </a:solidFill>
              </a:rPr>
              <a:t>b</a:t>
            </a:r>
          </a:p>
        </p:txBody>
      </p:sp>
      <p:sp>
        <p:nvSpPr>
          <p:cNvPr id="28692" name="AutoShape 20"/>
          <p:cNvSpPr>
            <a:spLocks noChangeArrowheads="1"/>
          </p:cNvSpPr>
          <p:nvPr/>
        </p:nvSpPr>
        <p:spPr bwMode="auto">
          <a:xfrm rot="2294388">
            <a:off x="5867400" y="3213100"/>
            <a:ext cx="2203450" cy="2952750"/>
          </a:xfrm>
          <a:prstGeom prst="triangle">
            <a:avLst>
              <a:gd name="adj" fmla="val 85968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693" name="Rectangle 21"/>
          <p:cNvSpPr>
            <a:spLocks/>
          </p:cNvSpPr>
          <p:nvPr/>
        </p:nvSpPr>
        <p:spPr bwMode="auto">
          <a:xfrm>
            <a:off x="4643438" y="5013325"/>
            <a:ext cx="7207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/>
              <a:t>A´</a:t>
            </a:r>
          </a:p>
        </p:txBody>
      </p:sp>
      <p:sp>
        <p:nvSpPr>
          <p:cNvPr id="28694" name="Rectangle 22"/>
          <p:cNvSpPr>
            <a:spLocks/>
          </p:cNvSpPr>
          <p:nvPr/>
        </p:nvSpPr>
        <p:spPr bwMode="auto">
          <a:xfrm>
            <a:off x="7019925" y="6237288"/>
            <a:ext cx="720725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/>
              <a:t>B´</a:t>
            </a:r>
          </a:p>
        </p:txBody>
      </p:sp>
      <p:sp>
        <p:nvSpPr>
          <p:cNvPr id="28695" name="Rectangle 23"/>
          <p:cNvSpPr>
            <a:spLocks/>
          </p:cNvSpPr>
          <p:nvPr/>
        </p:nvSpPr>
        <p:spPr bwMode="auto">
          <a:xfrm>
            <a:off x="8027988" y="3573463"/>
            <a:ext cx="7604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/>
              <a:t>C´</a:t>
            </a:r>
          </a:p>
        </p:txBody>
      </p:sp>
      <p:sp>
        <p:nvSpPr>
          <p:cNvPr id="28696" name="Rectangle 24"/>
          <p:cNvSpPr>
            <a:spLocks/>
          </p:cNvSpPr>
          <p:nvPr/>
        </p:nvSpPr>
        <p:spPr bwMode="auto">
          <a:xfrm>
            <a:off x="5508625" y="5661025"/>
            <a:ext cx="5746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b="1"/>
              <a:t>c´</a:t>
            </a:r>
          </a:p>
        </p:txBody>
      </p:sp>
      <p:sp>
        <p:nvSpPr>
          <p:cNvPr id="28697" name="Rectangle 25"/>
          <p:cNvSpPr>
            <a:spLocks/>
          </p:cNvSpPr>
          <p:nvPr/>
        </p:nvSpPr>
        <p:spPr bwMode="auto">
          <a:xfrm>
            <a:off x="7451725" y="5300663"/>
            <a:ext cx="6477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b="1">
                <a:solidFill>
                  <a:srgbClr val="003399"/>
                </a:solidFill>
              </a:rPr>
              <a:t>a´</a:t>
            </a:r>
          </a:p>
        </p:txBody>
      </p:sp>
      <p:sp>
        <p:nvSpPr>
          <p:cNvPr id="28698" name="Rectangle 26"/>
          <p:cNvSpPr>
            <a:spLocks/>
          </p:cNvSpPr>
          <p:nvPr/>
        </p:nvSpPr>
        <p:spPr bwMode="auto">
          <a:xfrm>
            <a:off x="6588125" y="4076700"/>
            <a:ext cx="6477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b="1" dirty="0">
                <a:solidFill>
                  <a:srgbClr val="00B050"/>
                </a:solidFill>
              </a:rPr>
              <a:t>b´</a:t>
            </a:r>
          </a:p>
        </p:txBody>
      </p:sp>
      <p:sp>
        <p:nvSpPr>
          <p:cNvPr id="28699" name="Arc 27"/>
          <p:cNvSpPr>
            <a:spLocks/>
          </p:cNvSpPr>
          <p:nvPr/>
        </p:nvSpPr>
        <p:spPr bwMode="auto">
          <a:xfrm flipH="1">
            <a:off x="2339975" y="5132388"/>
            <a:ext cx="360363" cy="636587"/>
          </a:xfrm>
          <a:custGeom>
            <a:avLst/>
            <a:gdLst>
              <a:gd name="G0" fmla="+- 0 0 0"/>
              <a:gd name="G1" fmla="+- 19648 0 0"/>
              <a:gd name="G2" fmla="+- 21600 0 0"/>
              <a:gd name="T0" fmla="*/ 8973 w 21600"/>
              <a:gd name="T1" fmla="*/ 0 h 38408"/>
              <a:gd name="T2" fmla="*/ 10707 w 21600"/>
              <a:gd name="T3" fmla="*/ 38408 h 38408"/>
              <a:gd name="T4" fmla="*/ 0 w 21600"/>
              <a:gd name="T5" fmla="*/ 19648 h 38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8408" fill="none" extrusionOk="0">
                <a:moveTo>
                  <a:pt x="8973" y="-1"/>
                </a:moveTo>
                <a:cubicBezTo>
                  <a:pt x="16665" y="3512"/>
                  <a:pt x="21600" y="11191"/>
                  <a:pt x="21600" y="19648"/>
                </a:cubicBezTo>
                <a:cubicBezTo>
                  <a:pt x="21600" y="27403"/>
                  <a:pt x="17442" y="34563"/>
                  <a:pt x="10706" y="38407"/>
                </a:cubicBezTo>
              </a:path>
              <a:path w="21600" h="38408" stroke="0" extrusionOk="0">
                <a:moveTo>
                  <a:pt x="8973" y="-1"/>
                </a:moveTo>
                <a:cubicBezTo>
                  <a:pt x="16665" y="3512"/>
                  <a:pt x="21600" y="11191"/>
                  <a:pt x="21600" y="19648"/>
                </a:cubicBezTo>
                <a:cubicBezTo>
                  <a:pt x="21600" y="27403"/>
                  <a:pt x="17442" y="34563"/>
                  <a:pt x="10706" y="38407"/>
                </a:cubicBezTo>
                <a:lnTo>
                  <a:pt x="0" y="19648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701" name="Rectangle 29"/>
          <p:cNvSpPr>
            <a:spLocks/>
          </p:cNvSpPr>
          <p:nvPr/>
        </p:nvSpPr>
        <p:spPr bwMode="auto">
          <a:xfrm>
            <a:off x="1908175" y="5157788"/>
            <a:ext cx="431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3600" b="1" dirty="0">
                <a:solidFill>
                  <a:srgbClr val="003399"/>
                </a:solidFill>
                <a:latin typeface="Symbol" pitchFamily="18" charset="2"/>
              </a:rPr>
              <a:t>g</a:t>
            </a:r>
          </a:p>
        </p:txBody>
      </p:sp>
      <p:sp>
        <p:nvSpPr>
          <p:cNvPr id="28702" name="Arc 30"/>
          <p:cNvSpPr>
            <a:spLocks/>
          </p:cNvSpPr>
          <p:nvPr/>
        </p:nvSpPr>
        <p:spPr bwMode="auto">
          <a:xfrm rot="18317810" flipH="1">
            <a:off x="7197726" y="4395787"/>
            <a:ext cx="431800" cy="942975"/>
          </a:xfrm>
          <a:custGeom>
            <a:avLst/>
            <a:gdLst>
              <a:gd name="G0" fmla="+- 0 0 0"/>
              <a:gd name="G1" fmla="+- 20953 0 0"/>
              <a:gd name="G2" fmla="+- 21600 0 0"/>
              <a:gd name="T0" fmla="*/ 5247 w 21600"/>
              <a:gd name="T1" fmla="*/ 0 h 35777"/>
              <a:gd name="T2" fmla="*/ 15711 w 21600"/>
              <a:gd name="T3" fmla="*/ 35777 h 35777"/>
              <a:gd name="T4" fmla="*/ 0 w 21600"/>
              <a:gd name="T5" fmla="*/ 20953 h 35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5777" fill="none" extrusionOk="0">
                <a:moveTo>
                  <a:pt x="5247" y="-1"/>
                </a:moveTo>
                <a:cubicBezTo>
                  <a:pt x="14858" y="2406"/>
                  <a:pt x="21600" y="11044"/>
                  <a:pt x="21600" y="20953"/>
                </a:cubicBezTo>
                <a:cubicBezTo>
                  <a:pt x="21600" y="26464"/>
                  <a:pt x="19493" y="31767"/>
                  <a:pt x="15710" y="35776"/>
                </a:cubicBezTo>
              </a:path>
              <a:path w="21600" h="35777" stroke="0" extrusionOk="0">
                <a:moveTo>
                  <a:pt x="5247" y="-1"/>
                </a:moveTo>
                <a:cubicBezTo>
                  <a:pt x="14858" y="2406"/>
                  <a:pt x="21600" y="11044"/>
                  <a:pt x="21600" y="20953"/>
                </a:cubicBezTo>
                <a:cubicBezTo>
                  <a:pt x="21600" y="26464"/>
                  <a:pt x="19493" y="31767"/>
                  <a:pt x="15710" y="35776"/>
                </a:cubicBezTo>
                <a:lnTo>
                  <a:pt x="0" y="20953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703" name="Rectangle 31"/>
          <p:cNvSpPr>
            <a:spLocks/>
          </p:cNvSpPr>
          <p:nvPr/>
        </p:nvSpPr>
        <p:spPr bwMode="auto">
          <a:xfrm>
            <a:off x="6588125" y="4797425"/>
            <a:ext cx="720725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3600" b="1">
                <a:solidFill>
                  <a:srgbClr val="003399"/>
                </a:solidFill>
                <a:latin typeface="Symbol" pitchFamily="18" charset="2"/>
              </a:rPr>
              <a:t>g</a:t>
            </a:r>
            <a:r>
              <a:rPr lang="cs-CZ" sz="3600" b="1">
                <a:solidFill>
                  <a:srgbClr val="003399"/>
                </a:solidFill>
              </a:rPr>
              <a:t>´</a:t>
            </a:r>
          </a:p>
        </p:txBody>
      </p:sp>
      <p:sp>
        <p:nvSpPr>
          <p:cNvPr id="28706" name="Line 34"/>
          <p:cNvSpPr>
            <a:spLocks noChangeShapeType="1"/>
          </p:cNvSpPr>
          <p:nvPr/>
        </p:nvSpPr>
        <p:spPr bwMode="auto">
          <a:xfrm flipV="1">
            <a:off x="1403350" y="5445125"/>
            <a:ext cx="1944688" cy="720725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707" name="Line 35"/>
          <p:cNvSpPr>
            <a:spLocks noChangeShapeType="1"/>
          </p:cNvSpPr>
          <p:nvPr/>
        </p:nvSpPr>
        <p:spPr bwMode="auto">
          <a:xfrm>
            <a:off x="1042988" y="4581525"/>
            <a:ext cx="2305050" cy="863600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708" name="Line 36"/>
          <p:cNvSpPr>
            <a:spLocks noChangeShapeType="1"/>
          </p:cNvSpPr>
          <p:nvPr/>
        </p:nvSpPr>
        <p:spPr bwMode="auto">
          <a:xfrm flipV="1">
            <a:off x="6948488" y="4005263"/>
            <a:ext cx="1584325" cy="2519362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8711" name="Line 39"/>
          <p:cNvSpPr>
            <a:spLocks noChangeShapeType="1"/>
          </p:cNvSpPr>
          <p:nvPr/>
        </p:nvSpPr>
        <p:spPr bwMode="auto">
          <a:xfrm flipV="1">
            <a:off x="5219700" y="4005263"/>
            <a:ext cx="3313113" cy="1152525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7" name="Rectangle 5"/>
          <p:cNvSpPr>
            <a:spLocks/>
          </p:cNvSpPr>
          <p:nvPr/>
        </p:nvSpPr>
        <p:spPr bwMode="auto">
          <a:xfrm>
            <a:off x="2214546" y="3571876"/>
            <a:ext cx="1928826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3600" b="1" dirty="0" smtClean="0"/>
              <a:t>=</a:t>
            </a:r>
            <a:r>
              <a:rPr lang="cs-CZ" sz="3600" b="1" dirty="0" smtClean="0">
                <a:solidFill>
                  <a:srgbClr val="003399"/>
                </a:solidFill>
              </a:rPr>
              <a:t> </a:t>
            </a:r>
            <a:r>
              <a:rPr lang="cs-CZ" sz="3600" b="1" dirty="0" smtClean="0">
                <a:solidFill>
                  <a:srgbClr val="00B050"/>
                </a:solidFill>
              </a:rPr>
              <a:t>b´ : </a:t>
            </a:r>
            <a:r>
              <a:rPr lang="cs-CZ" sz="3600" b="1" dirty="0" err="1" smtClean="0">
                <a:solidFill>
                  <a:srgbClr val="00B050"/>
                </a:solidFill>
              </a:rPr>
              <a:t>b</a:t>
            </a:r>
            <a:r>
              <a:rPr lang="cs-CZ" sz="3600" b="1" dirty="0" smtClean="0">
                <a:solidFill>
                  <a:srgbClr val="00B050"/>
                </a:solidFill>
              </a:rPr>
              <a:t>  </a:t>
            </a:r>
            <a:endParaRPr lang="cs-CZ" sz="3600" b="1" dirty="0">
              <a:solidFill>
                <a:srgbClr val="00B050"/>
              </a:solidFill>
            </a:endParaRPr>
          </a:p>
        </p:txBody>
      </p:sp>
      <p:sp>
        <p:nvSpPr>
          <p:cNvPr id="29" name="Rectangle 5"/>
          <p:cNvSpPr>
            <a:spLocks/>
          </p:cNvSpPr>
          <p:nvPr/>
        </p:nvSpPr>
        <p:spPr bwMode="auto">
          <a:xfrm>
            <a:off x="2643174" y="4357694"/>
            <a:ext cx="242889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cs-CZ" sz="3600" b="1" dirty="0" smtClean="0">
                <a:solidFill>
                  <a:srgbClr val="FF0000"/>
                </a:solidFill>
                <a:latin typeface="Symbol" pitchFamily="18" charset="2"/>
              </a:rPr>
              <a:t>g</a:t>
            </a:r>
            <a:r>
              <a:rPr lang="cs-CZ" sz="3600" b="1" dirty="0" smtClean="0">
                <a:solidFill>
                  <a:srgbClr val="FF0000"/>
                </a:solidFill>
              </a:rPr>
              <a:t>´ = </a:t>
            </a:r>
            <a:r>
              <a:rPr lang="cs-CZ" sz="3600" b="1" dirty="0" err="1" smtClean="0">
                <a:solidFill>
                  <a:srgbClr val="FF0000"/>
                </a:solidFill>
                <a:latin typeface="Symbol" pitchFamily="18" charset="2"/>
              </a:rPr>
              <a:t>g</a:t>
            </a:r>
            <a:endParaRPr lang="cs-CZ" sz="3600" b="1" dirty="0" smtClean="0">
              <a:solidFill>
                <a:srgbClr val="FF0000"/>
              </a:solidFill>
              <a:latin typeface="Symbol" pitchFamily="18" charset="2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cs-CZ" sz="3600" b="1" dirty="0" smtClean="0">
                <a:solidFill>
                  <a:srgbClr val="00B050"/>
                </a:solidFill>
              </a:rPr>
              <a:t>  </a:t>
            </a:r>
            <a:endParaRPr lang="cs-CZ" sz="3600" b="1" dirty="0">
              <a:solidFill>
                <a:srgbClr val="00B050"/>
              </a:solidFill>
            </a:endParaRPr>
          </a:p>
        </p:txBody>
      </p:sp>
      <p:sp>
        <p:nvSpPr>
          <p:cNvPr id="30" name="Rectangle 5"/>
          <p:cNvSpPr>
            <a:spLocks/>
          </p:cNvSpPr>
          <p:nvPr/>
        </p:nvSpPr>
        <p:spPr bwMode="auto">
          <a:xfrm>
            <a:off x="3929058" y="3571876"/>
            <a:ext cx="142876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3600" b="1" dirty="0" smtClean="0"/>
              <a:t>=</a:t>
            </a:r>
            <a:r>
              <a:rPr lang="cs-CZ" sz="3600" b="1" dirty="0" smtClean="0">
                <a:solidFill>
                  <a:srgbClr val="003399"/>
                </a:solidFill>
              </a:rPr>
              <a:t> k</a:t>
            </a:r>
            <a:r>
              <a:rPr lang="cs-CZ" sz="3600" b="1" dirty="0" smtClean="0">
                <a:solidFill>
                  <a:srgbClr val="00B050"/>
                </a:solidFill>
              </a:rPr>
              <a:t> </a:t>
            </a:r>
            <a:endParaRPr lang="cs-CZ" sz="3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200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20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20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30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30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30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155" decel="100000"/>
                                        <p:tgtEl>
                                          <p:spTgt spid="287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1155" decel="100000"/>
                                        <p:tgtEl>
                                          <p:spTgt spid="287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" dur="1155" fill="hold"/>
                                        <p:tgtEl>
                                          <p:spTgt spid="28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1155" fill="hold"/>
                                        <p:tgtEl>
                                          <p:spTgt spid="28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155" decel="1000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1155" decel="100000"/>
                                        <p:tgtEl>
                                          <p:spTgt spid="2868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" dur="1155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1155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155" decel="100000"/>
                                        <p:tgtEl>
                                          <p:spTgt spid="287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1155" decel="100000"/>
                                        <p:tgtEl>
                                          <p:spTgt spid="2870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5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6" dur="1155" fill="hold"/>
                                        <p:tgtEl>
                                          <p:spTgt spid="28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7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8" dur="1155" fill="hold"/>
                                        <p:tgtEl>
                                          <p:spTgt spid="28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155" decel="1000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1155" decel="100000"/>
                                        <p:tgtEl>
                                          <p:spTgt spid="2869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4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5" dur="1155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6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7" dur="1155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8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155" decel="100000"/>
                                        <p:tgtEl>
                                          <p:spTgt spid="287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1155" decel="100000"/>
                                        <p:tgtEl>
                                          <p:spTgt spid="2870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2" dur="1155" fill="hold"/>
                                        <p:tgtEl>
                                          <p:spTgt spid="28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4" dur="1155" fill="hold"/>
                                        <p:tgtEl>
                                          <p:spTgt spid="28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5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155" decel="1000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1155" decel="100000"/>
                                        <p:tgtEl>
                                          <p:spTgt spid="2868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0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1" dur="1155" fill="hold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2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3" dur="1155" fill="hold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4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155" decel="1000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1155" decel="100000"/>
                                        <p:tgtEl>
                                          <p:spTgt spid="287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0" dur="1155" fill="hold"/>
                                        <p:tgtEl>
                                          <p:spTgt spid="28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2" dur="1155" fill="hold"/>
                                        <p:tgtEl>
                                          <p:spTgt spid="28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155" decel="1000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1155" decel="100000"/>
                                        <p:tgtEl>
                                          <p:spTgt spid="286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8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9" dur="1155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0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1" dur="1155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2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155" decel="1000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1" dur="1155" decel="100000"/>
                                        <p:tgtEl>
                                          <p:spTgt spid="286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2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3" dur="1155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4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5" dur="1155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6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155" decel="100000"/>
                                        <p:tgtEl>
                                          <p:spTgt spid="287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1155" decel="100000"/>
                                        <p:tgtEl>
                                          <p:spTgt spid="2870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2" dur="1155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4" dur="1155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5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155" decel="100000"/>
                                        <p:tgtEl>
                                          <p:spTgt spid="287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9" dur="1155" decel="100000"/>
                                        <p:tgtEl>
                                          <p:spTgt spid="2870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0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1" dur="1155" fill="hold"/>
                                        <p:tgtEl>
                                          <p:spTgt spid="28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2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3" dur="1155" fill="hold"/>
                                        <p:tgtEl>
                                          <p:spTgt spid="28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4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155" decel="1000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8" dur="1155" decel="100000"/>
                                        <p:tgtEl>
                                          <p:spTgt spid="2870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0" dur="1155" fill="hold"/>
                                        <p:tgtEl>
                                          <p:spTgt spid="28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2" dur="1155" fill="hold"/>
                                        <p:tgtEl>
                                          <p:spTgt spid="28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2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2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  <p:bldP spid="28676" grpId="1"/>
      <p:bldP spid="28677" grpId="0" build="p"/>
      <p:bldP spid="28677" grpId="1"/>
      <p:bldP spid="28678" grpId="0" animBg="1"/>
      <p:bldP spid="28680" grpId="0"/>
      <p:bldP spid="28680" grpId="1"/>
      <p:bldP spid="28681" grpId="0"/>
      <p:bldP spid="28681" grpId="1"/>
      <p:bldP spid="28684" grpId="0"/>
      <p:bldP spid="28684" grpId="1"/>
      <p:bldP spid="28686" grpId="0"/>
      <p:bldP spid="28687" grpId="0"/>
      <p:bldP spid="28688" grpId="0"/>
      <p:bldP spid="28692" grpId="0" animBg="1"/>
      <p:bldP spid="28693" grpId="1"/>
      <p:bldP spid="28694" grpId="1"/>
      <p:bldP spid="28695" grpId="1"/>
      <p:bldP spid="28696" grpId="0"/>
      <p:bldP spid="28697" grpId="0"/>
      <p:bldP spid="28698" grpId="0"/>
      <p:bldP spid="28699" grpId="0" animBg="1"/>
      <p:bldP spid="28701" grpId="0"/>
      <p:bldP spid="28702" grpId="0" animBg="1"/>
      <p:bldP spid="28703" grpId="0"/>
      <p:bldP spid="28706" grpId="0" animBg="1"/>
      <p:bldP spid="28707" grpId="0" animBg="1"/>
      <p:bldP spid="28708" grpId="0" animBg="1"/>
      <p:bldP spid="28711" grpId="0" animBg="1"/>
      <p:bldP spid="27" grpId="0" build="p"/>
      <p:bldP spid="27" grpId="1"/>
      <p:bldP spid="29" grpId="0" build="p"/>
      <p:bldP spid="29" grpId="1"/>
      <p:bldP spid="30" grpId="0" build="p"/>
      <p:bldP spid="3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9" name="AutoShape 23"/>
          <p:cNvSpPr>
            <a:spLocks noChangeArrowheads="1"/>
          </p:cNvSpPr>
          <p:nvPr/>
        </p:nvSpPr>
        <p:spPr bwMode="auto">
          <a:xfrm rot="5400000">
            <a:off x="5723732" y="3788569"/>
            <a:ext cx="2592387" cy="2447925"/>
          </a:xfrm>
          <a:prstGeom prst="triangle">
            <a:avLst>
              <a:gd name="adj" fmla="val 85968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smtClean="0">
                <a:latin typeface="Arial" charset="0"/>
              </a:rPr>
              <a:t>Věta uu</a:t>
            </a:r>
          </a:p>
        </p:txBody>
      </p:sp>
      <p:sp>
        <p:nvSpPr>
          <p:cNvPr id="29699" name="Rectangle 3"/>
          <p:cNvSpPr>
            <a:spLocks/>
          </p:cNvSpPr>
          <p:nvPr/>
        </p:nvSpPr>
        <p:spPr bwMode="auto">
          <a:xfrm>
            <a:off x="468313" y="1484313"/>
            <a:ext cx="82296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3200" dirty="0"/>
              <a:t>Každé dva trojúhelníky, které se shodují ve dvou úhlech, jsou podobné.</a:t>
            </a:r>
          </a:p>
        </p:txBody>
      </p:sp>
      <p:sp>
        <p:nvSpPr>
          <p:cNvPr id="29700" name="Rectangle 4"/>
          <p:cNvSpPr>
            <a:spLocks/>
          </p:cNvSpPr>
          <p:nvPr/>
        </p:nvSpPr>
        <p:spPr bwMode="auto">
          <a:xfrm>
            <a:off x="3571868" y="2571744"/>
            <a:ext cx="20875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cs-CZ" sz="3600" b="1" dirty="0">
                <a:solidFill>
                  <a:srgbClr val="003399"/>
                </a:solidFill>
                <a:latin typeface="Symbol" pitchFamily="18" charset="2"/>
              </a:rPr>
              <a:t>a </a:t>
            </a:r>
            <a:r>
              <a:rPr lang="cs-CZ" sz="3600" b="1" dirty="0">
                <a:solidFill>
                  <a:srgbClr val="003399"/>
                </a:solidFill>
                <a:latin typeface="Symbol" pitchFamily="18" charset="2"/>
                <a:sym typeface="Symbol" pitchFamily="18" charset="2"/>
              </a:rPr>
              <a:t></a:t>
            </a:r>
            <a:r>
              <a:rPr lang="cs-CZ" sz="3600" b="1" dirty="0">
                <a:solidFill>
                  <a:srgbClr val="003399"/>
                </a:solidFill>
                <a:latin typeface="Symbol" pitchFamily="18" charset="2"/>
              </a:rPr>
              <a:t>  </a:t>
            </a:r>
            <a:r>
              <a:rPr lang="cs-CZ" sz="3600" b="1" dirty="0" err="1">
                <a:solidFill>
                  <a:srgbClr val="003399"/>
                </a:solidFill>
                <a:latin typeface="Symbol" pitchFamily="18" charset="2"/>
              </a:rPr>
              <a:t>a</a:t>
            </a:r>
            <a:r>
              <a:rPr lang="cs-CZ" sz="3600" b="1" dirty="0">
                <a:solidFill>
                  <a:srgbClr val="003399"/>
                </a:solidFill>
              </a:rPr>
              <a:t>´</a:t>
            </a:r>
            <a:r>
              <a:rPr lang="cs-CZ" sz="3600" b="1" dirty="0"/>
              <a:t> </a:t>
            </a:r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 rot="4516936">
            <a:off x="918369" y="2618582"/>
            <a:ext cx="3671887" cy="3276600"/>
          </a:xfrm>
          <a:prstGeom prst="triangle">
            <a:avLst>
              <a:gd name="adj" fmla="val 85968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vert="eaVert" wrap="none" anchor="ctr"/>
          <a:lstStyle/>
          <a:p>
            <a:pPr algn="ctr"/>
            <a:endParaRPr lang="cs-CZ"/>
          </a:p>
        </p:txBody>
      </p:sp>
      <p:sp>
        <p:nvSpPr>
          <p:cNvPr id="29702" name="Rectangle 6"/>
          <p:cNvSpPr>
            <a:spLocks/>
          </p:cNvSpPr>
          <p:nvPr/>
        </p:nvSpPr>
        <p:spPr bwMode="auto">
          <a:xfrm>
            <a:off x="250825" y="2565400"/>
            <a:ext cx="7207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/>
              <a:t>A´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1042988" y="6165850"/>
            <a:ext cx="5762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/>
              <a:t>B´</a:t>
            </a: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4572000" y="4797425"/>
            <a:ext cx="646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/>
              <a:t>C´</a:t>
            </a:r>
          </a:p>
        </p:txBody>
      </p:sp>
      <p:sp>
        <p:nvSpPr>
          <p:cNvPr id="29705" name="Rectangle 9"/>
          <p:cNvSpPr>
            <a:spLocks/>
          </p:cNvSpPr>
          <p:nvPr/>
        </p:nvSpPr>
        <p:spPr bwMode="auto">
          <a:xfrm>
            <a:off x="539750" y="4365625"/>
            <a:ext cx="7207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b="1"/>
              <a:t>c´</a:t>
            </a:r>
          </a:p>
        </p:txBody>
      </p:sp>
      <p:sp>
        <p:nvSpPr>
          <p:cNvPr id="29706" name="Rectangle 10"/>
          <p:cNvSpPr>
            <a:spLocks/>
          </p:cNvSpPr>
          <p:nvPr/>
        </p:nvSpPr>
        <p:spPr bwMode="auto">
          <a:xfrm>
            <a:off x="2916238" y="5734050"/>
            <a:ext cx="71913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b="1"/>
              <a:t>a´</a:t>
            </a:r>
          </a:p>
        </p:txBody>
      </p:sp>
      <p:sp>
        <p:nvSpPr>
          <p:cNvPr id="29707" name="Rectangle 11"/>
          <p:cNvSpPr>
            <a:spLocks/>
          </p:cNvSpPr>
          <p:nvPr/>
        </p:nvSpPr>
        <p:spPr bwMode="auto">
          <a:xfrm>
            <a:off x="2555875" y="3573463"/>
            <a:ext cx="6477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b="1"/>
              <a:t>b´</a:t>
            </a:r>
          </a:p>
        </p:txBody>
      </p:sp>
      <p:sp>
        <p:nvSpPr>
          <p:cNvPr id="29709" name="Rectangle 13"/>
          <p:cNvSpPr>
            <a:spLocks/>
          </p:cNvSpPr>
          <p:nvPr/>
        </p:nvSpPr>
        <p:spPr bwMode="auto">
          <a:xfrm>
            <a:off x="5940425" y="3429000"/>
            <a:ext cx="433388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/>
              <a:t>A</a:t>
            </a:r>
          </a:p>
        </p:txBody>
      </p:sp>
      <p:sp>
        <p:nvSpPr>
          <p:cNvPr id="29710" name="Rectangle 14"/>
          <p:cNvSpPr>
            <a:spLocks/>
          </p:cNvSpPr>
          <p:nvPr/>
        </p:nvSpPr>
        <p:spPr bwMode="auto">
          <a:xfrm>
            <a:off x="5219700" y="6092825"/>
            <a:ext cx="720725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/>
              <a:t>B</a:t>
            </a:r>
          </a:p>
        </p:txBody>
      </p:sp>
      <p:sp>
        <p:nvSpPr>
          <p:cNvPr id="29711" name="Rectangle 15"/>
          <p:cNvSpPr>
            <a:spLocks/>
          </p:cNvSpPr>
          <p:nvPr/>
        </p:nvSpPr>
        <p:spPr bwMode="auto">
          <a:xfrm>
            <a:off x="8172450" y="5805488"/>
            <a:ext cx="4318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/>
              <a:t>C</a:t>
            </a:r>
          </a:p>
        </p:txBody>
      </p:sp>
      <p:sp>
        <p:nvSpPr>
          <p:cNvPr id="29712" name="Rectangle 16"/>
          <p:cNvSpPr>
            <a:spLocks/>
          </p:cNvSpPr>
          <p:nvPr/>
        </p:nvSpPr>
        <p:spPr bwMode="auto">
          <a:xfrm>
            <a:off x="5292725" y="5157788"/>
            <a:ext cx="5746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b="1"/>
              <a:t>c</a:t>
            </a:r>
          </a:p>
        </p:txBody>
      </p:sp>
      <p:sp>
        <p:nvSpPr>
          <p:cNvPr id="29713" name="Rectangle 17"/>
          <p:cNvSpPr>
            <a:spLocks/>
          </p:cNvSpPr>
          <p:nvPr/>
        </p:nvSpPr>
        <p:spPr bwMode="auto">
          <a:xfrm>
            <a:off x="6732588" y="6021388"/>
            <a:ext cx="6477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b="1"/>
              <a:t>a</a:t>
            </a:r>
          </a:p>
        </p:txBody>
      </p:sp>
      <p:sp>
        <p:nvSpPr>
          <p:cNvPr id="29714" name="Rectangle 18"/>
          <p:cNvSpPr>
            <a:spLocks/>
          </p:cNvSpPr>
          <p:nvPr/>
        </p:nvSpPr>
        <p:spPr bwMode="auto">
          <a:xfrm>
            <a:off x="6948488" y="4365625"/>
            <a:ext cx="6477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b="1"/>
              <a:t>b</a:t>
            </a:r>
          </a:p>
        </p:txBody>
      </p:sp>
      <p:sp>
        <p:nvSpPr>
          <p:cNvPr id="29716" name="Rectangle 20"/>
          <p:cNvSpPr>
            <a:spLocks/>
          </p:cNvSpPr>
          <p:nvPr/>
        </p:nvSpPr>
        <p:spPr bwMode="auto">
          <a:xfrm>
            <a:off x="6156325" y="5229225"/>
            <a:ext cx="431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3600" b="1" dirty="0">
                <a:solidFill>
                  <a:srgbClr val="FF0000"/>
                </a:solidFill>
                <a:latin typeface="Symbol" pitchFamily="18" charset="2"/>
              </a:rPr>
              <a:t>b</a:t>
            </a:r>
          </a:p>
        </p:txBody>
      </p:sp>
      <p:sp>
        <p:nvSpPr>
          <p:cNvPr id="29717" name="Arc 21"/>
          <p:cNvSpPr>
            <a:spLocks/>
          </p:cNvSpPr>
          <p:nvPr/>
        </p:nvSpPr>
        <p:spPr bwMode="auto">
          <a:xfrm rot="13536576" flipH="1">
            <a:off x="1137444" y="3263107"/>
            <a:ext cx="446087" cy="920750"/>
          </a:xfrm>
          <a:custGeom>
            <a:avLst/>
            <a:gdLst>
              <a:gd name="G0" fmla="+- 0 0 0"/>
              <a:gd name="G1" fmla="+- 19559 0 0"/>
              <a:gd name="G2" fmla="+- 21600 0 0"/>
              <a:gd name="T0" fmla="*/ 9166 w 21600"/>
              <a:gd name="T1" fmla="*/ 0 h 34913"/>
              <a:gd name="T2" fmla="*/ 15193 w 21600"/>
              <a:gd name="T3" fmla="*/ 34913 h 34913"/>
              <a:gd name="T4" fmla="*/ 0 w 21600"/>
              <a:gd name="T5" fmla="*/ 19559 h 34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4913" fill="none" extrusionOk="0">
                <a:moveTo>
                  <a:pt x="9165" y="0"/>
                </a:moveTo>
                <a:cubicBezTo>
                  <a:pt x="16753" y="3556"/>
                  <a:pt x="21600" y="11179"/>
                  <a:pt x="21600" y="19559"/>
                </a:cubicBezTo>
                <a:cubicBezTo>
                  <a:pt x="21600" y="25327"/>
                  <a:pt x="19292" y="30855"/>
                  <a:pt x="15192" y="34912"/>
                </a:cubicBezTo>
              </a:path>
              <a:path w="21600" h="34913" stroke="0" extrusionOk="0">
                <a:moveTo>
                  <a:pt x="9165" y="0"/>
                </a:moveTo>
                <a:cubicBezTo>
                  <a:pt x="16753" y="3556"/>
                  <a:pt x="21600" y="11179"/>
                  <a:pt x="21600" y="19559"/>
                </a:cubicBezTo>
                <a:cubicBezTo>
                  <a:pt x="21600" y="25327"/>
                  <a:pt x="19292" y="30855"/>
                  <a:pt x="15192" y="34912"/>
                </a:cubicBezTo>
                <a:lnTo>
                  <a:pt x="0" y="19559"/>
                </a:lnTo>
                <a:close/>
              </a:path>
            </a:pathLst>
          </a:custGeom>
          <a:noFill/>
          <a:ln w="38100">
            <a:solidFill>
              <a:srgbClr val="0033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718" name="Rectangle 22"/>
          <p:cNvSpPr>
            <a:spLocks/>
          </p:cNvSpPr>
          <p:nvPr/>
        </p:nvSpPr>
        <p:spPr bwMode="auto">
          <a:xfrm>
            <a:off x="5867400" y="4292600"/>
            <a:ext cx="7207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3600" b="1" dirty="0">
                <a:solidFill>
                  <a:srgbClr val="003399"/>
                </a:solidFill>
                <a:latin typeface="Symbol" pitchFamily="18" charset="2"/>
              </a:rPr>
              <a:t>a</a:t>
            </a:r>
          </a:p>
        </p:txBody>
      </p:sp>
      <p:sp>
        <p:nvSpPr>
          <p:cNvPr id="29720" name="Arc 24"/>
          <p:cNvSpPr>
            <a:spLocks/>
          </p:cNvSpPr>
          <p:nvPr/>
        </p:nvSpPr>
        <p:spPr bwMode="auto">
          <a:xfrm rot="5947343" flipH="1">
            <a:off x="1748632" y="5461793"/>
            <a:ext cx="431800" cy="976313"/>
          </a:xfrm>
          <a:custGeom>
            <a:avLst/>
            <a:gdLst>
              <a:gd name="G0" fmla="+- 0 0 0"/>
              <a:gd name="G1" fmla="+- 20912 0 0"/>
              <a:gd name="G2" fmla="+- 21600 0 0"/>
              <a:gd name="T0" fmla="*/ 5408 w 21600"/>
              <a:gd name="T1" fmla="*/ 0 h 37040"/>
              <a:gd name="T2" fmla="*/ 14368 w 21600"/>
              <a:gd name="T3" fmla="*/ 37040 h 37040"/>
              <a:gd name="T4" fmla="*/ 0 w 21600"/>
              <a:gd name="T5" fmla="*/ 20912 h 37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7040" fill="none" extrusionOk="0">
                <a:moveTo>
                  <a:pt x="5408" y="-1"/>
                </a:moveTo>
                <a:cubicBezTo>
                  <a:pt x="14940" y="2465"/>
                  <a:pt x="21600" y="11065"/>
                  <a:pt x="21600" y="20912"/>
                </a:cubicBezTo>
                <a:cubicBezTo>
                  <a:pt x="21600" y="27073"/>
                  <a:pt x="18968" y="32941"/>
                  <a:pt x="14368" y="37040"/>
                </a:cubicBezTo>
              </a:path>
              <a:path w="21600" h="37040" stroke="0" extrusionOk="0">
                <a:moveTo>
                  <a:pt x="5408" y="-1"/>
                </a:moveTo>
                <a:cubicBezTo>
                  <a:pt x="14940" y="2465"/>
                  <a:pt x="21600" y="11065"/>
                  <a:pt x="21600" y="20912"/>
                </a:cubicBezTo>
                <a:cubicBezTo>
                  <a:pt x="21600" y="27073"/>
                  <a:pt x="18968" y="32941"/>
                  <a:pt x="14368" y="37040"/>
                </a:cubicBezTo>
                <a:lnTo>
                  <a:pt x="0" y="20912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721" name="Rectangle 25"/>
          <p:cNvSpPr>
            <a:spLocks/>
          </p:cNvSpPr>
          <p:nvPr/>
        </p:nvSpPr>
        <p:spPr bwMode="auto">
          <a:xfrm>
            <a:off x="1763713" y="5157788"/>
            <a:ext cx="6492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3600" b="1" dirty="0">
                <a:solidFill>
                  <a:srgbClr val="FF0000"/>
                </a:solidFill>
                <a:latin typeface="Symbol" pitchFamily="18" charset="2"/>
              </a:rPr>
              <a:t>b</a:t>
            </a:r>
            <a:r>
              <a:rPr lang="cs-CZ" sz="3600" b="1" dirty="0">
                <a:solidFill>
                  <a:srgbClr val="FF0000"/>
                </a:solidFill>
              </a:rPr>
              <a:t>´</a:t>
            </a:r>
          </a:p>
        </p:txBody>
      </p:sp>
      <p:sp>
        <p:nvSpPr>
          <p:cNvPr id="29722" name="Rectangle 26"/>
          <p:cNvSpPr>
            <a:spLocks/>
          </p:cNvSpPr>
          <p:nvPr/>
        </p:nvSpPr>
        <p:spPr bwMode="auto">
          <a:xfrm>
            <a:off x="1331913" y="3716338"/>
            <a:ext cx="649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3600" b="1">
                <a:solidFill>
                  <a:srgbClr val="003399"/>
                </a:solidFill>
                <a:latin typeface="Symbol" pitchFamily="18" charset="2"/>
              </a:rPr>
              <a:t>a</a:t>
            </a:r>
            <a:r>
              <a:rPr lang="cs-CZ" sz="3600" b="1">
                <a:solidFill>
                  <a:srgbClr val="003399"/>
                </a:solidFill>
              </a:rPr>
              <a:t>´</a:t>
            </a:r>
          </a:p>
        </p:txBody>
      </p:sp>
      <p:sp>
        <p:nvSpPr>
          <p:cNvPr id="29723" name="Arc 27"/>
          <p:cNvSpPr>
            <a:spLocks/>
          </p:cNvSpPr>
          <p:nvPr/>
        </p:nvSpPr>
        <p:spPr bwMode="auto">
          <a:xfrm rot="7700481" flipH="1">
            <a:off x="5884069" y="5501481"/>
            <a:ext cx="431800" cy="896938"/>
          </a:xfrm>
          <a:custGeom>
            <a:avLst/>
            <a:gdLst>
              <a:gd name="G0" fmla="+- 0 0 0"/>
              <a:gd name="G1" fmla="+- 17882 0 0"/>
              <a:gd name="G2" fmla="+- 21600 0 0"/>
              <a:gd name="T0" fmla="*/ 12116 w 21600"/>
              <a:gd name="T1" fmla="*/ 0 h 34010"/>
              <a:gd name="T2" fmla="*/ 14368 w 21600"/>
              <a:gd name="T3" fmla="*/ 34010 h 34010"/>
              <a:gd name="T4" fmla="*/ 0 w 21600"/>
              <a:gd name="T5" fmla="*/ 17882 h 34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4010" fill="none" extrusionOk="0">
                <a:moveTo>
                  <a:pt x="12115" y="0"/>
                </a:moveTo>
                <a:cubicBezTo>
                  <a:pt x="18047" y="4018"/>
                  <a:pt x="21600" y="10717"/>
                  <a:pt x="21600" y="17882"/>
                </a:cubicBezTo>
                <a:cubicBezTo>
                  <a:pt x="21600" y="24043"/>
                  <a:pt x="18968" y="29911"/>
                  <a:pt x="14368" y="34010"/>
                </a:cubicBezTo>
              </a:path>
              <a:path w="21600" h="34010" stroke="0" extrusionOk="0">
                <a:moveTo>
                  <a:pt x="12115" y="0"/>
                </a:moveTo>
                <a:cubicBezTo>
                  <a:pt x="18047" y="4018"/>
                  <a:pt x="21600" y="10717"/>
                  <a:pt x="21600" y="17882"/>
                </a:cubicBezTo>
                <a:cubicBezTo>
                  <a:pt x="21600" y="24043"/>
                  <a:pt x="18968" y="29911"/>
                  <a:pt x="14368" y="34010"/>
                </a:cubicBezTo>
                <a:lnTo>
                  <a:pt x="0" y="17882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724" name="Arc 28"/>
          <p:cNvSpPr>
            <a:spLocks/>
          </p:cNvSpPr>
          <p:nvPr/>
        </p:nvSpPr>
        <p:spPr bwMode="auto">
          <a:xfrm rot="15065907" flipH="1">
            <a:off x="5861844" y="3929857"/>
            <a:ext cx="444500" cy="722312"/>
          </a:xfrm>
          <a:custGeom>
            <a:avLst/>
            <a:gdLst>
              <a:gd name="G0" fmla="+- 0 0 0"/>
              <a:gd name="G1" fmla="+- 10306 0 0"/>
              <a:gd name="G2" fmla="+- 21600 0 0"/>
              <a:gd name="T0" fmla="*/ 18983 w 21600"/>
              <a:gd name="T1" fmla="*/ 0 h 20998"/>
              <a:gd name="T2" fmla="*/ 18768 w 21600"/>
              <a:gd name="T3" fmla="*/ 20998 h 20998"/>
              <a:gd name="T4" fmla="*/ 0 w 21600"/>
              <a:gd name="T5" fmla="*/ 10306 h 20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0998" fill="none" extrusionOk="0">
                <a:moveTo>
                  <a:pt x="18982" y="0"/>
                </a:moveTo>
                <a:cubicBezTo>
                  <a:pt x="20700" y="3163"/>
                  <a:pt x="21600" y="6706"/>
                  <a:pt x="21600" y="10306"/>
                </a:cubicBezTo>
                <a:cubicBezTo>
                  <a:pt x="21600" y="14055"/>
                  <a:pt x="20624" y="17740"/>
                  <a:pt x="18768" y="20998"/>
                </a:cubicBezTo>
              </a:path>
              <a:path w="21600" h="20998" stroke="0" extrusionOk="0">
                <a:moveTo>
                  <a:pt x="18982" y="0"/>
                </a:moveTo>
                <a:cubicBezTo>
                  <a:pt x="20700" y="3163"/>
                  <a:pt x="21600" y="6706"/>
                  <a:pt x="21600" y="10306"/>
                </a:cubicBezTo>
                <a:cubicBezTo>
                  <a:pt x="21600" y="14055"/>
                  <a:pt x="20624" y="17740"/>
                  <a:pt x="18768" y="20998"/>
                </a:cubicBezTo>
                <a:lnTo>
                  <a:pt x="0" y="10306"/>
                </a:lnTo>
                <a:close/>
              </a:path>
            </a:pathLst>
          </a:custGeom>
          <a:noFill/>
          <a:ln w="38100">
            <a:solidFill>
              <a:srgbClr val="0033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bdélník 26"/>
          <p:cNvSpPr/>
          <p:nvPr/>
        </p:nvSpPr>
        <p:spPr>
          <a:xfrm>
            <a:off x="3714744" y="3143248"/>
            <a:ext cx="17859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buFont typeface="Symbol" pitchFamily="18" charset="2"/>
              <a:buNone/>
            </a:pPr>
            <a:r>
              <a:rPr lang="cs-CZ" sz="3600" b="1" dirty="0" smtClean="0">
                <a:solidFill>
                  <a:srgbClr val="FF0000"/>
                </a:solidFill>
                <a:latin typeface="Symbol" pitchFamily="18" charset="2"/>
                <a:sym typeface="Symbol" pitchFamily="18" charset="2"/>
              </a:rPr>
              <a:t>b </a:t>
            </a:r>
            <a:r>
              <a:rPr lang="cs-CZ" sz="3600" b="1" dirty="0" smtClean="0">
                <a:solidFill>
                  <a:srgbClr val="FF0000"/>
                </a:solidFill>
                <a:latin typeface="Symbol" pitchFamily="18" charset="2"/>
              </a:rPr>
              <a:t>  </a:t>
            </a:r>
            <a:r>
              <a:rPr lang="cs-CZ" sz="3600" b="1" dirty="0" err="1" smtClean="0">
                <a:solidFill>
                  <a:srgbClr val="FF0000"/>
                </a:solidFill>
                <a:latin typeface="Symbol" pitchFamily="18" charset="2"/>
              </a:rPr>
              <a:t>b</a:t>
            </a:r>
            <a:r>
              <a:rPr lang="cs-CZ" sz="3600" b="1" dirty="0" smtClean="0">
                <a:solidFill>
                  <a:srgbClr val="FF0000"/>
                </a:solidFill>
              </a:rPr>
              <a:t>´ </a:t>
            </a:r>
            <a:endParaRPr lang="cs-CZ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200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2000"/>
                                        <p:tgtEl>
                                          <p:spTgt spid="2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20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0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155" decel="1000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1155" decel="100000"/>
                                        <p:tgtEl>
                                          <p:spTgt spid="297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0" dur="1155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2" dur="1155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155" decel="1000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1155" decel="100000"/>
                                        <p:tgtEl>
                                          <p:spTgt spid="297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8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9" dur="1155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0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1" dur="1155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2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155" decel="1000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1155" decel="100000"/>
                                        <p:tgtEl>
                                          <p:spTgt spid="2972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7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8" dur="1155" fill="hold"/>
                                        <p:tgtEl>
                                          <p:spTgt spid="29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0" dur="1155" fill="hold"/>
                                        <p:tgtEl>
                                          <p:spTgt spid="29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155" decel="1000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1155" decel="100000"/>
                                        <p:tgtEl>
                                          <p:spTgt spid="297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6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7" dur="1155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8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9" dur="1155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0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155" decel="1000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1155" decel="100000"/>
                                        <p:tgtEl>
                                          <p:spTgt spid="2972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2" dur="1155" fill="hold"/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4" dur="1155" fill="hold"/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5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155" decel="1000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1155" decel="100000"/>
                                        <p:tgtEl>
                                          <p:spTgt spid="297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0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1" dur="1155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2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3" dur="1155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4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155" decel="100000"/>
                                        <p:tgtEl>
                                          <p:spTgt spid="297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1155" decel="100000"/>
                                        <p:tgtEl>
                                          <p:spTgt spid="297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0" dur="1155" fill="hold"/>
                                        <p:tgtEl>
                                          <p:spTgt spid="29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2" dur="1155" fill="hold"/>
                                        <p:tgtEl>
                                          <p:spTgt spid="29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155" decel="1000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1155" decel="100000"/>
                                        <p:tgtEl>
                                          <p:spTgt spid="297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8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9" dur="1155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0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1" dur="1155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2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2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9" grpId="0" animBg="1"/>
      <p:bldP spid="29699" grpId="0"/>
      <p:bldP spid="29700" grpId="0"/>
      <p:bldP spid="29701" grpId="0" animBg="1"/>
      <p:bldP spid="29702" grpId="0"/>
      <p:bldP spid="29703" grpId="0"/>
      <p:bldP spid="29704" grpId="0"/>
      <p:bldP spid="29705" grpId="0"/>
      <p:bldP spid="29706" grpId="0"/>
      <p:bldP spid="29707" grpId="0"/>
      <p:bldP spid="29709" grpId="0"/>
      <p:bldP spid="29710" grpId="0"/>
      <p:bldP spid="29711" grpId="0"/>
      <p:bldP spid="29712" grpId="0"/>
      <p:bldP spid="29713" grpId="0"/>
      <p:bldP spid="29714" grpId="0"/>
      <p:bldP spid="29716" grpId="0"/>
      <p:bldP spid="29717" grpId="0" animBg="1"/>
      <p:bldP spid="29718" grpId="0"/>
      <p:bldP spid="29720" grpId="0" animBg="1"/>
      <p:bldP spid="29721" grpId="0"/>
      <p:bldP spid="29722" grpId="0"/>
      <p:bldP spid="29723" grpId="0" animBg="1"/>
      <p:bldP spid="29724" grpId="0" animBg="1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smtClean="0">
                <a:latin typeface="Arial" charset="0"/>
              </a:rPr>
              <a:t>Podobnost trojúhelníků</a:t>
            </a:r>
          </a:p>
        </p:txBody>
      </p:sp>
      <p:sp>
        <p:nvSpPr>
          <p:cNvPr id="17412" name="Rectang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4000" b="1" smtClean="0">
                <a:solidFill>
                  <a:schemeClr val="tx1"/>
                </a:solidFill>
                <a:latin typeface="Arial" charset="0"/>
              </a:rPr>
              <a:t>Příklady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type="body" idx="1"/>
          </p:nvPr>
        </p:nvSpPr>
        <p:spPr>
          <a:xfrm>
            <a:off x="395288" y="4122738"/>
            <a:ext cx="442912" cy="604837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cs-CZ" smtClean="0">
                <a:latin typeface="Arial" charset="0"/>
              </a:rPr>
              <a:t>A</a:t>
            </a:r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684213" y="1962150"/>
            <a:ext cx="1943100" cy="2160588"/>
          </a:xfrm>
          <a:prstGeom prst="triangle">
            <a:avLst>
              <a:gd name="adj" fmla="val 1390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 rot="15158759">
            <a:off x="1473994" y="3115469"/>
            <a:ext cx="3025775" cy="3455987"/>
          </a:xfrm>
          <a:prstGeom prst="triangle">
            <a:avLst>
              <a:gd name="adj" fmla="val 1390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38" name="AutoShape 6"/>
          <p:cNvSpPr>
            <a:spLocks noChangeArrowheads="1"/>
          </p:cNvSpPr>
          <p:nvPr/>
        </p:nvSpPr>
        <p:spPr bwMode="auto">
          <a:xfrm rot="6654781">
            <a:off x="6588920" y="5345906"/>
            <a:ext cx="1439862" cy="1584325"/>
          </a:xfrm>
          <a:prstGeom prst="triangle">
            <a:avLst>
              <a:gd name="adj" fmla="val 1390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 rot="-815241">
            <a:off x="5575300" y="1477963"/>
            <a:ext cx="2449513" cy="2736850"/>
          </a:xfrm>
          <a:prstGeom prst="triangle">
            <a:avLst>
              <a:gd name="adj" fmla="val 1390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45" name="Rectangle 13"/>
          <p:cNvSpPr>
            <a:spLocks/>
          </p:cNvSpPr>
          <p:nvPr/>
        </p:nvSpPr>
        <p:spPr bwMode="auto">
          <a:xfrm>
            <a:off x="971550" y="3041650"/>
            <a:ext cx="647700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3200" b="1"/>
              <a:t>T</a:t>
            </a:r>
            <a:r>
              <a:rPr lang="cs-CZ" sz="3200" b="1" baseline="-25000"/>
              <a:t>1</a:t>
            </a:r>
            <a:endParaRPr lang="cs-CZ" sz="3200" b="1"/>
          </a:p>
        </p:txBody>
      </p:sp>
      <p:sp>
        <p:nvSpPr>
          <p:cNvPr id="18446" name="Rectangle 14"/>
          <p:cNvSpPr>
            <a:spLocks/>
          </p:cNvSpPr>
          <p:nvPr/>
        </p:nvSpPr>
        <p:spPr bwMode="auto">
          <a:xfrm>
            <a:off x="6659563" y="5634038"/>
            <a:ext cx="6477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3200" b="1"/>
              <a:t>T</a:t>
            </a:r>
            <a:r>
              <a:rPr lang="cs-CZ" sz="3200" b="1" baseline="-25000"/>
              <a:t>4</a:t>
            </a:r>
            <a:endParaRPr lang="cs-CZ" sz="3200" b="1"/>
          </a:p>
        </p:txBody>
      </p:sp>
      <p:sp>
        <p:nvSpPr>
          <p:cNvPr id="18447" name="Rectangle 15"/>
          <p:cNvSpPr>
            <a:spLocks/>
          </p:cNvSpPr>
          <p:nvPr/>
        </p:nvSpPr>
        <p:spPr bwMode="auto">
          <a:xfrm>
            <a:off x="6300788" y="3114675"/>
            <a:ext cx="647700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3200" b="1"/>
              <a:t>T</a:t>
            </a:r>
            <a:r>
              <a:rPr lang="cs-CZ" sz="3200" b="1" baseline="-25000"/>
              <a:t>3</a:t>
            </a:r>
            <a:endParaRPr lang="cs-CZ" sz="3200" b="1"/>
          </a:p>
        </p:txBody>
      </p:sp>
      <p:sp>
        <p:nvSpPr>
          <p:cNvPr id="18448" name="Rectangle 16"/>
          <p:cNvSpPr>
            <a:spLocks/>
          </p:cNvSpPr>
          <p:nvPr/>
        </p:nvSpPr>
        <p:spPr bwMode="auto">
          <a:xfrm>
            <a:off x="3419475" y="4410075"/>
            <a:ext cx="647700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3200" b="1"/>
              <a:t>T</a:t>
            </a:r>
            <a:r>
              <a:rPr lang="cs-CZ" sz="3200" b="1" baseline="-25000"/>
              <a:t>2</a:t>
            </a:r>
            <a:endParaRPr lang="cs-CZ" sz="3200" b="1"/>
          </a:p>
        </p:txBody>
      </p:sp>
      <p:sp>
        <p:nvSpPr>
          <p:cNvPr id="18449" name="Rectangle 17"/>
          <p:cNvSpPr>
            <a:spLocks/>
          </p:cNvSpPr>
          <p:nvPr/>
        </p:nvSpPr>
        <p:spPr bwMode="auto">
          <a:xfrm>
            <a:off x="684213" y="1458913"/>
            <a:ext cx="442912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3200"/>
              <a:t>C</a:t>
            </a:r>
          </a:p>
        </p:txBody>
      </p:sp>
      <p:sp>
        <p:nvSpPr>
          <p:cNvPr id="18450" name="Rectangle 18"/>
          <p:cNvSpPr>
            <a:spLocks/>
          </p:cNvSpPr>
          <p:nvPr/>
        </p:nvSpPr>
        <p:spPr bwMode="auto">
          <a:xfrm>
            <a:off x="2627313" y="3833813"/>
            <a:ext cx="442912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3200"/>
              <a:t>B</a:t>
            </a:r>
          </a:p>
        </p:txBody>
      </p:sp>
      <p:sp>
        <p:nvSpPr>
          <p:cNvPr id="18451" name="Rectangle 19"/>
          <p:cNvSpPr>
            <a:spLocks/>
          </p:cNvSpPr>
          <p:nvPr/>
        </p:nvSpPr>
        <p:spPr bwMode="auto">
          <a:xfrm>
            <a:off x="6372225" y="4699000"/>
            <a:ext cx="503238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3200"/>
              <a:t>M</a:t>
            </a:r>
          </a:p>
        </p:txBody>
      </p:sp>
      <p:sp>
        <p:nvSpPr>
          <p:cNvPr id="18452" name="Rectangle 20"/>
          <p:cNvSpPr>
            <a:spLocks/>
          </p:cNvSpPr>
          <p:nvPr/>
        </p:nvSpPr>
        <p:spPr bwMode="auto">
          <a:xfrm>
            <a:off x="8316913" y="5707063"/>
            <a:ext cx="442912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3200"/>
              <a:t>L</a:t>
            </a:r>
          </a:p>
        </p:txBody>
      </p:sp>
      <p:sp>
        <p:nvSpPr>
          <p:cNvPr id="18453" name="Rectangle 21"/>
          <p:cNvSpPr>
            <a:spLocks/>
          </p:cNvSpPr>
          <p:nvPr/>
        </p:nvSpPr>
        <p:spPr bwMode="auto">
          <a:xfrm>
            <a:off x="5867400" y="6210300"/>
            <a:ext cx="442913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3200"/>
              <a:t>K</a:t>
            </a:r>
          </a:p>
        </p:txBody>
      </p:sp>
      <p:sp>
        <p:nvSpPr>
          <p:cNvPr id="18454" name="Rectangle 22"/>
          <p:cNvSpPr>
            <a:spLocks/>
          </p:cNvSpPr>
          <p:nvPr/>
        </p:nvSpPr>
        <p:spPr bwMode="auto">
          <a:xfrm>
            <a:off x="8316913" y="3546475"/>
            <a:ext cx="442912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3200"/>
              <a:t>F</a:t>
            </a:r>
          </a:p>
        </p:txBody>
      </p:sp>
      <p:sp>
        <p:nvSpPr>
          <p:cNvPr id="18455" name="Rectangle 23"/>
          <p:cNvSpPr>
            <a:spLocks/>
          </p:cNvSpPr>
          <p:nvPr/>
        </p:nvSpPr>
        <p:spPr bwMode="auto">
          <a:xfrm>
            <a:off x="5580063" y="4410075"/>
            <a:ext cx="442912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3200"/>
              <a:t>E</a:t>
            </a:r>
          </a:p>
        </p:txBody>
      </p:sp>
      <p:sp>
        <p:nvSpPr>
          <p:cNvPr id="18456" name="Rectangle 24"/>
          <p:cNvSpPr>
            <a:spLocks/>
          </p:cNvSpPr>
          <p:nvPr/>
        </p:nvSpPr>
        <p:spPr bwMode="auto">
          <a:xfrm>
            <a:off x="5148263" y="1601788"/>
            <a:ext cx="442912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3200"/>
              <a:t>G</a:t>
            </a:r>
          </a:p>
        </p:txBody>
      </p:sp>
      <p:sp>
        <p:nvSpPr>
          <p:cNvPr id="18457" name="Rectangle 25"/>
          <p:cNvSpPr>
            <a:spLocks/>
          </p:cNvSpPr>
          <p:nvPr/>
        </p:nvSpPr>
        <p:spPr bwMode="auto">
          <a:xfrm>
            <a:off x="3924300" y="2393950"/>
            <a:ext cx="576263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3200"/>
              <a:t>Q</a:t>
            </a:r>
          </a:p>
        </p:txBody>
      </p:sp>
      <p:sp>
        <p:nvSpPr>
          <p:cNvPr id="18458" name="Rectangle 26"/>
          <p:cNvSpPr>
            <a:spLocks/>
          </p:cNvSpPr>
          <p:nvPr/>
        </p:nvSpPr>
        <p:spPr bwMode="auto">
          <a:xfrm>
            <a:off x="5076825" y="5418138"/>
            <a:ext cx="442913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3200"/>
              <a:t>P</a:t>
            </a:r>
          </a:p>
        </p:txBody>
      </p:sp>
      <p:sp>
        <p:nvSpPr>
          <p:cNvPr id="18459" name="Rectangle 27"/>
          <p:cNvSpPr>
            <a:spLocks/>
          </p:cNvSpPr>
          <p:nvPr/>
        </p:nvSpPr>
        <p:spPr bwMode="auto">
          <a:xfrm>
            <a:off x="1187450" y="6138863"/>
            <a:ext cx="576263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3200"/>
              <a:t>O</a:t>
            </a:r>
          </a:p>
        </p:txBody>
      </p:sp>
      <p:sp>
        <p:nvSpPr>
          <p:cNvPr id="18460" name="Rectangle 28"/>
          <p:cNvSpPr>
            <a:spLocks/>
          </p:cNvSpPr>
          <p:nvPr/>
        </p:nvSpPr>
        <p:spPr bwMode="auto">
          <a:xfrm>
            <a:off x="7308850" y="5130800"/>
            <a:ext cx="6477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/>
              <a:t>2,5</a:t>
            </a:r>
          </a:p>
        </p:txBody>
      </p:sp>
      <p:sp>
        <p:nvSpPr>
          <p:cNvPr id="18461" name="Rectangle 29"/>
          <p:cNvSpPr>
            <a:spLocks/>
          </p:cNvSpPr>
          <p:nvPr/>
        </p:nvSpPr>
        <p:spPr bwMode="auto">
          <a:xfrm>
            <a:off x="7092950" y="6283325"/>
            <a:ext cx="4413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/>
              <a:t>3</a:t>
            </a:r>
          </a:p>
        </p:txBody>
      </p:sp>
      <p:sp>
        <p:nvSpPr>
          <p:cNvPr id="18462" name="Rectangle 30"/>
          <p:cNvSpPr>
            <a:spLocks/>
          </p:cNvSpPr>
          <p:nvPr/>
        </p:nvSpPr>
        <p:spPr bwMode="auto">
          <a:xfrm>
            <a:off x="6156325" y="5418138"/>
            <a:ext cx="5143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/>
              <a:t>2</a:t>
            </a:r>
          </a:p>
        </p:txBody>
      </p:sp>
      <p:sp>
        <p:nvSpPr>
          <p:cNvPr id="18463" name="Rectangle 31"/>
          <p:cNvSpPr>
            <a:spLocks/>
          </p:cNvSpPr>
          <p:nvPr/>
        </p:nvSpPr>
        <p:spPr bwMode="auto">
          <a:xfrm>
            <a:off x="5292725" y="3041650"/>
            <a:ext cx="5143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/>
              <a:t>5</a:t>
            </a:r>
          </a:p>
        </p:txBody>
      </p:sp>
      <p:sp>
        <p:nvSpPr>
          <p:cNvPr id="18464" name="Rectangle 32"/>
          <p:cNvSpPr>
            <a:spLocks/>
          </p:cNvSpPr>
          <p:nvPr/>
        </p:nvSpPr>
        <p:spPr bwMode="auto">
          <a:xfrm>
            <a:off x="6877050" y="4194175"/>
            <a:ext cx="5143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/>
              <a:t>4</a:t>
            </a:r>
          </a:p>
        </p:txBody>
      </p:sp>
      <p:sp>
        <p:nvSpPr>
          <p:cNvPr id="18465" name="Rectangle 33"/>
          <p:cNvSpPr>
            <a:spLocks/>
          </p:cNvSpPr>
          <p:nvPr/>
        </p:nvSpPr>
        <p:spPr bwMode="auto">
          <a:xfrm>
            <a:off x="6948488" y="2393950"/>
            <a:ext cx="5143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/>
              <a:t>6</a:t>
            </a:r>
          </a:p>
        </p:txBody>
      </p:sp>
      <p:sp>
        <p:nvSpPr>
          <p:cNvPr id="18466" name="Rectangle 34"/>
          <p:cNvSpPr>
            <a:spLocks/>
          </p:cNvSpPr>
          <p:nvPr/>
        </p:nvSpPr>
        <p:spPr bwMode="auto">
          <a:xfrm>
            <a:off x="4716463" y="4049713"/>
            <a:ext cx="5143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/>
              <a:t>6</a:t>
            </a:r>
          </a:p>
        </p:txBody>
      </p:sp>
      <p:sp>
        <p:nvSpPr>
          <p:cNvPr id="18467" name="Rectangle 35"/>
          <p:cNvSpPr>
            <a:spLocks/>
          </p:cNvSpPr>
          <p:nvPr/>
        </p:nvSpPr>
        <p:spPr bwMode="auto">
          <a:xfrm>
            <a:off x="3348038" y="6067425"/>
            <a:ext cx="71913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/>
              <a:t>7,5</a:t>
            </a:r>
          </a:p>
        </p:txBody>
      </p:sp>
      <p:sp>
        <p:nvSpPr>
          <p:cNvPr id="18468" name="Rectangle 36"/>
          <p:cNvSpPr>
            <a:spLocks/>
          </p:cNvSpPr>
          <p:nvPr/>
        </p:nvSpPr>
        <p:spPr bwMode="auto">
          <a:xfrm>
            <a:off x="2268538" y="4699000"/>
            <a:ext cx="5143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/>
              <a:t>9</a:t>
            </a:r>
          </a:p>
        </p:txBody>
      </p:sp>
      <p:sp>
        <p:nvSpPr>
          <p:cNvPr id="18469" name="Arc 37"/>
          <p:cNvSpPr>
            <a:spLocks/>
          </p:cNvSpPr>
          <p:nvPr/>
        </p:nvSpPr>
        <p:spPr bwMode="auto">
          <a:xfrm>
            <a:off x="755650" y="3690938"/>
            <a:ext cx="496888" cy="5032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357"/>
              <a:gd name="T1" fmla="*/ 0 h 21600"/>
              <a:gd name="T2" fmla="*/ 21357 w 21357"/>
              <a:gd name="T3" fmla="*/ 18366 h 21600"/>
              <a:gd name="T4" fmla="*/ 0 w 213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57" h="21600" fill="none" extrusionOk="0">
                <a:moveTo>
                  <a:pt x="-1" y="0"/>
                </a:moveTo>
                <a:cubicBezTo>
                  <a:pt x="10680" y="0"/>
                  <a:pt x="19757" y="7805"/>
                  <a:pt x="21356" y="18366"/>
                </a:cubicBezTo>
              </a:path>
              <a:path w="21357" h="21600" stroke="0" extrusionOk="0">
                <a:moveTo>
                  <a:pt x="-1" y="0"/>
                </a:moveTo>
                <a:cubicBezTo>
                  <a:pt x="10680" y="0"/>
                  <a:pt x="19757" y="7805"/>
                  <a:pt x="21356" y="18366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70" name="Rectangle 38"/>
          <p:cNvSpPr>
            <a:spLocks/>
          </p:cNvSpPr>
          <p:nvPr/>
        </p:nvSpPr>
        <p:spPr bwMode="auto">
          <a:xfrm>
            <a:off x="755650" y="3690938"/>
            <a:ext cx="287338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>
                <a:latin typeface="Symbol" pitchFamily="18" charset="2"/>
              </a:rPr>
              <a:t>a</a:t>
            </a:r>
          </a:p>
        </p:txBody>
      </p:sp>
      <p:sp>
        <p:nvSpPr>
          <p:cNvPr id="18471" name="Arc 39"/>
          <p:cNvSpPr>
            <a:spLocks/>
          </p:cNvSpPr>
          <p:nvPr/>
        </p:nvSpPr>
        <p:spPr bwMode="auto">
          <a:xfrm rot="10667821" flipH="1" flipV="1">
            <a:off x="5868988" y="3690938"/>
            <a:ext cx="760412" cy="630237"/>
          </a:xfrm>
          <a:custGeom>
            <a:avLst/>
            <a:gdLst>
              <a:gd name="G0" fmla="+- 1188 0 0"/>
              <a:gd name="G1" fmla="+- 21600 0 0"/>
              <a:gd name="G2" fmla="+- 21600 0 0"/>
              <a:gd name="T0" fmla="*/ 0 w 22788"/>
              <a:gd name="T1" fmla="*/ 33 h 23596"/>
              <a:gd name="T2" fmla="*/ 22696 w 22788"/>
              <a:gd name="T3" fmla="*/ 23596 h 23596"/>
              <a:gd name="T4" fmla="*/ 1188 w 22788"/>
              <a:gd name="T5" fmla="*/ 21600 h 235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788" h="23596" fill="none" extrusionOk="0">
                <a:moveTo>
                  <a:pt x="-1" y="32"/>
                </a:moveTo>
                <a:cubicBezTo>
                  <a:pt x="395" y="10"/>
                  <a:pt x="791" y="-1"/>
                  <a:pt x="1188" y="0"/>
                </a:cubicBezTo>
                <a:cubicBezTo>
                  <a:pt x="13117" y="0"/>
                  <a:pt x="22788" y="9670"/>
                  <a:pt x="22788" y="21600"/>
                </a:cubicBezTo>
                <a:cubicBezTo>
                  <a:pt x="22788" y="22266"/>
                  <a:pt x="22757" y="22932"/>
                  <a:pt x="22695" y="23595"/>
                </a:cubicBezTo>
              </a:path>
              <a:path w="22788" h="23596" stroke="0" extrusionOk="0">
                <a:moveTo>
                  <a:pt x="-1" y="32"/>
                </a:moveTo>
                <a:cubicBezTo>
                  <a:pt x="395" y="10"/>
                  <a:pt x="791" y="-1"/>
                  <a:pt x="1188" y="0"/>
                </a:cubicBezTo>
                <a:cubicBezTo>
                  <a:pt x="13117" y="0"/>
                  <a:pt x="22788" y="9670"/>
                  <a:pt x="22788" y="21600"/>
                </a:cubicBezTo>
                <a:cubicBezTo>
                  <a:pt x="22788" y="22266"/>
                  <a:pt x="22757" y="22932"/>
                  <a:pt x="22695" y="23595"/>
                </a:cubicBezTo>
                <a:lnTo>
                  <a:pt x="1188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72" name="Rectangle 40"/>
          <p:cNvSpPr>
            <a:spLocks/>
          </p:cNvSpPr>
          <p:nvPr/>
        </p:nvSpPr>
        <p:spPr bwMode="auto">
          <a:xfrm>
            <a:off x="6804025" y="5202238"/>
            <a:ext cx="287338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>
                <a:latin typeface="Symbol" pitchFamily="18" charset="2"/>
              </a:rPr>
              <a:t>a</a:t>
            </a:r>
          </a:p>
        </p:txBody>
      </p:sp>
      <p:sp>
        <p:nvSpPr>
          <p:cNvPr id="18473" name="Rectangle 41"/>
          <p:cNvSpPr>
            <a:spLocks/>
          </p:cNvSpPr>
          <p:nvPr/>
        </p:nvSpPr>
        <p:spPr bwMode="auto">
          <a:xfrm>
            <a:off x="6011863" y="3833813"/>
            <a:ext cx="287337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>
                <a:latin typeface="Symbol" pitchFamily="18" charset="2"/>
              </a:rPr>
              <a:t>a</a:t>
            </a:r>
          </a:p>
        </p:txBody>
      </p:sp>
      <p:sp>
        <p:nvSpPr>
          <p:cNvPr id="18474" name="Arc 42"/>
          <p:cNvSpPr>
            <a:spLocks/>
          </p:cNvSpPr>
          <p:nvPr/>
        </p:nvSpPr>
        <p:spPr bwMode="auto">
          <a:xfrm rot="7190175">
            <a:off x="6662738" y="5272088"/>
            <a:ext cx="496887" cy="5032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357"/>
              <a:gd name="T1" fmla="*/ 0 h 21600"/>
              <a:gd name="T2" fmla="*/ 21357 w 21357"/>
              <a:gd name="T3" fmla="*/ 18366 h 21600"/>
              <a:gd name="T4" fmla="*/ 0 w 213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57" h="21600" fill="none" extrusionOk="0">
                <a:moveTo>
                  <a:pt x="-1" y="0"/>
                </a:moveTo>
                <a:cubicBezTo>
                  <a:pt x="10680" y="0"/>
                  <a:pt x="19757" y="7805"/>
                  <a:pt x="21356" y="18366"/>
                </a:cubicBezTo>
              </a:path>
              <a:path w="21357" h="21600" stroke="0" extrusionOk="0">
                <a:moveTo>
                  <a:pt x="-1" y="0"/>
                </a:moveTo>
                <a:cubicBezTo>
                  <a:pt x="10680" y="0"/>
                  <a:pt x="19757" y="7805"/>
                  <a:pt x="21356" y="18366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75" name="Arc 43"/>
          <p:cNvSpPr>
            <a:spLocks/>
          </p:cNvSpPr>
          <p:nvPr/>
        </p:nvSpPr>
        <p:spPr bwMode="auto">
          <a:xfrm rot="7551359">
            <a:off x="903288" y="2463800"/>
            <a:ext cx="496888" cy="5032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357"/>
              <a:gd name="T1" fmla="*/ 0 h 21600"/>
              <a:gd name="T2" fmla="*/ 21357 w 21357"/>
              <a:gd name="T3" fmla="*/ 18366 h 21600"/>
              <a:gd name="T4" fmla="*/ 0 w 2135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57" h="21600" fill="none" extrusionOk="0">
                <a:moveTo>
                  <a:pt x="-1" y="0"/>
                </a:moveTo>
                <a:cubicBezTo>
                  <a:pt x="10680" y="0"/>
                  <a:pt x="19757" y="7805"/>
                  <a:pt x="21356" y="18366"/>
                </a:cubicBezTo>
              </a:path>
              <a:path w="21357" h="21600" stroke="0" extrusionOk="0">
                <a:moveTo>
                  <a:pt x="-1" y="0"/>
                </a:moveTo>
                <a:cubicBezTo>
                  <a:pt x="10680" y="0"/>
                  <a:pt x="19757" y="7805"/>
                  <a:pt x="21356" y="18366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76" name="Rectangle 44"/>
          <p:cNvSpPr>
            <a:spLocks/>
          </p:cNvSpPr>
          <p:nvPr/>
        </p:nvSpPr>
        <p:spPr bwMode="auto">
          <a:xfrm>
            <a:off x="971550" y="2322513"/>
            <a:ext cx="287338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>
                <a:latin typeface="Symbol" pitchFamily="18" charset="2"/>
              </a:rPr>
              <a:t>g</a:t>
            </a:r>
          </a:p>
        </p:txBody>
      </p:sp>
      <p:sp>
        <p:nvSpPr>
          <p:cNvPr id="18477" name="Rectangle 45"/>
          <p:cNvSpPr>
            <a:spLocks/>
          </p:cNvSpPr>
          <p:nvPr/>
        </p:nvSpPr>
        <p:spPr bwMode="auto">
          <a:xfrm>
            <a:off x="7596188" y="5634038"/>
            <a:ext cx="287337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>
                <a:latin typeface="Symbol" pitchFamily="18" charset="2"/>
              </a:rPr>
              <a:t>g</a:t>
            </a:r>
          </a:p>
        </p:txBody>
      </p:sp>
      <p:sp>
        <p:nvSpPr>
          <p:cNvPr id="18478" name="Arc 46"/>
          <p:cNvSpPr>
            <a:spLocks/>
          </p:cNvSpPr>
          <p:nvPr/>
        </p:nvSpPr>
        <p:spPr bwMode="auto">
          <a:xfrm rot="35815997">
            <a:off x="7470775" y="5716588"/>
            <a:ext cx="496887" cy="465138"/>
          </a:xfrm>
          <a:custGeom>
            <a:avLst/>
            <a:gdLst>
              <a:gd name="G0" fmla="+- 0 0 0"/>
              <a:gd name="G1" fmla="+- 19961 0 0"/>
              <a:gd name="G2" fmla="+- 21600 0 0"/>
              <a:gd name="T0" fmla="*/ 8253 w 21357"/>
              <a:gd name="T1" fmla="*/ 0 h 19961"/>
              <a:gd name="T2" fmla="*/ 21357 w 21357"/>
              <a:gd name="T3" fmla="*/ 16727 h 19961"/>
              <a:gd name="T4" fmla="*/ 0 w 21357"/>
              <a:gd name="T5" fmla="*/ 19961 h 19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57" h="19961" fill="none" extrusionOk="0">
                <a:moveTo>
                  <a:pt x="8253" y="-1"/>
                </a:moveTo>
                <a:cubicBezTo>
                  <a:pt x="15251" y="2893"/>
                  <a:pt x="20222" y="9239"/>
                  <a:pt x="21356" y="16727"/>
                </a:cubicBezTo>
              </a:path>
              <a:path w="21357" h="19961" stroke="0" extrusionOk="0">
                <a:moveTo>
                  <a:pt x="8253" y="-1"/>
                </a:moveTo>
                <a:cubicBezTo>
                  <a:pt x="15251" y="2893"/>
                  <a:pt x="20222" y="9239"/>
                  <a:pt x="21356" y="16727"/>
                </a:cubicBezTo>
                <a:lnTo>
                  <a:pt x="0" y="1996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80" name="Rectangle 48"/>
          <p:cNvSpPr>
            <a:spLocks/>
          </p:cNvSpPr>
          <p:nvPr/>
        </p:nvSpPr>
        <p:spPr bwMode="auto">
          <a:xfrm>
            <a:off x="250825" y="260350"/>
            <a:ext cx="8569325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b="1"/>
              <a:t>Příklad 1</a:t>
            </a:r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400"/>
              <a:t>Najdi dvojice podobných trojúhelníků, zapiš podobnost a zkratku uvedené věty.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77" name="Rectangle 41"/>
          <p:cNvSpPr>
            <a:spLocks/>
          </p:cNvSpPr>
          <p:nvPr/>
        </p:nvSpPr>
        <p:spPr bwMode="auto">
          <a:xfrm>
            <a:off x="250825" y="260350"/>
            <a:ext cx="8569325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b="1"/>
              <a:t>Příklad 1 - řešení</a:t>
            </a:r>
          </a:p>
        </p:txBody>
      </p:sp>
      <p:sp>
        <p:nvSpPr>
          <p:cNvPr id="39978" name="Rectangle 42"/>
          <p:cNvSpPr>
            <a:spLocks noGrp="1"/>
          </p:cNvSpPr>
          <p:nvPr>
            <p:ph type="body" idx="1"/>
          </p:nvPr>
        </p:nvSpPr>
        <p:spPr>
          <a:xfrm>
            <a:off x="971550" y="1628775"/>
            <a:ext cx="7210425" cy="3844925"/>
          </a:xfrm>
        </p:spPr>
        <p:txBody>
          <a:bodyPr/>
          <a:lstStyle/>
          <a:p>
            <a:pPr>
              <a:buFont typeface="Symbol" pitchFamily="18" charset="2"/>
              <a:buChar char="D"/>
            </a:pPr>
            <a:r>
              <a:rPr lang="cs-CZ" smtClean="0">
                <a:latin typeface="Arial" charset="0"/>
              </a:rPr>
              <a:t>ABC </a:t>
            </a:r>
            <a:r>
              <a:rPr lang="en-US" smtClean="0">
                <a:latin typeface="Arial" charset="0"/>
                <a:cs typeface="Arial" charset="0"/>
              </a:rPr>
              <a:t>~</a:t>
            </a:r>
            <a:r>
              <a:rPr lang="cs-CZ" smtClean="0">
                <a:latin typeface="Arial" charset="0"/>
                <a:cs typeface="Arial" charset="0"/>
              </a:rPr>
              <a:t> </a:t>
            </a:r>
            <a:r>
              <a:rPr lang="cs-CZ" smtClean="0">
                <a:latin typeface="Arial" charset="0"/>
                <a:sym typeface="Symbol" pitchFamily="18" charset="2"/>
              </a:rPr>
              <a:t> </a:t>
            </a:r>
            <a:r>
              <a:rPr lang="cs-CZ" smtClean="0">
                <a:latin typeface="Arial" charset="0"/>
                <a:cs typeface="Arial" charset="0"/>
              </a:rPr>
              <a:t>MKL  (uu)</a:t>
            </a:r>
          </a:p>
          <a:p>
            <a:pPr>
              <a:buFont typeface="Symbol" pitchFamily="18" charset="2"/>
              <a:buChar char="D"/>
            </a:pPr>
            <a:r>
              <a:rPr lang="cs-CZ" smtClean="0">
                <a:latin typeface="Arial" charset="0"/>
                <a:cs typeface="Arial" charset="0"/>
              </a:rPr>
              <a:t>OPQ </a:t>
            </a:r>
            <a:r>
              <a:rPr lang="en-US" smtClean="0">
                <a:latin typeface="Arial" charset="0"/>
                <a:cs typeface="Arial" charset="0"/>
              </a:rPr>
              <a:t>~</a:t>
            </a:r>
            <a:r>
              <a:rPr lang="cs-CZ" smtClean="0">
                <a:latin typeface="Arial" charset="0"/>
                <a:cs typeface="Arial" charset="0"/>
              </a:rPr>
              <a:t> </a:t>
            </a:r>
            <a:r>
              <a:rPr lang="cs-CZ" smtClean="0">
                <a:latin typeface="Arial" charset="0"/>
                <a:sym typeface="Symbol" pitchFamily="18" charset="2"/>
              </a:rPr>
              <a:t> GEF (sss; k = 2/3)</a:t>
            </a:r>
          </a:p>
          <a:p>
            <a:pPr>
              <a:buFont typeface="Symbol" pitchFamily="18" charset="2"/>
              <a:buChar char="D"/>
            </a:pPr>
            <a:r>
              <a:rPr lang="cs-CZ" smtClean="0">
                <a:latin typeface="Arial" charset="0"/>
                <a:cs typeface="Arial" charset="0"/>
              </a:rPr>
              <a:t>EFG </a:t>
            </a:r>
            <a:r>
              <a:rPr lang="en-US" smtClean="0">
                <a:latin typeface="Arial" charset="0"/>
                <a:cs typeface="Arial" charset="0"/>
              </a:rPr>
              <a:t>~</a:t>
            </a:r>
            <a:r>
              <a:rPr lang="cs-CZ" smtClean="0">
                <a:latin typeface="Arial" charset="0"/>
                <a:cs typeface="Arial" charset="0"/>
              </a:rPr>
              <a:t> </a:t>
            </a:r>
            <a:r>
              <a:rPr lang="cs-CZ" smtClean="0">
                <a:latin typeface="Arial" charset="0"/>
                <a:sym typeface="Symbol" pitchFamily="18" charset="2"/>
              </a:rPr>
              <a:t> MKL (sss; k = 1/2)</a:t>
            </a:r>
          </a:p>
          <a:p>
            <a:pPr algn="ctr">
              <a:buFont typeface="Symbol" pitchFamily="18" charset="2"/>
              <a:buNone/>
            </a:pPr>
            <a:r>
              <a:rPr lang="cs-CZ" sz="6600" smtClean="0">
                <a:latin typeface="Arial" charset="0"/>
                <a:sym typeface="Symbol" pitchFamily="18" charset="2"/>
              </a:rPr>
              <a:t></a:t>
            </a:r>
          </a:p>
          <a:p>
            <a:pPr algn="ctr">
              <a:buFont typeface="Symbol" pitchFamily="18" charset="2"/>
              <a:buChar char="D"/>
            </a:pPr>
            <a:r>
              <a:rPr lang="cs-CZ" smtClean="0">
                <a:latin typeface="Arial" charset="0"/>
                <a:sym typeface="Symbol" pitchFamily="18" charset="2"/>
              </a:rPr>
              <a:t>ABC </a:t>
            </a:r>
            <a:r>
              <a:rPr lang="en-US" smtClean="0">
                <a:latin typeface="Arial" charset="0"/>
                <a:cs typeface="Arial" charset="0"/>
              </a:rPr>
              <a:t>~</a:t>
            </a:r>
            <a:r>
              <a:rPr lang="cs-CZ" smtClean="0">
                <a:latin typeface="Arial" charset="0"/>
                <a:cs typeface="Arial" charset="0"/>
              </a:rPr>
              <a:t> </a:t>
            </a:r>
            <a:r>
              <a:rPr lang="cs-CZ" smtClean="0">
                <a:latin typeface="Arial" charset="0"/>
                <a:sym typeface="Symbol" pitchFamily="18" charset="2"/>
              </a:rPr>
              <a:t> PQO </a:t>
            </a:r>
            <a:r>
              <a:rPr lang="en-US" smtClean="0">
                <a:latin typeface="Arial" charset="0"/>
                <a:cs typeface="Arial" charset="0"/>
              </a:rPr>
              <a:t>~</a:t>
            </a:r>
            <a:r>
              <a:rPr lang="cs-CZ" smtClean="0">
                <a:latin typeface="Arial" charset="0"/>
                <a:cs typeface="Arial" charset="0"/>
              </a:rPr>
              <a:t> </a:t>
            </a:r>
            <a:r>
              <a:rPr lang="cs-CZ" smtClean="0">
                <a:latin typeface="Arial" charset="0"/>
                <a:sym typeface="Symbol" pitchFamily="18" charset="2"/>
              </a:rPr>
              <a:t> MKL </a:t>
            </a:r>
            <a:r>
              <a:rPr lang="en-US" smtClean="0">
                <a:latin typeface="Arial" charset="0"/>
                <a:cs typeface="Arial" charset="0"/>
              </a:rPr>
              <a:t>~</a:t>
            </a:r>
            <a:r>
              <a:rPr lang="cs-CZ" smtClean="0">
                <a:latin typeface="Arial" charset="0"/>
                <a:cs typeface="Arial" charset="0"/>
              </a:rPr>
              <a:t> </a:t>
            </a:r>
            <a:r>
              <a:rPr lang="cs-CZ" smtClean="0">
                <a:latin typeface="Arial" charset="0"/>
                <a:sym typeface="Symbol" pitchFamily="18" charset="2"/>
              </a:rPr>
              <a:t> EFG</a:t>
            </a:r>
            <a:endParaRPr lang="en-US" smtClean="0">
              <a:latin typeface="Arial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/>
          </p:cNvSpPr>
          <p:nvPr/>
        </p:nvSpPr>
        <p:spPr bwMode="auto">
          <a:xfrm>
            <a:off x="395288" y="333375"/>
            <a:ext cx="8353425" cy="295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ctr">
              <a:spcBef>
                <a:spcPct val="20000"/>
              </a:spcBef>
              <a:buFont typeface="Arial" charset="0"/>
              <a:buNone/>
            </a:pPr>
            <a:r>
              <a:rPr lang="cs-CZ" sz="2800" b="1"/>
              <a:t>Příklad 2</a:t>
            </a:r>
          </a:p>
          <a:p>
            <a:pPr marL="609600" indent="-609600" algn="ctr">
              <a:spcBef>
                <a:spcPct val="20000"/>
              </a:spcBef>
              <a:buFont typeface="Arial" charset="0"/>
              <a:buNone/>
            </a:pPr>
            <a:endParaRPr lang="cs-CZ" sz="900" b="1"/>
          </a:p>
          <a:p>
            <a:pPr marL="609600" indent="-609600">
              <a:spcBef>
                <a:spcPct val="20000"/>
              </a:spcBef>
              <a:buFont typeface="Arial" charset="0"/>
              <a:buNone/>
            </a:pPr>
            <a:r>
              <a:rPr lang="cs-CZ" sz="3200"/>
              <a:t>Dokažte, že jsou podobné</a:t>
            </a:r>
          </a:p>
          <a:p>
            <a:pPr marL="609600" indent="-609600">
              <a:spcBef>
                <a:spcPct val="20000"/>
              </a:spcBef>
              <a:buFont typeface="Arial" charset="0"/>
              <a:buChar char="•"/>
            </a:pPr>
            <a:r>
              <a:rPr lang="cs-CZ" sz="3200"/>
              <a:t>každé dva rovnostranné trojúhelníky</a:t>
            </a:r>
          </a:p>
          <a:p>
            <a:pPr marL="609600" indent="-609600">
              <a:spcBef>
                <a:spcPct val="20000"/>
              </a:spcBef>
              <a:buFont typeface="Arial" charset="0"/>
              <a:buChar char="•"/>
            </a:pPr>
            <a:r>
              <a:rPr lang="cs-CZ" sz="3200"/>
              <a:t>každé dva rovnoramenné pravoúhlé trojúhelníky.</a:t>
            </a:r>
          </a:p>
        </p:txBody>
      </p:sp>
      <p:sp>
        <p:nvSpPr>
          <p:cNvPr id="32775" name="Rectangle 7"/>
          <p:cNvSpPr>
            <a:spLocks/>
          </p:cNvSpPr>
          <p:nvPr/>
        </p:nvSpPr>
        <p:spPr bwMode="auto">
          <a:xfrm>
            <a:off x="468313" y="3284538"/>
            <a:ext cx="8353425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buFont typeface="Arial" charset="0"/>
              <a:buNone/>
            </a:pPr>
            <a:r>
              <a:rPr lang="cs-CZ" sz="2800" b="1"/>
              <a:t>Řešení:</a:t>
            </a:r>
          </a:p>
          <a:p>
            <a:pPr marL="609600" indent="-609600">
              <a:spcBef>
                <a:spcPct val="20000"/>
              </a:spcBef>
              <a:buFont typeface="Arial" charset="0"/>
              <a:buChar char="•"/>
            </a:pPr>
            <a:r>
              <a:rPr lang="cs-CZ" sz="3200"/>
              <a:t>každé dva rovnostranné trojúhelníky</a:t>
            </a:r>
          </a:p>
          <a:p>
            <a:pPr marL="609600" indent="-609600">
              <a:spcBef>
                <a:spcPct val="20000"/>
              </a:spcBef>
              <a:buFont typeface="Arial" charset="0"/>
              <a:buNone/>
            </a:pPr>
            <a:r>
              <a:rPr lang="cs-CZ" sz="3200">
                <a:solidFill>
                  <a:schemeClr val="accent2"/>
                </a:solidFill>
                <a:sym typeface="Symbol" pitchFamily="18" charset="2"/>
              </a:rPr>
              <a:t> </a:t>
            </a:r>
            <a:r>
              <a:rPr lang="cs-CZ" sz="3200">
                <a:solidFill>
                  <a:schemeClr val="accent2"/>
                </a:solidFill>
              </a:rPr>
              <a:t>věta </a:t>
            </a:r>
            <a:r>
              <a:rPr lang="cs-CZ" sz="3200" b="1">
                <a:solidFill>
                  <a:schemeClr val="accent2"/>
                </a:solidFill>
              </a:rPr>
              <a:t>sss</a:t>
            </a:r>
            <a:r>
              <a:rPr lang="cs-CZ" sz="3200">
                <a:solidFill>
                  <a:schemeClr val="accent2"/>
                </a:solidFill>
              </a:rPr>
              <a:t> o podobnosti </a:t>
            </a:r>
            <a:r>
              <a:rPr lang="cs-CZ" sz="3200">
                <a:solidFill>
                  <a:schemeClr val="accent2"/>
                </a:solidFill>
                <a:sym typeface="Symbol" pitchFamily="18" charset="2"/>
              </a:rPr>
              <a:t></a:t>
            </a:r>
          </a:p>
          <a:p>
            <a:pPr marL="609600" indent="-609600">
              <a:spcBef>
                <a:spcPct val="20000"/>
              </a:spcBef>
              <a:buFont typeface="Arial" charset="0"/>
              <a:buChar char="•"/>
            </a:pPr>
            <a:r>
              <a:rPr lang="cs-CZ" sz="3200"/>
              <a:t>každé dva rovnoramenné pravoúhlé trojúhelníky</a:t>
            </a:r>
          </a:p>
          <a:p>
            <a:pPr marL="609600" indent="-609600">
              <a:spcBef>
                <a:spcPct val="20000"/>
              </a:spcBef>
              <a:buFont typeface="Arial" charset="0"/>
              <a:buNone/>
            </a:pPr>
            <a:r>
              <a:rPr lang="cs-CZ" sz="3200">
                <a:solidFill>
                  <a:schemeClr val="accent2"/>
                </a:solidFill>
                <a:sym typeface="Symbol" pitchFamily="18" charset="2"/>
              </a:rPr>
              <a:t> </a:t>
            </a:r>
            <a:r>
              <a:rPr lang="cs-CZ" sz="3200">
                <a:solidFill>
                  <a:schemeClr val="accent2"/>
                </a:solidFill>
              </a:rPr>
              <a:t>věta </a:t>
            </a:r>
            <a:r>
              <a:rPr lang="cs-CZ" sz="3200" b="1">
                <a:solidFill>
                  <a:schemeClr val="accent2"/>
                </a:solidFill>
              </a:rPr>
              <a:t>sus</a:t>
            </a:r>
            <a:r>
              <a:rPr lang="cs-CZ" sz="3200">
                <a:solidFill>
                  <a:schemeClr val="accent2"/>
                </a:solidFill>
              </a:rPr>
              <a:t> o podobnosti </a:t>
            </a:r>
            <a:r>
              <a:rPr lang="cs-CZ" sz="3200">
                <a:solidFill>
                  <a:schemeClr val="accent2"/>
                </a:solidFill>
                <a:sym typeface="Symbol" pitchFamily="18" charset="2"/>
              </a:rPr>
              <a:t></a:t>
            </a:r>
            <a:endParaRPr lang="cs-CZ" sz="320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5" grpId="0"/>
    </p:bldLst>
  </p:timing>
</p:sld>
</file>

<file path=ppt/theme/theme1.xml><?xml version="1.0" encoding="utf-8"?>
<a:theme xmlns:a="http://schemas.openxmlformats.org/drawingml/2006/main" name="00830-Sablona_Prezentace_PowerPoint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00830-Sablona_Prezentace_PowerPoint</Template>
  <TotalTime>494</TotalTime>
  <Words>440</Words>
  <Application>Microsoft Office PowerPoint</Application>
  <PresentationFormat>Předvádění na obrazovce (4:3)</PresentationFormat>
  <Paragraphs>149</Paragraphs>
  <Slides>12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00830-Sablona_Prezentace_PowerPoint</vt:lpstr>
      <vt:lpstr>Snímek 1</vt:lpstr>
      <vt:lpstr>Věty o podobnosti trojúhelníků</vt:lpstr>
      <vt:lpstr>Věta sss</vt:lpstr>
      <vt:lpstr>Věta sus</vt:lpstr>
      <vt:lpstr>Věta uu</vt:lpstr>
      <vt:lpstr>Podobnost trojúhelníků</vt:lpstr>
      <vt:lpstr>Snímek 7</vt:lpstr>
      <vt:lpstr>Snímek 8</vt:lpstr>
      <vt:lpstr>Snímek 9</vt:lpstr>
      <vt:lpstr>Snímek 10</vt:lpstr>
      <vt:lpstr>Snímek 11</vt:lpstr>
      <vt:lpstr>Snímek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Podobnost trojúhelníků</dc:title>
  <dc:creator>Mgr. Vladimír Žůrek</dc:creator>
  <cp:lastModifiedBy>Vladimír Žůrek</cp:lastModifiedBy>
  <cp:revision>34</cp:revision>
  <dcterms:created xsi:type="dcterms:W3CDTF">2008-05-25T18:24:06Z</dcterms:created>
  <dcterms:modified xsi:type="dcterms:W3CDTF">2012-03-07T13:15:38Z</dcterms:modified>
</cp:coreProperties>
</file>