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sldIdLst>
    <p:sldId id="318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9F2D2-198F-4060-A506-05543B0FB292}" type="datetimeFigureOut">
              <a:rPr lang="cs-CZ" smtClean="0"/>
              <a:pPr/>
              <a:t>15.2.2013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AA2DF-E53D-47C4-91E6-92822779F1C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B552CD0F-2002-4ACA-A917-4C8B8D50D73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04306-742C-4C9B-BC47-F6B505A171C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8A912-D2A0-44A6-9C12-503E1D39FE9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077200" cy="4495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10DBC-42E3-4448-A40B-E0FA60FFFE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01B09-195D-4DAB-813E-567DA0247C4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10A38-A7A1-4D3D-AC75-66498BC8F5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3CEB5-1934-4D49-B9D7-8A9E32524B5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76868-AD38-4F86-B431-026FEACB2FD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A6F6B-6AA4-43D6-ADA6-892706F0612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54DB6-F599-42A5-9A27-CCA6FB1156C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85640-0142-418B-BD97-1A1FD42005F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4596D-0208-4F4D-8DD3-783775A435A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Text s odrážkami na druhé úrovni</a:t>
            </a:r>
          </a:p>
          <a:p>
            <a:pPr lvl="2"/>
            <a:r>
              <a:rPr lang="cs-CZ" smtClean="0"/>
              <a:t>Text s odrážkami na třetí úrovni</a:t>
            </a:r>
          </a:p>
          <a:p>
            <a:pPr lvl="3"/>
            <a:r>
              <a:rPr lang="cs-CZ" smtClean="0"/>
              <a:t> Text s odrážkami na čtvrté úrovni</a:t>
            </a:r>
          </a:p>
          <a:p>
            <a:pPr lvl="4"/>
            <a:r>
              <a:rPr lang="cs-CZ" smtClean="0"/>
              <a:t>Text s odrážkami na páté úrovni</a:t>
            </a:r>
          </a:p>
          <a:p>
            <a:pPr lvl="1"/>
            <a:endParaRPr lang="cs-CZ" smtClean="0"/>
          </a:p>
          <a:p>
            <a:pPr lvl="2"/>
            <a:endParaRPr lang="cs-CZ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3F226888-01C7-492F-83CC-91F10497D4F9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988840"/>
          <a:ext cx="8208912" cy="35498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/>
                <a:gridCol w="6197756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Autor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Mgr. Vladimír Žůrek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Ověřil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8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Datum vytvoření</a:t>
                      </a:r>
                      <a:endParaRPr lang="cs-CZ" b="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II. 2013</a:t>
                      </a:r>
                      <a:endParaRPr lang="cs-CZ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Ročník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smtClean="0"/>
                        <a:t>VII</a:t>
                      </a:r>
                      <a:r>
                        <a:rPr lang="cs-CZ" b="1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Oblast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Matematika a její aplikace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Okruh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Číslo a početní operace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Výstup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Určuje vztah přímé anebo nepřímé úměrnosti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Anotace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Prezentace vhodná k samostudiu i jako podpora přímé výuky zavádí pojem přímé úměrnosti. Jakému vztahu veličin říkáme přímá úměra a příklady k procvičení.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332656"/>
          <a:ext cx="8208912" cy="165618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/>
              </a:tblGrid>
              <a:tr h="1232353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Poměr </a:t>
                      </a:r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sz="4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</a:tr>
              <a:tr h="423831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chemeClr val="bg1"/>
                          </a:solidFill>
                        </a:rPr>
                        <a:t>Přímá úměrnost.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8548" name="Group 4"/>
          <p:cNvGraphicFramePr>
            <a:graphicFrameLocks noGrp="1"/>
          </p:cNvGraphicFramePr>
          <p:nvPr>
            <p:ph idx="1"/>
          </p:nvPr>
        </p:nvGraphicFramePr>
        <p:xfrm>
          <a:off x="511175" y="2162175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580" name="Arc 36"/>
          <p:cNvSpPr>
            <a:spLocks noChangeAspect="1"/>
          </p:cNvSpPr>
          <p:nvPr/>
        </p:nvSpPr>
        <p:spPr bwMode="auto">
          <a:xfrm rot="-2640000">
            <a:off x="3019425" y="1446213"/>
            <a:ext cx="1281113" cy="12811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3390900" y="1685925"/>
            <a:ext cx="10080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.2</a:t>
            </a:r>
          </a:p>
        </p:txBody>
      </p:sp>
      <p:sp>
        <p:nvSpPr>
          <p:cNvPr id="108584" name="Arc 40"/>
          <p:cNvSpPr>
            <a:spLocks noChangeAspect="1"/>
          </p:cNvSpPr>
          <p:nvPr/>
        </p:nvSpPr>
        <p:spPr bwMode="auto">
          <a:xfrm rot="8151449">
            <a:off x="3030538" y="3371850"/>
            <a:ext cx="1281112" cy="12811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8588" name="Rectangle 44"/>
          <p:cNvSpPr>
            <a:spLocks noChangeArrowheads="1"/>
          </p:cNvSpPr>
          <p:nvPr/>
        </p:nvSpPr>
        <p:spPr bwMode="auto">
          <a:xfrm>
            <a:off x="3405188" y="3976688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.2</a:t>
            </a:r>
          </a:p>
        </p:txBody>
      </p:sp>
      <p:sp>
        <p:nvSpPr>
          <p:cNvPr id="108592" name="Rectangle 48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Vrátíme se ještě jednou k našemu příkladu s rohlíky a podíváme se na něj ještě </a:t>
            </a:r>
            <a:br>
              <a:rPr lang="cs-CZ" sz="16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z jiného pohledu. Využijeme nedávno nabyté znalosti o poměru.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3" name="Rectangle 49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zvětšení počtu rohlíků? V jakém poměru se jejich počet zvětšil?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4" name="Rectangle 50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zvýšení jejich ceny? V jakém poměru se zvětšila jejich cena?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5" name="Rectangle 51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2</a:t>
            </a:r>
          </a:p>
        </p:txBody>
      </p:sp>
      <p:sp>
        <p:nvSpPr>
          <p:cNvPr id="108596" name="Rectangle 52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8 : 4</a:t>
            </a:r>
          </a:p>
        </p:txBody>
      </p:sp>
      <p:sp>
        <p:nvSpPr>
          <p:cNvPr id="108598" name="AutoShape 54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4400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</a:t>
            </a:r>
            <a:br>
              <a:rPr lang="cs-CZ" sz="1200" b="1"/>
            </a:br>
            <a:r>
              <a:rPr lang="cs-CZ" sz="1200" b="1"/>
              <a:t>o krácení poměru a tento uvést do základního tvaru.</a:t>
            </a:r>
          </a:p>
        </p:txBody>
      </p:sp>
      <p:sp>
        <p:nvSpPr>
          <p:cNvPr id="108599" name="Rectangle 55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2 = 2 : 1</a:t>
            </a:r>
          </a:p>
        </p:txBody>
      </p:sp>
      <p:sp>
        <p:nvSpPr>
          <p:cNvPr id="108600" name="Rectangle 56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8 : 4 = 2 : 1</a:t>
            </a:r>
          </a:p>
        </p:txBody>
      </p:sp>
      <p:sp>
        <p:nvSpPr>
          <p:cNvPr id="108601" name="AutoShape 57"/>
          <p:cNvSpPr>
            <a:spLocks noChangeArrowheads="1"/>
          </p:cNvSpPr>
          <p:nvPr/>
        </p:nvSpPr>
        <p:spPr bwMode="auto">
          <a:xfrm>
            <a:off x="6084888" y="3644900"/>
            <a:ext cx="2016125" cy="863600"/>
          </a:xfrm>
          <a:prstGeom prst="cloudCallout">
            <a:avLst>
              <a:gd name="adj1" fmla="val -70079"/>
              <a:gd name="adj2" fmla="val 9430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Poměry jsou shodné. </a:t>
            </a:r>
          </a:p>
        </p:txBody>
      </p:sp>
      <p:sp>
        <p:nvSpPr>
          <p:cNvPr id="108602" name="Oval 58"/>
          <p:cNvSpPr>
            <a:spLocks noChangeArrowheads="1"/>
          </p:cNvSpPr>
          <p:nvPr/>
        </p:nvSpPr>
        <p:spPr bwMode="auto">
          <a:xfrm>
            <a:off x="3951288" y="4724400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8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8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08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08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80" grpId="0" animBg="1"/>
      <p:bldP spid="108581" grpId="0"/>
      <p:bldP spid="108584" grpId="0" animBg="1"/>
      <p:bldP spid="108588" grpId="0"/>
      <p:bldP spid="108592" grpId="0"/>
      <p:bldP spid="108593" grpId="0"/>
      <p:bldP spid="108594" grpId="0"/>
      <p:bldP spid="108595" grpId="0"/>
      <p:bldP spid="108596" grpId="0"/>
      <p:bldP spid="108598" grpId="0" animBg="1"/>
      <p:bldP spid="108598" grpId="1" animBg="1"/>
      <p:bldP spid="108599" grpId="0"/>
      <p:bldP spid="108600" grpId="0"/>
      <p:bldP spid="108601" grpId="0" animBg="1"/>
      <p:bldP spid="108601" grpId="1" animBg="1"/>
      <p:bldP spid="1086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10596" name="Group 4"/>
          <p:cNvGraphicFramePr>
            <a:graphicFrameLocks noGrp="1"/>
          </p:cNvGraphicFramePr>
          <p:nvPr>
            <p:ph idx="1"/>
          </p:nvPr>
        </p:nvGraphicFramePr>
        <p:xfrm>
          <a:off x="511175" y="1844675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0632" name="Rectangle 40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Obdobně …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0633" name="Rectangle 41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zvětšení počtu rohlíků? V jakém poměru se jejich počet zvětšil?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0634" name="Rectangle 42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zvýšení jejich ceny? V jakém poměru se zvětšila jejich cena?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0635" name="Rectangle 43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6 : 2</a:t>
            </a:r>
          </a:p>
        </p:txBody>
      </p:sp>
      <p:sp>
        <p:nvSpPr>
          <p:cNvPr id="110638" name="Rectangle 46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6 : 2 = 3 : 1</a:t>
            </a:r>
          </a:p>
        </p:txBody>
      </p:sp>
      <p:sp>
        <p:nvSpPr>
          <p:cNvPr id="110636" name="Rectangle 44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12 : 4</a:t>
            </a:r>
          </a:p>
        </p:txBody>
      </p:sp>
      <p:sp>
        <p:nvSpPr>
          <p:cNvPr id="110639" name="Rectangle 47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12 : 4 = 3 : 1</a:t>
            </a:r>
          </a:p>
        </p:txBody>
      </p:sp>
      <p:sp>
        <p:nvSpPr>
          <p:cNvPr id="110637" name="AutoShape 45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4400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</a:t>
            </a:r>
            <a:br>
              <a:rPr lang="cs-CZ" sz="1200" b="1"/>
            </a:br>
            <a:r>
              <a:rPr lang="cs-CZ" sz="1200" b="1"/>
              <a:t>o krácení poměru a tento uvést do základního tvaru.</a:t>
            </a:r>
          </a:p>
        </p:txBody>
      </p:sp>
      <p:sp>
        <p:nvSpPr>
          <p:cNvPr id="110640" name="Arc 48"/>
          <p:cNvSpPr>
            <a:spLocks noChangeAspect="1"/>
          </p:cNvSpPr>
          <p:nvPr/>
        </p:nvSpPr>
        <p:spPr bwMode="auto">
          <a:xfrm rot="13639394" flipV="1">
            <a:off x="3284537" y="481013"/>
            <a:ext cx="2703513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0641" name="Rectangle 49"/>
          <p:cNvSpPr>
            <a:spLocks noChangeArrowheads="1"/>
          </p:cNvSpPr>
          <p:nvPr/>
        </p:nvSpPr>
        <p:spPr bwMode="auto">
          <a:xfrm>
            <a:off x="4313238" y="990600"/>
            <a:ext cx="7921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.3</a:t>
            </a:r>
          </a:p>
        </p:txBody>
      </p:sp>
      <p:sp>
        <p:nvSpPr>
          <p:cNvPr id="110642" name="Arc 50"/>
          <p:cNvSpPr>
            <a:spLocks noChangeAspect="1"/>
          </p:cNvSpPr>
          <p:nvPr/>
        </p:nvSpPr>
        <p:spPr bwMode="auto">
          <a:xfrm rot="2859522" flipV="1">
            <a:off x="3111501" y="2438400"/>
            <a:ext cx="2703512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0643" name="Rectangle 51"/>
          <p:cNvSpPr>
            <a:spLocks noChangeArrowheads="1"/>
          </p:cNvSpPr>
          <p:nvPr/>
        </p:nvSpPr>
        <p:spPr bwMode="auto">
          <a:xfrm>
            <a:off x="4313238" y="4159250"/>
            <a:ext cx="7921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.3</a:t>
            </a:r>
          </a:p>
        </p:txBody>
      </p:sp>
      <p:sp>
        <p:nvSpPr>
          <p:cNvPr id="110644" name="AutoShape 52"/>
          <p:cNvSpPr>
            <a:spLocks noChangeArrowheads="1"/>
          </p:cNvSpPr>
          <p:nvPr/>
        </p:nvSpPr>
        <p:spPr bwMode="auto">
          <a:xfrm>
            <a:off x="6372225" y="2565400"/>
            <a:ext cx="2590800" cy="2016125"/>
          </a:xfrm>
          <a:prstGeom prst="cloudCallout">
            <a:avLst>
              <a:gd name="adj1" fmla="val -76718"/>
              <a:gd name="adj2" fmla="val 6535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I tentokrát jsou poměry shodné. Platí tedy, že </a:t>
            </a:r>
            <a:br>
              <a:rPr lang="cs-CZ" sz="1200" b="1"/>
            </a:br>
            <a:r>
              <a:rPr lang="cs-CZ" sz="1200" b="1"/>
              <a:t>v jakém poměru se zvětší jedna veličina, </a:t>
            </a:r>
          </a:p>
          <a:p>
            <a:pPr algn="ctr"/>
            <a:r>
              <a:rPr lang="cs-CZ" sz="1200" b="1"/>
              <a:t>v takovém se zvětší </a:t>
            </a:r>
          </a:p>
          <a:p>
            <a:pPr algn="ctr"/>
            <a:r>
              <a:rPr lang="cs-CZ" sz="1200" b="1"/>
              <a:t>i druhá veličina.</a:t>
            </a:r>
          </a:p>
        </p:txBody>
      </p:sp>
      <p:sp>
        <p:nvSpPr>
          <p:cNvPr id="110645" name="Oval 53"/>
          <p:cNvSpPr>
            <a:spLocks noChangeArrowheads="1"/>
          </p:cNvSpPr>
          <p:nvPr/>
        </p:nvSpPr>
        <p:spPr bwMode="auto">
          <a:xfrm>
            <a:off x="4083050" y="4695825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0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0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0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0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0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0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0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0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32" grpId="0"/>
      <p:bldP spid="110633" grpId="0"/>
      <p:bldP spid="110634" grpId="0"/>
      <p:bldP spid="110635" grpId="0"/>
      <p:bldP spid="110638" grpId="0"/>
      <p:bldP spid="110636" grpId="0"/>
      <p:bldP spid="110639" grpId="0"/>
      <p:bldP spid="110637" grpId="0" animBg="1"/>
      <p:bldP spid="110637" grpId="1" animBg="1"/>
      <p:bldP spid="110640" grpId="0" animBg="1"/>
      <p:bldP spid="110641" grpId="0"/>
      <p:bldP spid="110642" grpId="0" animBg="1"/>
      <p:bldP spid="110643" grpId="0"/>
      <p:bldP spid="110644" grpId="0" animBg="1"/>
      <p:bldP spid="110644" grpId="1" animBg="1"/>
      <p:bldP spid="1106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11620" name="Group 4"/>
          <p:cNvGraphicFramePr>
            <a:graphicFrameLocks noGrp="1"/>
          </p:cNvGraphicFramePr>
          <p:nvPr>
            <p:ph idx="1"/>
          </p:nvPr>
        </p:nvGraphicFramePr>
        <p:xfrm>
          <a:off x="511175" y="1803400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1656" name="Rectangle 40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opět obdobně …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1657" name="Rectangle 41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zmenšení počtu rohlíků? V jakém poměru se jejich počet zmenšil?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1658" name="Rectangle 42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zvýšení jejich ceny? V jakém poměru se zvětšila jejich cena?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1659" name="Rectangle 43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8</a:t>
            </a:r>
          </a:p>
        </p:txBody>
      </p:sp>
      <p:sp>
        <p:nvSpPr>
          <p:cNvPr id="111662" name="Rectangle 46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8 = 1 : 2</a:t>
            </a:r>
          </a:p>
        </p:txBody>
      </p:sp>
      <p:sp>
        <p:nvSpPr>
          <p:cNvPr id="111660" name="Rectangle 44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8 : 16</a:t>
            </a:r>
          </a:p>
        </p:txBody>
      </p:sp>
      <p:sp>
        <p:nvSpPr>
          <p:cNvPr id="111663" name="Rectangle 47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8 : 16 = 1 : 2</a:t>
            </a:r>
          </a:p>
        </p:txBody>
      </p:sp>
      <p:sp>
        <p:nvSpPr>
          <p:cNvPr id="111661" name="AutoShape 45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4400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</a:t>
            </a:r>
            <a:br>
              <a:rPr lang="cs-CZ" sz="1200" b="1"/>
            </a:br>
            <a:r>
              <a:rPr lang="cs-CZ" sz="1200" b="1"/>
              <a:t>o krácení poměru a tento uvést do základního tvaru.</a:t>
            </a:r>
          </a:p>
        </p:txBody>
      </p:sp>
      <p:sp>
        <p:nvSpPr>
          <p:cNvPr id="111664" name="AutoShape 48"/>
          <p:cNvSpPr>
            <a:spLocks noChangeArrowheads="1"/>
          </p:cNvSpPr>
          <p:nvPr/>
        </p:nvSpPr>
        <p:spPr bwMode="auto">
          <a:xfrm>
            <a:off x="1835150" y="3644900"/>
            <a:ext cx="2016125" cy="863600"/>
          </a:xfrm>
          <a:prstGeom prst="cloudCallout">
            <a:avLst>
              <a:gd name="adj1" fmla="val 70866"/>
              <a:gd name="adj2" fmla="val 9430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Poměry jsou shodné. </a:t>
            </a:r>
          </a:p>
        </p:txBody>
      </p:sp>
      <p:sp>
        <p:nvSpPr>
          <p:cNvPr id="111665" name="Oval 49"/>
          <p:cNvSpPr>
            <a:spLocks noChangeArrowheads="1"/>
          </p:cNvSpPr>
          <p:nvPr/>
        </p:nvSpPr>
        <p:spPr bwMode="auto">
          <a:xfrm>
            <a:off x="4124325" y="4724400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1666" name="Arc 50"/>
          <p:cNvSpPr>
            <a:spLocks noChangeAspect="1"/>
          </p:cNvSpPr>
          <p:nvPr/>
        </p:nvSpPr>
        <p:spPr bwMode="auto">
          <a:xfrm rot="13639394" flipV="1">
            <a:off x="5054600" y="471488"/>
            <a:ext cx="2703513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1667" name="Rectangle 51"/>
          <p:cNvSpPr>
            <a:spLocks noChangeArrowheads="1"/>
          </p:cNvSpPr>
          <p:nvPr/>
        </p:nvSpPr>
        <p:spPr bwMode="auto">
          <a:xfrm>
            <a:off x="6083300" y="981075"/>
            <a:ext cx="7921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:2</a:t>
            </a:r>
          </a:p>
        </p:txBody>
      </p:sp>
      <p:sp>
        <p:nvSpPr>
          <p:cNvPr id="111668" name="Arc 52"/>
          <p:cNvSpPr>
            <a:spLocks noChangeAspect="1"/>
          </p:cNvSpPr>
          <p:nvPr/>
        </p:nvSpPr>
        <p:spPr bwMode="auto">
          <a:xfrm rot="2859522" flipV="1">
            <a:off x="4881562" y="2195513"/>
            <a:ext cx="2703513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1669" name="Rectangle 53"/>
          <p:cNvSpPr>
            <a:spLocks noChangeArrowheads="1"/>
          </p:cNvSpPr>
          <p:nvPr/>
        </p:nvSpPr>
        <p:spPr bwMode="auto">
          <a:xfrm>
            <a:off x="6083300" y="3916363"/>
            <a:ext cx="7921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:2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1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1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1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1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1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1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1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11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11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56" grpId="0"/>
      <p:bldP spid="111657" grpId="0"/>
      <p:bldP spid="111658" grpId="0"/>
      <p:bldP spid="111659" grpId="0"/>
      <p:bldP spid="111662" grpId="0"/>
      <p:bldP spid="111660" grpId="0"/>
      <p:bldP spid="111663" grpId="0"/>
      <p:bldP spid="111661" grpId="0" animBg="1"/>
      <p:bldP spid="111661" grpId="1" animBg="1"/>
      <p:bldP spid="111664" grpId="0" animBg="1"/>
      <p:bldP spid="111664" grpId="1" animBg="1"/>
      <p:bldP spid="111665" grpId="0" animBg="1"/>
      <p:bldP spid="111666" grpId="0" animBg="1"/>
      <p:bldP spid="111667" grpId="0"/>
      <p:bldP spid="111668" grpId="0" animBg="1"/>
      <p:bldP spid="1116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12644" name="Group 4"/>
          <p:cNvGraphicFramePr>
            <a:graphicFrameLocks noGrp="1"/>
          </p:cNvGraphicFramePr>
          <p:nvPr>
            <p:ph idx="1"/>
          </p:nvPr>
        </p:nvGraphicFramePr>
        <p:xfrm>
          <a:off x="511175" y="1803400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676" name="Rectangle 36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opět obdobně …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2677" name="Rectangle 37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zmenšení počtu rohlíků? V jakém poměru se jejich počet zmenšil?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2678" name="Rectangle 38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zvýšení jejich ceny? V jakém poměru se zvětšila jejich cena?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12679" name="Rectangle 39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2 : 8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2 : 8 = 1 : 4</a:t>
            </a:r>
          </a:p>
        </p:txBody>
      </p:sp>
      <p:sp>
        <p:nvSpPr>
          <p:cNvPr id="112681" name="Rectangle 41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16</a:t>
            </a:r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4 : 16 = 1 : 4</a:t>
            </a:r>
          </a:p>
        </p:txBody>
      </p:sp>
      <p:sp>
        <p:nvSpPr>
          <p:cNvPr id="112683" name="AutoShape 43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4400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</a:t>
            </a:r>
            <a:br>
              <a:rPr lang="cs-CZ" sz="1200" b="1"/>
            </a:br>
            <a:r>
              <a:rPr lang="cs-CZ" sz="1200" b="1"/>
              <a:t>o krácení poměru a tento uvést do základního tvaru.</a:t>
            </a:r>
          </a:p>
        </p:txBody>
      </p:sp>
      <p:sp>
        <p:nvSpPr>
          <p:cNvPr id="112684" name="AutoShape 44"/>
          <p:cNvSpPr>
            <a:spLocks noChangeArrowheads="1"/>
          </p:cNvSpPr>
          <p:nvPr/>
        </p:nvSpPr>
        <p:spPr bwMode="auto">
          <a:xfrm>
            <a:off x="130175" y="2349500"/>
            <a:ext cx="2570163" cy="2246313"/>
          </a:xfrm>
          <a:prstGeom prst="cloudCallout">
            <a:avLst>
              <a:gd name="adj1" fmla="val 116213"/>
              <a:gd name="adj2" fmla="val 6378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I tentokrát jsou poměry shodné. Platí tedy i to, že </a:t>
            </a:r>
          </a:p>
          <a:p>
            <a:pPr algn="ctr"/>
            <a:r>
              <a:rPr lang="cs-CZ" sz="1200" b="1"/>
              <a:t>v jakém poměru se zmenší jedna veličina, </a:t>
            </a:r>
          </a:p>
          <a:p>
            <a:pPr algn="ctr"/>
            <a:r>
              <a:rPr lang="cs-CZ" sz="1200" b="1"/>
              <a:t>v takovém se zmenší </a:t>
            </a:r>
          </a:p>
          <a:p>
            <a:pPr algn="ctr"/>
            <a:r>
              <a:rPr lang="cs-CZ" sz="1200" b="1"/>
              <a:t>i druhá veličina.</a:t>
            </a:r>
          </a:p>
        </p:txBody>
      </p:sp>
      <p:sp>
        <p:nvSpPr>
          <p:cNvPr id="112685" name="Oval 45"/>
          <p:cNvSpPr>
            <a:spLocks noChangeArrowheads="1"/>
          </p:cNvSpPr>
          <p:nvPr/>
        </p:nvSpPr>
        <p:spPr bwMode="auto">
          <a:xfrm>
            <a:off x="4124325" y="4724400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686" name="Arc 46"/>
          <p:cNvSpPr>
            <a:spLocks noChangeAspect="1"/>
          </p:cNvSpPr>
          <p:nvPr/>
        </p:nvSpPr>
        <p:spPr bwMode="auto">
          <a:xfrm rot="13639394" flipV="1">
            <a:off x="3556794" y="235744"/>
            <a:ext cx="4056063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687" name="Rectangle 47"/>
          <p:cNvSpPr>
            <a:spLocks noChangeArrowheads="1"/>
          </p:cNvSpPr>
          <p:nvPr/>
        </p:nvSpPr>
        <p:spPr bwMode="auto">
          <a:xfrm>
            <a:off x="5248275" y="1023938"/>
            <a:ext cx="7921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:4</a:t>
            </a:r>
          </a:p>
        </p:txBody>
      </p:sp>
      <p:sp>
        <p:nvSpPr>
          <p:cNvPr id="112688" name="Arc 48"/>
          <p:cNvSpPr>
            <a:spLocks noChangeAspect="1"/>
          </p:cNvSpPr>
          <p:nvPr/>
        </p:nvSpPr>
        <p:spPr bwMode="auto">
          <a:xfrm rot="2859522" flipV="1">
            <a:off x="3340895" y="1189831"/>
            <a:ext cx="4056062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689" name="Rectangle 49"/>
          <p:cNvSpPr>
            <a:spLocks noChangeArrowheads="1"/>
          </p:cNvSpPr>
          <p:nvPr/>
        </p:nvSpPr>
        <p:spPr bwMode="auto">
          <a:xfrm>
            <a:off x="5292725" y="4005263"/>
            <a:ext cx="7921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:4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12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2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2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2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2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2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2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12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12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6" grpId="0"/>
      <p:bldP spid="112677" grpId="0"/>
      <p:bldP spid="112678" grpId="0"/>
      <p:bldP spid="112679" grpId="0"/>
      <p:bldP spid="112680" grpId="0"/>
      <p:bldP spid="112681" grpId="0"/>
      <p:bldP spid="112682" grpId="0"/>
      <p:bldP spid="112683" grpId="0" animBg="1"/>
      <p:bldP spid="112683" grpId="1" animBg="1"/>
      <p:bldP spid="112684" grpId="0" animBg="1"/>
      <p:bldP spid="112684" grpId="1" animBg="1"/>
      <p:bldP spid="112685" grpId="0" animBg="1"/>
      <p:bldP spid="112686" grpId="0" animBg="1"/>
      <p:bldP spid="112687" grpId="0"/>
      <p:bldP spid="112688" grpId="0" animBg="1"/>
      <p:bldP spid="1126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79512" y="764704"/>
            <a:ext cx="8784976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109684" name="Rectangle 116"/>
          <p:cNvSpPr>
            <a:spLocks noChangeArrowheads="1"/>
          </p:cNvSpPr>
          <p:nvPr/>
        </p:nvSpPr>
        <p:spPr bwMode="auto">
          <a:xfrm>
            <a:off x="467544" y="980728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Závěr, který pro nás ze všech našich zjištění vyplývá:</a:t>
            </a:r>
            <a:endParaRPr lang="cs-CZ" sz="16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9685" name="Rectangle 117"/>
          <p:cNvSpPr>
            <a:spLocks noChangeArrowheads="1"/>
          </p:cNvSpPr>
          <p:nvPr/>
        </p:nvSpPr>
        <p:spPr bwMode="auto">
          <a:xfrm>
            <a:off x="179512" y="1340768"/>
            <a:ext cx="878497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Kolikrát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se 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zvětší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(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zmenší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) </a:t>
            </a:r>
            <a:r>
              <a:rPr lang="cs-CZ" sz="3200" b="1" dirty="0" smtClean="0">
                <a:solidFill>
                  <a:srgbClr val="00CC00"/>
                </a:solidFill>
                <a:latin typeface="Trebuchet MS" pitchFamily="34" charset="0"/>
              </a:rPr>
              <a:t>vstupní hodnota</a:t>
            </a:r>
            <a:r>
              <a:rPr lang="en-GB" sz="3200" b="1" dirty="0" smtClean="0">
                <a:solidFill>
                  <a:srgbClr val="00CC00"/>
                </a:solidFill>
                <a:latin typeface="Trebuchet MS" pitchFamily="34" charset="0"/>
              </a:rPr>
              <a:t>, 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tolikrát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se 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zvětší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(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zmenší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) </a:t>
            </a:r>
            <a:r>
              <a:rPr lang="cs-CZ" sz="3200" b="1" dirty="0" smtClean="0">
                <a:solidFill>
                  <a:srgbClr val="00CC00"/>
                </a:solidFill>
                <a:latin typeface="Trebuchet MS" pitchFamily="34" charset="0"/>
              </a:rPr>
              <a:t>výstupní hodnota</a:t>
            </a:r>
            <a:r>
              <a:rPr lang="en-GB" sz="3200" b="1" dirty="0" smtClean="0">
                <a:solidFill>
                  <a:srgbClr val="00CC00"/>
                </a:solidFill>
                <a:latin typeface="Trebuchet MS" pitchFamily="34" charset="0"/>
              </a:rPr>
              <a:t>.</a:t>
            </a:r>
            <a:endParaRPr lang="cs-CZ" sz="32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9686" name="Rectangle 118"/>
          <p:cNvSpPr>
            <a:spLocks noChangeArrowheads="1"/>
          </p:cNvSpPr>
          <p:nvPr/>
        </p:nvSpPr>
        <p:spPr bwMode="auto">
          <a:xfrm>
            <a:off x="179512" y="2708920"/>
            <a:ext cx="88569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V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jakém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poměru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se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zvětší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(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zmenší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) </a:t>
            </a:r>
            <a:r>
              <a:rPr lang="cs-CZ" sz="2400" b="1" dirty="0" smtClean="0">
                <a:solidFill>
                  <a:schemeClr val="accent2"/>
                </a:solidFill>
                <a:latin typeface="Trebuchet MS" pitchFamily="34" charset="0"/>
              </a:rPr>
              <a:t>vstupní hodnota</a:t>
            </a:r>
            <a:r>
              <a:rPr lang="en-GB" sz="2400" b="1" dirty="0" smtClean="0">
                <a:solidFill>
                  <a:schemeClr val="accent2"/>
                </a:solidFill>
                <a:latin typeface="Trebuchet MS" pitchFamily="34" charset="0"/>
              </a:rPr>
              <a:t>, </a:t>
            </a:r>
            <a:r>
              <a:rPr lang="cs-CZ" sz="2400" b="1" dirty="0">
                <a:solidFill>
                  <a:schemeClr val="accent2"/>
                </a:solidFill>
                <a:latin typeface="Trebuchet MS" pitchFamily="34" charset="0"/>
              </a:rPr>
              <a:t/>
            </a:r>
            <a:br>
              <a:rPr lang="cs-CZ" sz="2400" b="1" dirty="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v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takovém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poměru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se 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zvětší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 (</a:t>
            </a:r>
            <a:r>
              <a:rPr lang="en-GB" sz="2400" b="1" dirty="0" err="1">
                <a:solidFill>
                  <a:schemeClr val="accent2"/>
                </a:solidFill>
                <a:latin typeface="Trebuchet MS" pitchFamily="34" charset="0"/>
              </a:rPr>
              <a:t>zmenší</a:t>
            </a:r>
            <a:r>
              <a:rPr lang="en-GB" sz="2400" b="1" dirty="0">
                <a:solidFill>
                  <a:schemeClr val="accent2"/>
                </a:solidFill>
                <a:latin typeface="Trebuchet MS" pitchFamily="34" charset="0"/>
              </a:rPr>
              <a:t>) </a:t>
            </a:r>
            <a:r>
              <a:rPr lang="cs-CZ" sz="2400" b="1" dirty="0" smtClean="0">
                <a:solidFill>
                  <a:schemeClr val="accent2"/>
                </a:solidFill>
                <a:latin typeface="Trebuchet MS" pitchFamily="34" charset="0"/>
              </a:rPr>
              <a:t>výstupní hodnota</a:t>
            </a:r>
            <a:r>
              <a:rPr lang="en-GB" sz="2400" b="1" dirty="0" smtClean="0">
                <a:solidFill>
                  <a:schemeClr val="accent2"/>
                </a:solidFill>
                <a:latin typeface="Trebuchet MS" pitchFamily="34" charset="0"/>
              </a:rPr>
              <a:t>.</a:t>
            </a:r>
            <a:endParaRPr lang="cs-CZ" sz="24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9687" name="Rectangle 119"/>
          <p:cNvSpPr>
            <a:spLocks noChangeArrowheads="1"/>
          </p:cNvSpPr>
          <p:nvPr/>
        </p:nvSpPr>
        <p:spPr bwMode="auto">
          <a:xfrm>
            <a:off x="179512" y="3717032"/>
            <a:ext cx="8784976" cy="125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Takový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vztah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mezi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dvěma</a:t>
            </a:r>
            <a:r>
              <a:rPr lang="cs-CZ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veličinami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se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nazývá</a:t>
            </a:r>
            <a:r>
              <a:rPr lang="cs-CZ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přímá úměrnost</a:t>
            </a:r>
            <a:r>
              <a:rPr lang="en-GB" sz="2400" b="1" dirty="0">
                <a:latin typeface="Trebuchet MS" pitchFamily="34" charset="0"/>
              </a:rPr>
              <a:t>.</a:t>
            </a:r>
            <a:endParaRPr lang="cs-CZ" sz="2400" b="1" dirty="0">
              <a:latin typeface="Trebuchet MS" pitchFamily="34" charset="0"/>
            </a:endParaRPr>
          </a:p>
        </p:txBody>
      </p:sp>
      <p:sp>
        <p:nvSpPr>
          <p:cNvPr id="109688" name="Rectangle 120"/>
          <p:cNvSpPr>
            <a:spLocks noChangeArrowheads="1"/>
          </p:cNvSpPr>
          <p:nvPr/>
        </p:nvSpPr>
        <p:spPr bwMode="auto">
          <a:xfrm>
            <a:off x="179512" y="5373216"/>
            <a:ext cx="878497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Říkáme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, </a:t>
            </a:r>
            <a:r>
              <a:rPr lang="en-GB" sz="2400" b="1" dirty="0" err="1" smtClean="0">
                <a:solidFill>
                  <a:srgbClr val="000000"/>
                </a:solidFill>
                <a:latin typeface="Trebuchet MS" pitchFamily="34" charset="0"/>
              </a:rPr>
              <a:t>že</a:t>
            </a:r>
            <a:r>
              <a:rPr lang="cs-CZ" sz="2400" b="1" dirty="0" smtClean="0">
                <a:solidFill>
                  <a:srgbClr val="000000"/>
                </a:solidFill>
                <a:latin typeface="Trebuchet MS" pitchFamily="34" charset="0"/>
              </a:rPr>
              <a:t> vstupní a výstupní</a:t>
            </a:r>
            <a:r>
              <a:rPr lang="en-GB" sz="2400" b="1" dirty="0" smtClean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veličiny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jsou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přímo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úměrné</a:t>
            </a:r>
            <a:r>
              <a:rPr lang="en-GB" sz="2400" b="1" dirty="0">
                <a:latin typeface="Trebuchet MS" pitchFamily="34" charset="0"/>
              </a:rPr>
              <a:t>.</a:t>
            </a:r>
            <a:endParaRPr lang="cs-CZ" sz="2400" b="1" dirty="0">
              <a:latin typeface="Trebuchet MS" pitchFamily="34" charset="0"/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Přímá úměrnost (úměra).</a:t>
            </a:r>
            <a:endParaRPr lang="cs-CZ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84" grpId="0"/>
      <p:bldP spid="109685" grpId="0"/>
      <p:bldP spid="109686" grpId="0"/>
      <p:bldP spid="109687" grpId="0"/>
      <p:bldP spid="1096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</a:t>
            </a:r>
            <a:endParaRPr lang="cs-CZ" sz="2000" b="1" dirty="0" smtClean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00CC00"/>
                </a:solidFill>
                <a:latin typeface="Trebuchet MS" pitchFamily="34" charset="0"/>
              </a:rPr>
              <a:t>Rozhodni, zda se jedná o přímou úměru:</a:t>
            </a:r>
          </a:p>
        </p:txBody>
      </p:sp>
      <p:sp>
        <p:nvSpPr>
          <p:cNvPr id="128038" name="Rectangle 38"/>
          <p:cNvSpPr>
            <a:spLocks noChangeArrowheads="1"/>
          </p:cNvSpPr>
          <p:nvPr/>
        </p:nvSpPr>
        <p:spPr bwMode="auto">
          <a:xfrm>
            <a:off x="468313" y="14859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Počet hrušek na stromě je přímo úměrný jeho velikosti.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39" name="Rectangle 39"/>
          <p:cNvSpPr>
            <a:spLocks noChangeArrowheads="1"/>
          </p:cNvSpPr>
          <p:nvPr/>
        </p:nvSpPr>
        <p:spPr bwMode="auto">
          <a:xfrm>
            <a:off x="468313" y="20605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Dráha ušlá při stejné rychlosti chůze je přímo úměrná době chůze.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0" name="Rectangle 40"/>
          <p:cNvSpPr>
            <a:spLocks noChangeArrowheads="1"/>
          </p:cNvSpPr>
          <p:nvPr/>
        </p:nvSpPr>
        <p:spPr bwMode="auto">
          <a:xfrm>
            <a:off x="468313" y="26368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Zaplacená částka za banány je přímo úměrná jejich hmotnosti.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1" name="Rectangle 41"/>
          <p:cNvSpPr>
            <a:spLocks noChangeArrowheads="1"/>
          </p:cNvSpPr>
          <p:nvPr/>
        </p:nvSpPr>
        <p:spPr bwMode="auto">
          <a:xfrm>
            <a:off x="468313" y="32131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Cena banánů je přímo úměrná jejich počtu.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2" name="Rectangle 42"/>
          <p:cNvSpPr>
            <a:spLocks noChangeArrowheads="1"/>
          </p:cNvSpPr>
          <p:nvPr/>
        </p:nvSpPr>
        <p:spPr bwMode="auto">
          <a:xfrm>
            <a:off x="468313" y="378936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Hloubka přehrady je přímo úměrná její velikosti (rozloze).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3" name="Rectangle 43"/>
          <p:cNvSpPr>
            <a:spLocks noChangeArrowheads="1"/>
          </p:cNvSpPr>
          <p:nvPr/>
        </p:nvSpPr>
        <p:spPr bwMode="auto">
          <a:xfrm>
            <a:off x="468313" y="437991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Cena hrnků je přímo úměrná jejich počtu.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4" name="Rectangle 44"/>
          <p:cNvSpPr>
            <a:spLocks noChangeArrowheads="1"/>
          </p:cNvSpPr>
          <p:nvPr/>
        </p:nvSpPr>
        <p:spPr bwMode="auto">
          <a:xfrm>
            <a:off x="468313" y="498475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Délka strany čtverce je přímo úměrná jeho obvodu.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5" name="Rectangle 45"/>
          <p:cNvSpPr>
            <a:spLocks noChangeArrowheads="1"/>
          </p:cNvSpPr>
          <p:nvPr/>
        </p:nvSpPr>
        <p:spPr bwMode="auto">
          <a:xfrm>
            <a:off x="468313" y="55895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Délka strany čtverce je přímo úměrná jeho obsahu.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8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8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8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8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/>
      <p:bldP spid="128038" grpId="0"/>
      <p:bldP spid="128039" grpId="0"/>
      <p:bldP spid="128040" grpId="0"/>
      <p:bldP spid="128041" grpId="0"/>
      <p:bldP spid="128042" grpId="0"/>
      <p:bldP spid="128043" grpId="0"/>
      <p:bldP spid="128044" grpId="0"/>
      <p:bldP spid="1280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- 2</a:t>
            </a:r>
            <a:endParaRPr lang="cs-CZ" sz="2000" b="1" dirty="0" smtClean="0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Auto jede průměrnou rychlostí 60 km/h.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5762" name="Group 50"/>
          <p:cNvGraphicFramePr>
            <a:graphicFrameLocks noGrp="1"/>
          </p:cNvGraphicFramePr>
          <p:nvPr>
            <p:ph idx="1"/>
          </p:nvPr>
        </p:nvGraphicFramePr>
        <p:xfrm>
          <a:off x="500063" y="1557338"/>
          <a:ext cx="8077200" cy="1999998"/>
        </p:xfrm>
        <a:graphic>
          <a:graphicData uri="http://schemas.openxmlformats.org/drawingml/2006/table">
            <a:tbl>
              <a:tblPr/>
              <a:tblGrid>
                <a:gridCol w="1047750"/>
                <a:gridCol w="792162"/>
                <a:gridCol w="863600"/>
                <a:gridCol w="887413"/>
                <a:gridCol w="895350"/>
                <a:gridCol w="881062"/>
                <a:gridCol w="915988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hodin jízdy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(hod.):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najetých kilometrů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(km):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- 2</a:t>
            </a:r>
            <a:endParaRPr lang="cs-CZ" sz="2000" b="1" dirty="0" smtClean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Auto jede průměrnou rychlostí 60 km/h.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6741" name="Group 5"/>
          <p:cNvGraphicFramePr>
            <a:graphicFrameLocks noGrp="1"/>
          </p:cNvGraphicFramePr>
          <p:nvPr>
            <p:ph idx="1"/>
          </p:nvPr>
        </p:nvGraphicFramePr>
        <p:xfrm>
          <a:off x="500063" y="4384675"/>
          <a:ext cx="8077200" cy="1999998"/>
        </p:xfrm>
        <a:graphic>
          <a:graphicData uri="http://schemas.openxmlformats.org/drawingml/2006/table">
            <a:tbl>
              <a:tblPr/>
              <a:tblGrid>
                <a:gridCol w="1047750"/>
                <a:gridCol w="792162"/>
                <a:gridCol w="863600"/>
                <a:gridCol w="887413"/>
                <a:gridCol w="895350"/>
                <a:gridCol w="881062"/>
                <a:gridCol w="915988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hodin jízdy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(hod.):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najetých kilometrů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(km):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- 3</a:t>
            </a:r>
            <a:endParaRPr lang="cs-CZ" sz="2000" b="1" dirty="0" smtClean="0"/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7834" name="Group 74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- 4</a:t>
            </a:r>
            <a:endParaRPr lang="cs-CZ" sz="2000" b="1" dirty="0" smtClean="0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9845" name="Group 37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Přímá úměrnost (úměra).</a:t>
            </a:r>
            <a:endParaRPr lang="cs-CZ" sz="2000" b="1" dirty="0" smtClean="0"/>
          </a:p>
        </p:txBody>
      </p:sp>
      <p:sp>
        <p:nvSpPr>
          <p:cNvPr id="98331" name="Rectangle 27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Přímou úměrnost již vlastně známe, jelikož jsme ji začali vnímat již v souvislosti </a:t>
            </a:r>
            <a:br>
              <a:rPr lang="cs-CZ" sz="16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s výukou násobení.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468313" y="149701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Ukážeme si to na příkladu – třeba násobků čísla 2, přičemž budeme vycházet </a:t>
            </a:r>
            <a:br>
              <a:rPr lang="cs-CZ" sz="16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z příkladu nákupu rohlíků v ceně 2,- Kč za jeden rohlík.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pic>
        <p:nvPicPr>
          <p:cNvPr id="98333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3136900"/>
            <a:ext cx="576262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35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8838" y="4797425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8451" name="Group 147"/>
          <p:cNvGraphicFramePr>
            <a:graphicFrameLocks noGrp="1"/>
          </p:cNvGraphicFramePr>
          <p:nvPr>
            <p:ph idx="1"/>
          </p:nvPr>
        </p:nvGraphicFramePr>
        <p:xfrm>
          <a:off x="539750" y="2276475"/>
          <a:ext cx="8077200" cy="3948113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  <a:gridCol w="1346200"/>
                <a:gridCol w="1346200"/>
                <a:gridCol w="1346200"/>
              </a:tblGrid>
              <a:tr h="4000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463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43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8403" name="Picture 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2997200"/>
            <a:ext cx="576263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4" name="Picture 1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3429000"/>
            <a:ext cx="576262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5" name="Picture 1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817813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7" name="Picture 1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3500438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6" name="Picture 1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3106738"/>
            <a:ext cx="576263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8" name="Picture 1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2708275"/>
            <a:ext cx="576262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09" name="Picture 1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3284538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0" name="Picture 1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2997200"/>
            <a:ext cx="576263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1" name="Picture 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573463"/>
            <a:ext cx="576263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2" name="Picture 1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7263" y="2708275"/>
            <a:ext cx="576262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3" name="Picture 1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3213100"/>
            <a:ext cx="576263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4" name="Picture 1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852738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5" name="Picture 1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3357563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6" name="Picture 1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3716338"/>
            <a:ext cx="576262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7" name="Picture 1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2225" y="4868863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8" name="Picture 1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4581525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19" name="Picture 1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5888" y="465296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0" name="Picture 1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8700" y="5014913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1" name="Picture 1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2088" y="5086350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2" name="Picture 1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925" y="4365625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3" name="Picture 1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4313" y="443706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4" name="Picture 1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7125" y="4799013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5" name="Picture 1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0513" y="4870450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6" name="Picture 1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523081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7" name="Picture 1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9850" y="530225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8" name="Picture 1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4292600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29" name="Picture 1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8275" y="429260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0" name="Picture 1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1088" y="4725988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1" name="Picture 1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4475" y="487045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2" name="Picture 1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6775" y="5157788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3" name="Picture 1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3813" y="5302250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4" name="Picture 1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10375" y="5300663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5" name="Picture 1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450850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6" name="Picture 1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2500" y="4221163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7" name="Picture 1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35888" y="422116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8" name="Picture 1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465455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39" name="Picture 1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465296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0" name="Picture 1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508635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2" name="Picture 13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5084763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3" name="Picture 1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8800" y="4292600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4" name="Picture 1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50" y="4797425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5" name="Picture 14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3888" y="5375275"/>
            <a:ext cx="3540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441" name="Picture 1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1425" y="5373688"/>
            <a:ext cx="3540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452" name="Rectangle 148"/>
          <p:cNvSpPr>
            <a:spLocks noChangeArrowheads="1"/>
          </p:cNvSpPr>
          <p:nvPr/>
        </p:nvSpPr>
        <p:spPr bwMode="auto">
          <a:xfrm>
            <a:off x="2439988" y="2205038"/>
            <a:ext cx="790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98453" name="Rectangle 149"/>
          <p:cNvSpPr>
            <a:spLocks noChangeArrowheads="1"/>
          </p:cNvSpPr>
          <p:nvPr/>
        </p:nvSpPr>
        <p:spPr bwMode="auto">
          <a:xfrm>
            <a:off x="2182813" y="5732463"/>
            <a:ext cx="1006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1.2=2</a:t>
            </a:r>
          </a:p>
        </p:txBody>
      </p:sp>
      <p:sp>
        <p:nvSpPr>
          <p:cNvPr id="98454" name="Rectangle 150"/>
          <p:cNvSpPr>
            <a:spLocks noChangeArrowheads="1"/>
          </p:cNvSpPr>
          <p:nvPr/>
        </p:nvSpPr>
        <p:spPr bwMode="auto">
          <a:xfrm>
            <a:off x="3781425" y="2205038"/>
            <a:ext cx="790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98455" name="Rectangle 151"/>
          <p:cNvSpPr>
            <a:spLocks noChangeArrowheads="1"/>
          </p:cNvSpPr>
          <p:nvPr/>
        </p:nvSpPr>
        <p:spPr bwMode="auto">
          <a:xfrm>
            <a:off x="3524250" y="5732463"/>
            <a:ext cx="1006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2.2=4</a:t>
            </a:r>
          </a:p>
        </p:txBody>
      </p:sp>
      <p:sp>
        <p:nvSpPr>
          <p:cNvPr id="98456" name="Rectangle 152"/>
          <p:cNvSpPr>
            <a:spLocks noChangeArrowheads="1"/>
          </p:cNvSpPr>
          <p:nvPr/>
        </p:nvSpPr>
        <p:spPr bwMode="auto">
          <a:xfrm>
            <a:off x="5116513" y="2205038"/>
            <a:ext cx="790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98457" name="Rectangle 153"/>
          <p:cNvSpPr>
            <a:spLocks noChangeArrowheads="1"/>
          </p:cNvSpPr>
          <p:nvPr/>
        </p:nvSpPr>
        <p:spPr bwMode="auto">
          <a:xfrm>
            <a:off x="4859338" y="5732463"/>
            <a:ext cx="1006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3.2=6</a:t>
            </a:r>
          </a:p>
        </p:txBody>
      </p:sp>
      <p:sp>
        <p:nvSpPr>
          <p:cNvPr id="98458" name="Rectangle 154"/>
          <p:cNvSpPr>
            <a:spLocks noChangeArrowheads="1"/>
          </p:cNvSpPr>
          <p:nvPr/>
        </p:nvSpPr>
        <p:spPr bwMode="auto">
          <a:xfrm>
            <a:off x="6503988" y="2205038"/>
            <a:ext cx="790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4</a:t>
            </a:r>
          </a:p>
        </p:txBody>
      </p:sp>
      <p:sp>
        <p:nvSpPr>
          <p:cNvPr id="98459" name="Rectangle 155"/>
          <p:cNvSpPr>
            <a:spLocks noChangeArrowheads="1"/>
          </p:cNvSpPr>
          <p:nvPr/>
        </p:nvSpPr>
        <p:spPr bwMode="auto">
          <a:xfrm>
            <a:off x="6246813" y="5732463"/>
            <a:ext cx="1006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4.2=8</a:t>
            </a:r>
          </a:p>
        </p:txBody>
      </p:sp>
      <p:sp>
        <p:nvSpPr>
          <p:cNvPr id="98460" name="Rectangle 156"/>
          <p:cNvSpPr>
            <a:spLocks noChangeArrowheads="1"/>
          </p:cNvSpPr>
          <p:nvPr/>
        </p:nvSpPr>
        <p:spPr bwMode="auto">
          <a:xfrm>
            <a:off x="7767638" y="2205038"/>
            <a:ext cx="790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98461" name="Rectangle 157"/>
          <p:cNvSpPr>
            <a:spLocks noChangeArrowheads="1"/>
          </p:cNvSpPr>
          <p:nvPr/>
        </p:nvSpPr>
        <p:spPr bwMode="auto">
          <a:xfrm>
            <a:off x="7510463" y="5732463"/>
            <a:ext cx="10064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5.2=10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8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8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8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9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9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9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8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9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9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8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9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9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9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9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98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9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9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9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9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9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9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9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9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9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9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9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9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98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98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9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9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9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9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9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9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9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9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9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9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9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9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9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" dur="500"/>
                                        <p:tgtEl>
                                          <p:spTgt spid="9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98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1" grpId="0"/>
      <p:bldP spid="98332" grpId="0"/>
      <p:bldP spid="98452" grpId="0" build="allAtOnce"/>
      <p:bldP spid="98453" grpId="0" build="allAtOnce"/>
      <p:bldP spid="98454" grpId="0" build="allAtOnce"/>
      <p:bldP spid="98455" grpId="0" build="allAtOnce"/>
      <p:bldP spid="98456" grpId="0" build="allAtOnce"/>
      <p:bldP spid="98457" grpId="0" build="allAtOnce"/>
      <p:bldP spid="98458" grpId="0" build="allAtOnce"/>
      <p:bldP spid="98459" grpId="0" build="allAtOnce"/>
      <p:bldP spid="98460" grpId="0" build="allAtOnce"/>
      <p:bldP spid="98461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- 5</a:t>
            </a:r>
            <a:endParaRPr lang="cs-CZ" sz="2000" b="1" dirty="0" smtClean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0837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- 6</a:t>
            </a:r>
            <a:endParaRPr lang="cs-CZ" sz="2000" b="1" dirty="0" smtClean="0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2885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- 6</a:t>
            </a:r>
            <a:endParaRPr lang="cs-CZ" sz="2000" b="1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3909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- 7</a:t>
            </a:r>
            <a:endParaRPr lang="cs-CZ" sz="2000" b="1" dirty="0" smtClean="0"/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1861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- 7</a:t>
            </a:r>
            <a:endParaRPr lang="cs-CZ" sz="2000" b="1" dirty="0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4933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17,5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Příklady k procvičení - 8</a:t>
            </a:r>
            <a:endParaRPr lang="cs-CZ" sz="2000" b="1" dirty="0" smtClean="0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Sestav tabulku tří libovolných přímých úměr: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5957" name="Group 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5990" name="Group 38"/>
          <p:cNvGraphicFramePr>
            <a:graphicFrameLocks noGrp="1"/>
          </p:cNvGraphicFramePr>
          <p:nvPr/>
        </p:nvGraphicFramePr>
        <p:xfrm>
          <a:off x="514350" y="3213100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6055" name="Group 103"/>
          <p:cNvGraphicFramePr>
            <a:graphicFrameLocks noGrp="1"/>
          </p:cNvGraphicFramePr>
          <p:nvPr/>
        </p:nvGraphicFramePr>
        <p:xfrm>
          <a:off x="539750" y="4868863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  <a:gridCol w="896938"/>
                <a:gridCol w="896937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6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Přímá úměrnost (úměra).</a:t>
            </a:r>
            <a:endParaRPr lang="cs-CZ" sz="2000" b="1" dirty="0" smtClean="0"/>
          </a:p>
        </p:txBody>
      </p:sp>
      <p:graphicFrame>
        <p:nvGraphicFramePr>
          <p:cNvPr id="100469" name="Group 117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470" name="AutoShape 118"/>
          <p:cNvSpPr>
            <a:spLocks noChangeArrowheads="1"/>
          </p:cNvSpPr>
          <p:nvPr/>
        </p:nvSpPr>
        <p:spPr bwMode="auto">
          <a:xfrm>
            <a:off x="4895850" y="5084763"/>
            <a:ext cx="4248150" cy="1512887"/>
          </a:xfrm>
          <a:prstGeom prst="cloudCallout">
            <a:avLst>
              <a:gd name="adj1" fmla="val -89986"/>
              <a:gd name="adj2" fmla="val -7675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Tabulka vyjadřuje závislost dvou veličin: </a:t>
            </a:r>
            <a:r>
              <a:rPr lang="cs-CZ" sz="1200" b="1">
                <a:solidFill>
                  <a:schemeClr val="accent2"/>
                </a:solidFill>
              </a:rPr>
              <a:t>počtu rohlíků a jejich ceny</a:t>
            </a:r>
            <a:r>
              <a:rPr lang="cs-CZ" sz="1200" b="1"/>
              <a:t>. Objevíš sám zákonitost, která platí ve vztahu těchto veličin, při jejich zvětšování či zmenšování?</a:t>
            </a:r>
          </a:p>
        </p:txBody>
      </p:sp>
      <p:sp>
        <p:nvSpPr>
          <p:cNvPr id="100471" name="AutoShape 119"/>
          <p:cNvSpPr>
            <a:spLocks noChangeArrowheads="1"/>
          </p:cNvSpPr>
          <p:nvPr/>
        </p:nvSpPr>
        <p:spPr bwMode="auto">
          <a:xfrm>
            <a:off x="6084888" y="1052513"/>
            <a:ext cx="2087562" cy="1368425"/>
          </a:xfrm>
          <a:prstGeom prst="cloudCallout">
            <a:avLst>
              <a:gd name="adj1" fmla="val -107949"/>
              <a:gd name="adj2" fmla="val 6148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Pokud jsi na ni ještě nepřišel, pokusím se ti pomoci.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00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70" grpId="0" animBg="1"/>
      <p:bldP spid="100470" grpId="1" animBg="1"/>
      <p:bldP spid="1004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95536" y="980728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1380" name="Group 4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15" name="Arc 39"/>
          <p:cNvSpPr>
            <a:spLocks noChangeAspect="1"/>
          </p:cNvSpPr>
          <p:nvPr/>
        </p:nvSpPr>
        <p:spPr bwMode="auto">
          <a:xfrm rot="-2640000">
            <a:off x="2990850" y="2051050"/>
            <a:ext cx="1281113" cy="12811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16" name="Rectangle 40"/>
          <p:cNvSpPr>
            <a:spLocks noChangeArrowheads="1"/>
          </p:cNvSpPr>
          <p:nvPr/>
        </p:nvSpPr>
        <p:spPr bwMode="auto">
          <a:xfrm>
            <a:off x="3131840" y="2290763"/>
            <a:ext cx="115212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2 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1424" name="Arc 48"/>
          <p:cNvSpPr>
            <a:spLocks noChangeAspect="1"/>
          </p:cNvSpPr>
          <p:nvPr/>
        </p:nvSpPr>
        <p:spPr bwMode="auto">
          <a:xfrm rot="13639394" flipV="1">
            <a:off x="3255962" y="1306513"/>
            <a:ext cx="2703513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5" name="Rectangle 49"/>
          <p:cNvSpPr>
            <a:spLocks noChangeArrowheads="1"/>
          </p:cNvSpPr>
          <p:nvPr/>
        </p:nvSpPr>
        <p:spPr bwMode="auto">
          <a:xfrm>
            <a:off x="4139952" y="1844824"/>
            <a:ext cx="122344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3 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1426" name="Arc 50"/>
          <p:cNvSpPr>
            <a:spLocks noChangeAspect="1"/>
          </p:cNvSpPr>
          <p:nvPr/>
        </p:nvSpPr>
        <p:spPr bwMode="auto">
          <a:xfrm rot="8151449">
            <a:off x="3001963" y="3976688"/>
            <a:ext cx="1281112" cy="12811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7" name="Arc 51"/>
          <p:cNvSpPr>
            <a:spLocks noChangeAspect="1"/>
          </p:cNvSpPr>
          <p:nvPr/>
        </p:nvSpPr>
        <p:spPr bwMode="auto">
          <a:xfrm rot="2859522" flipV="1">
            <a:off x="3082926" y="3263900"/>
            <a:ext cx="2703512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8" name="Arc 52"/>
          <p:cNvSpPr>
            <a:spLocks noChangeAspect="1"/>
          </p:cNvSpPr>
          <p:nvPr/>
        </p:nvSpPr>
        <p:spPr bwMode="auto">
          <a:xfrm rot="13639394" flipV="1">
            <a:off x="3518694" y="556419"/>
            <a:ext cx="4056063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30" name="Arc 54"/>
          <p:cNvSpPr>
            <a:spLocks noChangeAspect="1"/>
          </p:cNvSpPr>
          <p:nvPr/>
        </p:nvSpPr>
        <p:spPr bwMode="auto">
          <a:xfrm rot="2793488" flipV="1">
            <a:off x="3239294" y="2601119"/>
            <a:ext cx="4056063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31" name="Rectangle 55"/>
          <p:cNvSpPr>
            <a:spLocks noChangeArrowheads="1"/>
          </p:cNvSpPr>
          <p:nvPr/>
        </p:nvSpPr>
        <p:spPr bwMode="auto">
          <a:xfrm>
            <a:off x="3203848" y="4509120"/>
            <a:ext cx="136815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2 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1432" name="Rectangle 56"/>
          <p:cNvSpPr>
            <a:spLocks noChangeArrowheads="1"/>
          </p:cNvSpPr>
          <p:nvPr/>
        </p:nvSpPr>
        <p:spPr bwMode="auto">
          <a:xfrm>
            <a:off x="4283968" y="4869160"/>
            <a:ext cx="136745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3 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1433" name="Rectangle 57"/>
          <p:cNvSpPr>
            <a:spLocks noChangeArrowheads="1"/>
          </p:cNvSpPr>
          <p:nvPr/>
        </p:nvSpPr>
        <p:spPr bwMode="auto">
          <a:xfrm>
            <a:off x="5220072" y="1412776"/>
            <a:ext cx="136852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 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1434" name="Rectangle 58"/>
          <p:cNvSpPr>
            <a:spLocks noChangeArrowheads="1"/>
          </p:cNvSpPr>
          <p:nvPr/>
        </p:nvSpPr>
        <p:spPr bwMode="auto">
          <a:xfrm>
            <a:off x="5364088" y="5301208"/>
            <a:ext cx="1166341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 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Přímá úměrnost (úměra).</a:t>
            </a:r>
            <a:endParaRPr lang="cs-CZ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1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1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1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5" grpId="0" animBg="1"/>
      <p:bldP spid="101416" grpId="0"/>
      <p:bldP spid="101424" grpId="0" animBg="1"/>
      <p:bldP spid="101425" grpId="0"/>
      <p:bldP spid="101426" grpId="0" animBg="1"/>
      <p:bldP spid="101427" grpId="0" animBg="1"/>
      <p:bldP spid="101428" grpId="0" animBg="1"/>
      <p:bldP spid="101430" grpId="0" animBg="1"/>
      <p:bldP spid="101431" grpId="0"/>
      <p:bldP spid="101432" grpId="0"/>
      <p:bldP spid="101433" grpId="0"/>
      <p:bldP spid="1014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2404" name="Group 4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4" name="Arc 36"/>
          <p:cNvSpPr>
            <a:spLocks noChangeAspect="1"/>
          </p:cNvSpPr>
          <p:nvPr/>
        </p:nvSpPr>
        <p:spPr bwMode="auto">
          <a:xfrm rot="-2640000">
            <a:off x="2990850" y="2051050"/>
            <a:ext cx="1281113" cy="12811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206" name="Arc 38"/>
          <p:cNvSpPr>
            <a:spLocks noChangeAspect="1"/>
          </p:cNvSpPr>
          <p:nvPr/>
        </p:nvSpPr>
        <p:spPr bwMode="auto">
          <a:xfrm rot="13639394" flipV="1">
            <a:off x="3255962" y="1306513"/>
            <a:ext cx="2703513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208" name="Arc 40"/>
          <p:cNvSpPr>
            <a:spLocks noChangeAspect="1"/>
          </p:cNvSpPr>
          <p:nvPr/>
        </p:nvSpPr>
        <p:spPr bwMode="auto">
          <a:xfrm rot="8151449">
            <a:off x="3001963" y="3976688"/>
            <a:ext cx="1281112" cy="12811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209" name="Arc 41"/>
          <p:cNvSpPr>
            <a:spLocks noChangeAspect="1"/>
          </p:cNvSpPr>
          <p:nvPr/>
        </p:nvSpPr>
        <p:spPr bwMode="auto">
          <a:xfrm rot="2859522" flipV="1">
            <a:off x="3082926" y="3263900"/>
            <a:ext cx="2703512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210" name="Arc 42"/>
          <p:cNvSpPr>
            <a:spLocks noChangeAspect="1"/>
          </p:cNvSpPr>
          <p:nvPr/>
        </p:nvSpPr>
        <p:spPr bwMode="auto">
          <a:xfrm rot="13639394" flipV="1">
            <a:off x="3518694" y="556419"/>
            <a:ext cx="4056063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211" name="Arc 43"/>
          <p:cNvSpPr>
            <a:spLocks noChangeAspect="1"/>
          </p:cNvSpPr>
          <p:nvPr/>
        </p:nvSpPr>
        <p:spPr bwMode="auto">
          <a:xfrm rot="2793488" flipV="1">
            <a:off x="3239294" y="2601119"/>
            <a:ext cx="4056063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323850" y="4941888"/>
            <a:ext cx="2014538" cy="1727200"/>
          </a:xfrm>
          <a:prstGeom prst="cloudCallout">
            <a:avLst>
              <a:gd name="adj1" fmla="val 8876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Jinými slovy: Kolikrát se zvětší jedna veličina, tolikrát se zvětší i veličina druhá.</a:t>
            </a: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827088" y="1052513"/>
            <a:ext cx="2087562" cy="1368425"/>
          </a:xfrm>
          <a:prstGeom prst="cloudCallout">
            <a:avLst>
              <a:gd name="adj1" fmla="val -35778"/>
              <a:gd name="adj2" fmla="val 8607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Kolikrát se zvětší počet rohlíků, tolikrát se zvětší i jejich cena!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40"/>
          <p:cNvSpPr>
            <a:spLocks noChangeArrowheads="1"/>
          </p:cNvSpPr>
          <p:nvPr/>
        </p:nvSpPr>
        <p:spPr bwMode="auto">
          <a:xfrm>
            <a:off x="3131840" y="2290763"/>
            <a:ext cx="115212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2 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" name="Rectangle 49"/>
          <p:cNvSpPr>
            <a:spLocks noChangeArrowheads="1"/>
          </p:cNvSpPr>
          <p:nvPr/>
        </p:nvSpPr>
        <p:spPr bwMode="auto">
          <a:xfrm>
            <a:off x="4139952" y="1844824"/>
            <a:ext cx="122344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3 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3" name="Rectangle 55"/>
          <p:cNvSpPr>
            <a:spLocks noChangeArrowheads="1"/>
          </p:cNvSpPr>
          <p:nvPr/>
        </p:nvSpPr>
        <p:spPr bwMode="auto">
          <a:xfrm>
            <a:off x="3203848" y="4509120"/>
            <a:ext cx="136815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2 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4" name="Rectangle 56"/>
          <p:cNvSpPr>
            <a:spLocks noChangeArrowheads="1"/>
          </p:cNvSpPr>
          <p:nvPr/>
        </p:nvSpPr>
        <p:spPr bwMode="auto">
          <a:xfrm>
            <a:off x="4283968" y="4869160"/>
            <a:ext cx="136745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3 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5" name="Rectangle 57"/>
          <p:cNvSpPr>
            <a:spLocks noChangeArrowheads="1"/>
          </p:cNvSpPr>
          <p:nvPr/>
        </p:nvSpPr>
        <p:spPr bwMode="auto">
          <a:xfrm>
            <a:off x="5220072" y="1412776"/>
            <a:ext cx="136852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 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6" name="Rectangle 58"/>
          <p:cNvSpPr>
            <a:spLocks noChangeArrowheads="1"/>
          </p:cNvSpPr>
          <p:nvPr/>
        </p:nvSpPr>
        <p:spPr bwMode="auto">
          <a:xfrm>
            <a:off x="5364088" y="5301208"/>
            <a:ext cx="1166341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 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8" grpId="0" animBg="1"/>
      <p:bldP spid="1024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3428" name="Group 4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461" name="AutoShape 37"/>
          <p:cNvSpPr>
            <a:spLocks noChangeArrowheads="1"/>
          </p:cNvSpPr>
          <p:nvPr/>
        </p:nvSpPr>
        <p:spPr bwMode="auto">
          <a:xfrm>
            <a:off x="6084888" y="1125538"/>
            <a:ext cx="2087562" cy="1368425"/>
          </a:xfrm>
          <a:prstGeom prst="cloudCallout">
            <a:avLst>
              <a:gd name="adj1" fmla="val -107949"/>
              <a:gd name="adj2" fmla="val 5614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Platí to </a:t>
            </a:r>
            <a:br>
              <a:rPr lang="cs-CZ" sz="1200" b="1"/>
            </a:br>
            <a:r>
              <a:rPr lang="cs-CZ" sz="1200" b="1"/>
              <a:t>i obráceně? </a:t>
            </a:r>
          </a:p>
          <a:p>
            <a:pPr algn="ctr"/>
            <a:r>
              <a:rPr lang="cs-CZ" sz="1200" b="1"/>
              <a:t>Tedy pro zmenšování?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4452" name="Group 4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84" name="Arc 36"/>
          <p:cNvSpPr>
            <a:spLocks noChangeAspect="1"/>
          </p:cNvSpPr>
          <p:nvPr/>
        </p:nvSpPr>
        <p:spPr bwMode="auto">
          <a:xfrm rot="-2640000">
            <a:off x="2709863" y="212725"/>
            <a:ext cx="4664075" cy="4613275"/>
          </a:xfrm>
          <a:custGeom>
            <a:avLst/>
            <a:gdLst>
              <a:gd name="T0" fmla="*/ 0 w 21838"/>
              <a:gd name="T1" fmla="*/ 9761775 h 21600"/>
              <a:gd name="T2" fmla="*/ 2147483647 w 21838"/>
              <a:gd name="T3" fmla="*/ 2147483647 h 21600"/>
              <a:gd name="T4" fmla="*/ 2147483647 w 21838"/>
              <a:gd name="T5" fmla="*/ 2147483647 h 21600"/>
              <a:gd name="T6" fmla="*/ 0 60000 65536"/>
              <a:gd name="T7" fmla="*/ 0 60000 65536"/>
              <a:gd name="T8" fmla="*/ 0 60000 65536"/>
              <a:gd name="T9" fmla="*/ 0 w 21838"/>
              <a:gd name="T10" fmla="*/ 0 h 21600"/>
              <a:gd name="T11" fmla="*/ 21838 w 218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8" h="21600" fill="none" extrusionOk="0">
                <a:moveTo>
                  <a:pt x="0" y="1"/>
                </a:moveTo>
                <a:cubicBezTo>
                  <a:pt x="79" y="0"/>
                  <a:pt x="158" y="-1"/>
                  <a:pt x="238" y="0"/>
                </a:cubicBezTo>
                <a:cubicBezTo>
                  <a:pt x="12167" y="0"/>
                  <a:pt x="21838" y="9670"/>
                  <a:pt x="21838" y="21600"/>
                </a:cubicBezTo>
              </a:path>
              <a:path w="21838" h="21600" stroke="0" extrusionOk="0">
                <a:moveTo>
                  <a:pt x="0" y="1"/>
                </a:moveTo>
                <a:cubicBezTo>
                  <a:pt x="79" y="0"/>
                  <a:pt x="158" y="-1"/>
                  <a:pt x="238" y="0"/>
                </a:cubicBezTo>
                <a:cubicBezTo>
                  <a:pt x="12167" y="0"/>
                  <a:pt x="21838" y="9670"/>
                  <a:pt x="21838" y="21600"/>
                </a:cubicBezTo>
                <a:lnTo>
                  <a:pt x="238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85" name="Rectangle 37"/>
          <p:cNvSpPr>
            <a:spLocks noChangeArrowheads="1"/>
          </p:cNvSpPr>
          <p:nvPr/>
        </p:nvSpPr>
        <p:spPr bwMode="auto">
          <a:xfrm>
            <a:off x="1475656" y="1556792"/>
            <a:ext cx="136797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8x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4486" name="Arc 38"/>
          <p:cNvSpPr>
            <a:spLocks noChangeAspect="1"/>
          </p:cNvSpPr>
          <p:nvPr/>
        </p:nvSpPr>
        <p:spPr bwMode="auto">
          <a:xfrm rot="13639394" flipV="1">
            <a:off x="5054600" y="1306513"/>
            <a:ext cx="2703513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87" name="Rectangle 39"/>
          <p:cNvSpPr>
            <a:spLocks noChangeArrowheads="1"/>
          </p:cNvSpPr>
          <p:nvPr/>
        </p:nvSpPr>
        <p:spPr bwMode="auto">
          <a:xfrm>
            <a:off x="6012160" y="1916832"/>
            <a:ext cx="122500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2x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4488" name="Arc 40"/>
          <p:cNvSpPr>
            <a:spLocks noChangeAspect="1"/>
          </p:cNvSpPr>
          <p:nvPr/>
        </p:nvSpPr>
        <p:spPr bwMode="auto">
          <a:xfrm rot="8070956">
            <a:off x="2784475" y="2430463"/>
            <a:ext cx="4613275" cy="461327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89" name="Arc 41"/>
          <p:cNvSpPr>
            <a:spLocks noChangeAspect="1"/>
          </p:cNvSpPr>
          <p:nvPr/>
        </p:nvSpPr>
        <p:spPr bwMode="auto">
          <a:xfrm rot="2859522" flipV="1">
            <a:off x="4881563" y="3263900"/>
            <a:ext cx="2703512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90" name="Arc 42"/>
          <p:cNvSpPr>
            <a:spLocks noChangeAspect="1"/>
          </p:cNvSpPr>
          <p:nvPr/>
        </p:nvSpPr>
        <p:spPr bwMode="auto">
          <a:xfrm rot="13639394" flipV="1">
            <a:off x="3590132" y="675481"/>
            <a:ext cx="4056062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91" name="Arc 43"/>
          <p:cNvSpPr>
            <a:spLocks noChangeAspect="1"/>
          </p:cNvSpPr>
          <p:nvPr/>
        </p:nvSpPr>
        <p:spPr bwMode="auto">
          <a:xfrm rot="2793488" flipV="1">
            <a:off x="3359945" y="2586831"/>
            <a:ext cx="4056062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4492" name="Rectangle 44"/>
          <p:cNvSpPr>
            <a:spLocks noChangeArrowheads="1"/>
          </p:cNvSpPr>
          <p:nvPr/>
        </p:nvSpPr>
        <p:spPr bwMode="auto">
          <a:xfrm>
            <a:off x="2843808" y="5877272"/>
            <a:ext cx="120910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8x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4493" name="Rectangle 45"/>
          <p:cNvSpPr>
            <a:spLocks noChangeArrowheads="1"/>
          </p:cNvSpPr>
          <p:nvPr/>
        </p:nvSpPr>
        <p:spPr bwMode="auto">
          <a:xfrm>
            <a:off x="6012160" y="4869160"/>
            <a:ext cx="136902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2x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4494" name="Rectangle 46"/>
          <p:cNvSpPr>
            <a:spLocks noChangeArrowheads="1"/>
          </p:cNvSpPr>
          <p:nvPr/>
        </p:nvSpPr>
        <p:spPr bwMode="auto">
          <a:xfrm>
            <a:off x="4211638" y="1628775"/>
            <a:ext cx="1296466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4495" name="Rectangle 47"/>
          <p:cNvSpPr>
            <a:spLocks noChangeArrowheads="1"/>
          </p:cNvSpPr>
          <p:nvPr/>
        </p:nvSpPr>
        <p:spPr bwMode="auto">
          <a:xfrm>
            <a:off x="4227512" y="5257800"/>
            <a:ext cx="120858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4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4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4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0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4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84" grpId="0" animBg="1"/>
      <p:bldP spid="104485" grpId="0"/>
      <p:bldP spid="104486" grpId="0" animBg="1"/>
      <p:bldP spid="104487" grpId="0"/>
      <p:bldP spid="104488" grpId="0" animBg="1"/>
      <p:bldP spid="104489" grpId="0" animBg="1"/>
      <p:bldP spid="104490" grpId="0" animBg="1"/>
      <p:bldP spid="104491" grpId="0" animBg="1"/>
      <p:bldP spid="104492" grpId="0"/>
      <p:bldP spid="104493" grpId="0"/>
      <p:bldP spid="104494" grpId="0"/>
      <p:bldP spid="1044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graphicFrame>
        <p:nvGraphicFramePr>
          <p:cNvPr id="105476" name="Group 4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752348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Cena rohlíků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(Kč):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6" name="Arc 36"/>
          <p:cNvSpPr>
            <a:spLocks noChangeAspect="1"/>
          </p:cNvSpPr>
          <p:nvPr/>
        </p:nvSpPr>
        <p:spPr bwMode="auto">
          <a:xfrm rot="-2640000">
            <a:off x="2709863" y="212725"/>
            <a:ext cx="4664075" cy="4613275"/>
          </a:xfrm>
          <a:custGeom>
            <a:avLst/>
            <a:gdLst>
              <a:gd name="T0" fmla="*/ 0 w 21838"/>
              <a:gd name="T1" fmla="*/ 9761775 h 21600"/>
              <a:gd name="T2" fmla="*/ 2147483647 w 21838"/>
              <a:gd name="T3" fmla="*/ 2147483647 h 21600"/>
              <a:gd name="T4" fmla="*/ 2147483647 w 21838"/>
              <a:gd name="T5" fmla="*/ 2147483647 h 21600"/>
              <a:gd name="T6" fmla="*/ 0 60000 65536"/>
              <a:gd name="T7" fmla="*/ 0 60000 65536"/>
              <a:gd name="T8" fmla="*/ 0 60000 65536"/>
              <a:gd name="T9" fmla="*/ 0 w 21838"/>
              <a:gd name="T10" fmla="*/ 0 h 21600"/>
              <a:gd name="T11" fmla="*/ 21838 w 218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8" h="21600" fill="none" extrusionOk="0">
                <a:moveTo>
                  <a:pt x="0" y="1"/>
                </a:moveTo>
                <a:cubicBezTo>
                  <a:pt x="79" y="0"/>
                  <a:pt x="158" y="-1"/>
                  <a:pt x="238" y="0"/>
                </a:cubicBezTo>
                <a:cubicBezTo>
                  <a:pt x="12167" y="0"/>
                  <a:pt x="21838" y="9670"/>
                  <a:pt x="21838" y="21600"/>
                </a:cubicBezTo>
              </a:path>
              <a:path w="21838" h="21600" stroke="0" extrusionOk="0">
                <a:moveTo>
                  <a:pt x="0" y="1"/>
                </a:moveTo>
                <a:cubicBezTo>
                  <a:pt x="79" y="0"/>
                  <a:pt x="158" y="-1"/>
                  <a:pt x="238" y="0"/>
                </a:cubicBezTo>
                <a:cubicBezTo>
                  <a:pt x="12167" y="0"/>
                  <a:pt x="21838" y="9670"/>
                  <a:pt x="21838" y="21600"/>
                </a:cubicBezTo>
                <a:lnTo>
                  <a:pt x="238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8" name="Arc 38"/>
          <p:cNvSpPr>
            <a:spLocks noChangeAspect="1"/>
          </p:cNvSpPr>
          <p:nvPr/>
        </p:nvSpPr>
        <p:spPr bwMode="auto">
          <a:xfrm rot="13639394" flipV="1">
            <a:off x="5054600" y="1306513"/>
            <a:ext cx="2703513" cy="2693987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80" name="Arc 40"/>
          <p:cNvSpPr>
            <a:spLocks noChangeAspect="1"/>
          </p:cNvSpPr>
          <p:nvPr/>
        </p:nvSpPr>
        <p:spPr bwMode="auto">
          <a:xfrm rot="8070956">
            <a:off x="2784475" y="2430463"/>
            <a:ext cx="4613275" cy="461327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81" name="Arc 41"/>
          <p:cNvSpPr>
            <a:spLocks noChangeAspect="1"/>
          </p:cNvSpPr>
          <p:nvPr/>
        </p:nvSpPr>
        <p:spPr bwMode="auto">
          <a:xfrm rot="2859522" flipV="1">
            <a:off x="4881563" y="3263900"/>
            <a:ext cx="2703512" cy="2693988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82" name="Arc 42"/>
          <p:cNvSpPr>
            <a:spLocks noChangeAspect="1"/>
          </p:cNvSpPr>
          <p:nvPr/>
        </p:nvSpPr>
        <p:spPr bwMode="auto">
          <a:xfrm rot="13639394" flipV="1">
            <a:off x="3590132" y="675481"/>
            <a:ext cx="4056062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83" name="Arc 43"/>
          <p:cNvSpPr>
            <a:spLocks noChangeAspect="1"/>
          </p:cNvSpPr>
          <p:nvPr/>
        </p:nvSpPr>
        <p:spPr bwMode="auto">
          <a:xfrm rot="2793488" flipV="1">
            <a:off x="3359945" y="2586831"/>
            <a:ext cx="4056062" cy="4041775"/>
          </a:xfrm>
          <a:custGeom>
            <a:avLst/>
            <a:gdLst>
              <a:gd name="T0" fmla="*/ 2147483647 w 21600"/>
              <a:gd name="T1" fmla="*/ 0 h 21510"/>
              <a:gd name="T2" fmla="*/ 2147483647 w 21600"/>
              <a:gd name="T3" fmla="*/ 2147483647 h 21510"/>
              <a:gd name="T4" fmla="*/ 0 w 21600"/>
              <a:gd name="T5" fmla="*/ 214748364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5520" name="AutoShape 48"/>
          <p:cNvSpPr>
            <a:spLocks noChangeArrowheads="1"/>
          </p:cNvSpPr>
          <p:nvPr/>
        </p:nvSpPr>
        <p:spPr bwMode="auto">
          <a:xfrm>
            <a:off x="179388" y="5013325"/>
            <a:ext cx="2178050" cy="1727200"/>
          </a:xfrm>
          <a:prstGeom prst="cloudCallout">
            <a:avLst>
              <a:gd name="adj1" fmla="val 96653"/>
              <a:gd name="adj2" fmla="val -79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Jinými slovy: Kolikrát se zmenší jedna veličina, tolikrát se zmenší </a:t>
            </a:r>
            <a:br>
              <a:rPr lang="cs-CZ" sz="1200" b="1"/>
            </a:br>
            <a:r>
              <a:rPr lang="cs-CZ" sz="1200" b="1"/>
              <a:t>i veličina druhá.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37"/>
          <p:cNvSpPr>
            <a:spLocks noChangeArrowheads="1"/>
          </p:cNvSpPr>
          <p:nvPr/>
        </p:nvSpPr>
        <p:spPr bwMode="auto">
          <a:xfrm>
            <a:off x="2483768" y="1052736"/>
            <a:ext cx="136797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8x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6012160" y="1916832"/>
            <a:ext cx="122500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2x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2843808" y="5877272"/>
            <a:ext cx="120910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8x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4" name="Rectangle 45"/>
          <p:cNvSpPr>
            <a:spLocks noChangeArrowheads="1"/>
          </p:cNvSpPr>
          <p:nvPr/>
        </p:nvSpPr>
        <p:spPr bwMode="auto">
          <a:xfrm>
            <a:off x="6012160" y="4869160"/>
            <a:ext cx="136902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2x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4211638" y="1628775"/>
            <a:ext cx="1296466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4227512" y="5257800"/>
            <a:ext cx="120858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4x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5521" name="AutoShape 49"/>
          <p:cNvSpPr>
            <a:spLocks noChangeArrowheads="1"/>
          </p:cNvSpPr>
          <p:nvPr/>
        </p:nvSpPr>
        <p:spPr bwMode="auto">
          <a:xfrm>
            <a:off x="179388" y="836613"/>
            <a:ext cx="2087562" cy="1368425"/>
          </a:xfrm>
          <a:prstGeom prst="cloudCallout">
            <a:avLst>
              <a:gd name="adj1" fmla="val -4755"/>
              <a:gd name="adj2" fmla="val 10185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Kolikrát se zmenší počet rohlíků, tolikrát se zmenší </a:t>
            </a:r>
            <a:br>
              <a:rPr lang="cs-CZ" sz="1200" b="1"/>
            </a:br>
            <a:r>
              <a:rPr lang="cs-CZ" sz="1200" b="1"/>
              <a:t>i jejich cena!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20" grpId="0" animBg="1"/>
      <p:bldP spid="1055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5288" y="981075"/>
            <a:ext cx="8353425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Dokážete uvést i další příklady vztahu dvou veličin, pro které by platilo totéž, </a:t>
            </a:r>
            <a:br>
              <a:rPr lang="cs-CZ" sz="16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jsme nyní vyvodili? Zapiš je.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468313" y="502761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Cena, kterou zaplatí kupující za zboží, závisí na množství (počtu, hmotnosti, objemu, …).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482600" y="54308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Dráha uražená při rovnoměrném pohybu závisí na čase pohybu.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468313" y="57023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Hmotnost tělesa z téhož materiálu závisí na jeho objemu.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468313" y="596265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Tíha tělesa závisí na jeho hmotnosti.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7529" name="Rectangle 9"/>
          <p:cNvSpPr>
            <a:spLocks noChangeArrowheads="1"/>
          </p:cNvSpPr>
          <p:nvPr/>
        </p:nvSpPr>
        <p:spPr bwMode="auto">
          <a:xfrm>
            <a:off x="468313" y="46243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00CC00"/>
                </a:solidFill>
                <a:latin typeface="Trebuchet MS" pitchFamily="34" charset="0"/>
              </a:rPr>
              <a:t>Např: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/>
      <p:bldP spid="107525" grpId="0"/>
      <p:bldP spid="107526" grpId="0"/>
      <p:bldP spid="107527" grpId="0"/>
      <p:bldP spid="107528" grpId="0"/>
      <p:bldP spid="107529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2464</TotalTime>
  <Words>1424</Words>
  <Application>Microsoft Office PowerPoint</Application>
  <PresentationFormat>Předvádění na obrazovce (4:3)</PresentationFormat>
  <Paragraphs>520</Paragraphs>
  <Slides>25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Prezentace Školicí seminář</vt:lpstr>
      <vt:lpstr>Snímek 1</vt:lpstr>
      <vt:lpstr>Přímá úměrnost (úměra).</vt:lpstr>
      <vt:lpstr>Přímá úměrnost (úměra).</vt:lpstr>
      <vt:lpstr>Přímá úměrnost (úměra).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Přímá úměrnost (úměra).</vt:lpstr>
      <vt:lpstr>Příklady k procvičení</vt:lpstr>
      <vt:lpstr>Příklady k procvičení - 2</vt:lpstr>
      <vt:lpstr>Příklady k procvičení - 2</vt:lpstr>
      <vt:lpstr>Příklady k procvičení - 3</vt:lpstr>
      <vt:lpstr>Příklady k procvičení - 4</vt:lpstr>
      <vt:lpstr>Příklady k procvičení - 5</vt:lpstr>
      <vt:lpstr>Příklady k procvičení - 6</vt:lpstr>
      <vt:lpstr>Příklady k procvičení - 6</vt:lpstr>
      <vt:lpstr>Příklady k procvičení - 7</vt:lpstr>
      <vt:lpstr>Příklady k procvičení - 7</vt:lpstr>
      <vt:lpstr>Příklady k procvičení - 8</vt:lpstr>
    </vt:vector>
  </TitlesOfParts>
  <Company>ZŠ Břest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Přímá úměrnost</dc:title>
  <dc:subject>Matematika</dc:subject>
  <dc:creator>Mgr. Vladimír Žůrek</dc:creator>
  <cp:lastModifiedBy>Vladimír Žůrek</cp:lastModifiedBy>
  <cp:revision>197</cp:revision>
  <dcterms:created xsi:type="dcterms:W3CDTF">2008-05-31T11:29:33Z</dcterms:created>
  <dcterms:modified xsi:type="dcterms:W3CDTF">2013-02-15T09:20:49Z</dcterms:modified>
</cp:coreProperties>
</file>