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5"/>
  </p:notesMasterIdLst>
  <p:sldIdLst>
    <p:sldId id="366" r:id="rId2"/>
    <p:sldId id="358" r:id="rId3"/>
    <p:sldId id="359" r:id="rId4"/>
    <p:sldId id="332" r:id="rId5"/>
    <p:sldId id="333" r:id="rId6"/>
    <p:sldId id="360" r:id="rId7"/>
    <p:sldId id="338" r:id="rId8"/>
    <p:sldId id="340" r:id="rId9"/>
    <p:sldId id="361" r:id="rId10"/>
    <p:sldId id="341" r:id="rId11"/>
    <p:sldId id="357" r:id="rId12"/>
    <p:sldId id="345" r:id="rId13"/>
    <p:sldId id="362" r:id="rId14"/>
    <p:sldId id="347" r:id="rId15"/>
    <p:sldId id="363" r:id="rId16"/>
    <p:sldId id="349" r:id="rId17"/>
    <p:sldId id="350" r:id="rId18"/>
    <p:sldId id="351" r:id="rId19"/>
    <p:sldId id="353" r:id="rId20"/>
    <p:sldId id="364" r:id="rId21"/>
    <p:sldId id="352" r:id="rId22"/>
    <p:sldId id="365" r:id="rId23"/>
    <p:sldId id="356" r:id="rId2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FF00"/>
    <a:srgbClr val="00CC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33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51671B-F1B2-4254-8FE8-DA7A67C4F7E7}" type="datetimeFigureOut">
              <a:rPr lang="cs-CZ" smtClean="0"/>
              <a:t>15.2.2013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890AF-2642-4B8D-BBB7-7693010A46FA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B58249-68BF-40F5-9ED0-4A488BF49B46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1447800"/>
            <a:ext cx="7848600" cy="1295400"/>
          </a:xfrm>
        </p:spPr>
        <p:txBody>
          <a:bodyPr/>
          <a:lstStyle>
            <a:lvl1pPr algn="ctr"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048000"/>
            <a:ext cx="8077200" cy="635000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0" smtClean="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0" smtClean="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smtClean="0">
                <a:latin typeface="+mn-lt"/>
              </a:defRPr>
            </a:lvl1pPr>
          </a:lstStyle>
          <a:p>
            <a:pPr>
              <a:defRPr/>
            </a:pPr>
            <a:fld id="{17A12010-93F9-4CD4-B342-DEDFE6269F4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E6C48-9060-4E56-BE93-EC21A643BD3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2019300" cy="57150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5905500" cy="57150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7E6C1-612B-462A-9C71-E9A7A72797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077200" cy="9144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457200" y="1905000"/>
            <a:ext cx="8077200" cy="4495800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E8C9A-E069-4240-9CB5-3F13AB55F61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B5D9D3-3668-4F69-A517-31C6707A293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1489F9-A4A3-4103-9731-73533C2FCEF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CABE4-FDC9-4607-9B7D-DD29B33DC6E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775A2-1902-41CD-88D4-EA1704735FD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1F21F0-DBB9-43FA-86B3-EF3DDBEE82D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F7B4E-D844-49C9-9C08-40985990D3C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17A09-201B-433A-8268-556C8F54E53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7832AA-5008-483A-BAAA-B69C0061BA7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077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Text s odrážkami na druhé úrovni</a:t>
            </a:r>
          </a:p>
          <a:p>
            <a:pPr lvl="2"/>
            <a:r>
              <a:rPr lang="cs-CZ" smtClean="0"/>
              <a:t>Text s odrážkami na třetí úrovni</a:t>
            </a:r>
          </a:p>
          <a:p>
            <a:pPr lvl="3"/>
            <a:r>
              <a:rPr lang="cs-CZ" smtClean="0"/>
              <a:t> Text s odrážkami na čtvrté úrovni</a:t>
            </a:r>
          </a:p>
          <a:p>
            <a:pPr lvl="4"/>
            <a:r>
              <a:rPr lang="cs-CZ" smtClean="0"/>
              <a:t>Text s odrážkami na páté úrovni</a:t>
            </a:r>
          </a:p>
          <a:p>
            <a:pPr lvl="1"/>
            <a:endParaRPr lang="cs-CZ" smtClean="0"/>
          </a:p>
          <a:p>
            <a:pPr lvl="2"/>
            <a:endParaRPr lang="cs-CZ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077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94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 smtClean="0"/>
            </a:lvl1pPr>
          </a:lstStyle>
          <a:p>
            <a:pPr>
              <a:defRPr/>
            </a:pPr>
            <a:fld id="{AB396D72-972F-4A7C-AF87-84EEED56DB6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  <p:sldLayoutId id="2147483672" r:id="rId3"/>
    <p:sldLayoutId id="2147483671" r:id="rId4"/>
    <p:sldLayoutId id="2147483670" r:id="rId5"/>
    <p:sldLayoutId id="2147483669" r:id="rId6"/>
    <p:sldLayoutId id="2147483668" r:id="rId7"/>
    <p:sldLayoutId id="2147483667" r:id="rId8"/>
    <p:sldLayoutId id="2147483666" r:id="rId9"/>
    <p:sldLayoutId id="2147483665" r:id="rId10"/>
    <p:sldLayoutId id="2147483664" r:id="rId11"/>
    <p:sldLayoutId id="2147483663" r:id="rId12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3200">
          <a:solidFill>
            <a:srgbClr val="284C6A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rebuchet MS" pitchFamily="34" charset="0"/>
        <a:buChar char="−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rebuchet MS" pitchFamily="34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Zástupný symbol pro obsah 6"/>
          <p:cNvGraphicFramePr>
            <a:graphicFrameLocks/>
          </p:cNvGraphicFramePr>
          <p:nvPr/>
        </p:nvGraphicFramePr>
        <p:xfrm>
          <a:off x="395536" y="1988840"/>
          <a:ext cx="8208912" cy="3549888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2011156"/>
                <a:gridCol w="6197756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 smtClean="0"/>
                        <a:t>Autor</a:t>
                      </a:r>
                      <a:endParaRPr lang="cs-CZ" b="0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 smtClean="0"/>
                        <a:t>Mgr. Vladimír Žůrek</a:t>
                      </a:r>
                      <a:endParaRPr lang="cs-CZ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 smtClean="0"/>
                        <a:t>Ověřil</a:t>
                      </a:r>
                      <a:endParaRPr lang="cs-CZ" b="0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Mgr. Vladimír Žůrek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448">
                <a:tc>
                  <a:txBody>
                    <a:bodyPr/>
                    <a:lstStyle/>
                    <a:p>
                      <a:pPr algn="r"/>
                      <a:r>
                        <a:rPr lang="cs-CZ" b="0" dirty="0" smtClean="0"/>
                        <a:t>Datum vytvoření</a:t>
                      </a:r>
                      <a:endParaRPr lang="cs-CZ" b="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 smtClean="0"/>
                        <a:t>II. 2013</a:t>
                      </a:r>
                      <a:endParaRPr lang="cs-CZ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 smtClean="0"/>
                        <a:t>Ročník</a:t>
                      </a:r>
                      <a:endParaRPr lang="cs-CZ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 smtClean="0"/>
                        <a:t>VII</a:t>
                      </a:r>
                      <a:r>
                        <a:rPr lang="cs-CZ" b="1" dirty="0" smtClean="0"/>
                        <a:t>.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 smtClean="0"/>
                        <a:t>Oblast</a:t>
                      </a:r>
                      <a:endParaRPr lang="cs-CZ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 smtClean="0"/>
                        <a:t>Matematika a její aplikace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 smtClean="0"/>
                        <a:t>Okruh</a:t>
                      </a:r>
                      <a:endParaRPr lang="cs-CZ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 smtClean="0"/>
                        <a:t>Číslo a početní operace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 smtClean="0"/>
                        <a:t>Výstup</a:t>
                      </a:r>
                      <a:endParaRPr lang="cs-CZ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 smtClean="0"/>
                        <a:t>Určuje vztah přímé anebo nepřímé úměrnosti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 smtClean="0"/>
                        <a:t>Anotace</a:t>
                      </a:r>
                      <a:endParaRPr lang="cs-CZ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 smtClean="0"/>
                        <a:t>Prezentace vhodná k samostudiu i jako podpora přímé výuky zavádí pojem přímé úměrnosti. Jakému vztahu veličin říkáme přímá úměra a příklady k procvičení.</a:t>
                      </a:r>
                      <a:endParaRPr lang="cs-CZ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395536" y="332656"/>
          <a:ext cx="8208912" cy="1656184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8208912"/>
              </a:tblGrid>
              <a:tr h="1232353"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bg1"/>
                          </a:solidFill>
                        </a:rPr>
                        <a:t>Poměr </a:t>
                      </a:r>
                      <a:r>
                        <a:rPr lang="cs-CZ" sz="400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cs-CZ" sz="4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B w="38100" cap="flat" cmpd="sng" algn="ctr">
                      <a:noFill/>
                      <a:prstDash val="solid"/>
                    </a:lnB>
                  </a:tcPr>
                </a:tc>
              </a:tr>
              <a:tr h="423831"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chemeClr val="bg1"/>
                          </a:solidFill>
                        </a:rPr>
                        <a:t>Nepřímá úměrnost.</a:t>
                      </a:r>
                      <a:endParaRPr lang="cs-CZ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38100" cap="flat" cmpd="sng" algn="ctr">
                      <a:noFill/>
                      <a:prstDash val="soli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sz="900">
              <a:latin typeface="Trebuchet MS" pitchFamily="34" charset="0"/>
            </a:endParaRPr>
          </a:p>
        </p:txBody>
      </p:sp>
      <p:sp>
        <p:nvSpPr>
          <p:cNvPr id="109684" name="Rectangle 116"/>
          <p:cNvSpPr>
            <a:spLocks noChangeArrowheads="1"/>
          </p:cNvSpPr>
          <p:nvPr/>
        </p:nvSpPr>
        <p:spPr bwMode="auto">
          <a:xfrm>
            <a:off x="323528" y="764705"/>
            <a:ext cx="806450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dirty="0">
                <a:solidFill>
                  <a:srgbClr val="284C6A"/>
                </a:solidFill>
                <a:latin typeface="Trebuchet MS" pitchFamily="34" charset="0"/>
              </a:rPr>
              <a:t>Závěr, který pro nás ze všech našich zjištění vyplývá:</a:t>
            </a:r>
            <a:endParaRPr lang="cs-CZ" sz="1600" b="1" dirty="0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09685" name="Rectangle 117"/>
          <p:cNvSpPr>
            <a:spLocks noChangeArrowheads="1"/>
          </p:cNvSpPr>
          <p:nvPr/>
        </p:nvSpPr>
        <p:spPr bwMode="auto">
          <a:xfrm>
            <a:off x="251520" y="1268760"/>
            <a:ext cx="8712968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GB" sz="3200" b="1" dirty="0">
                <a:solidFill>
                  <a:srgbClr val="00CC00"/>
                </a:solidFill>
                <a:latin typeface="Trebuchet MS" pitchFamily="34" charset="0"/>
              </a:rPr>
              <a:t>Kolikrát se zvětší </a:t>
            </a:r>
            <a:r>
              <a:rPr lang="cs-CZ" sz="3200" b="1" dirty="0" smtClean="0">
                <a:solidFill>
                  <a:srgbClr val="00CC00"/>
                </a:solidFill>
                <a:latin typeface="Trebuchet MS" pitchFamily="34" charset="0"/>
              </a:rPr>
              <a:t>vstupní hodnota</a:t>
            </a:r>
            <a:r>
              <a:rPr lang="en-GB" sz="3200" b="1" dirty="0" smtClean="0">
                <a:solidFill>
                  <a:srgbClr val="00CC00"/>
                </a:solidFill>
                <a:latin typeface="Trebuchet MS" pitchFamily="34" charset="0"/>
              </a:rPr>
              <a:t>, </a:t>
            </a:r>
            <a:r>
              <a:rPr lang="en-GB" sz="3200" b="1" dirty="0" err="1">
                <a:solidFill>
                  <a:srgbClr val="00CC00"/>
                </a:solidFill>
                <a:latin typeface="Trebuchet MS" pitchFamily="34" charset="0"/>
              </a:rPr>
              <a:t>tolikrát</a:t>
            </a:r>
            <a:r>
              <a:rPr lang="en-GB" sz="3200" b="1" dirty="0">
                <a:solidFill>
                  <a:srgbClr val="00CC00"/>
                </a:solidFill>
                <a:latin typeface="Trebuchet MS" pitchFamily="34" charset="0"/>
              </a:rPr>
              <a:t> se </a:t>
            </a:r>
            <a:r>
              <a:rPr lang="en-GB" sz="3200" b="1" dirty="0" err="1">
                <a:solidFill>
                  <a:srgbClr val="00CC00"/>
                </a:solidFill>
                <a:latin typeface="Trebuchet MS" pitchFamily="34" charset="0"/>
              </a:rPr>
              <a:t>zmenší</a:t>
            </a:r>
            <a:r>
              <a:rPr lang="en-GB" sz="3200" b="1" dirty="0">
                <a:solidFill>
                  <a:srgbClr val="00CC00"/>
                </a:solidFill>
                <a:latin typeface="Trebuchet MS" pitchFamily="34" charset="0"/>
              </a:rPr>
              <a:t> </a:t>
            </a:r>
            <a:r>
              <a:rPr lang="cs-CZ" sz="3200" b="1" dirty="0" smtClean="0">
                <a:solidFill>
                  <a:srgbClr val="00CC00"/>
                </a:solidFill>
                <a:latin typeface="Trebuchet MS" pitchFamily="34" charset="0"/>
              </a:rPr>
              <a:t>výstupní hodnota</a:t>
            </a:r>
            <a:r>
              <a:rPr lang="en-GB" sz="3200" b="1" dirty="0" smtClean="0">
                <a:solidFill>
                  <a:srgbClr val="00CC00"/>
                </a:solidFill>
                <a:latin typeface="Trebuchet MS" pitchFamily="34" charset="0"/>
              </a:rPr>
              <a:t>.</a:t>
            </a:r>
            <a:r>
              <a:rPr lang="cs-CZ" sz="2400" b="1" dirty="0" smtClean="0">
                <a:solidFill>
                  <a:srgbClr val="00CC00"/>
                </a:solidFill>
                <a:latin typeface="Trebuchet MS" pitchFamily="34" charset="0"/>
              </a:rPr>
              <a:t>     (a naopak)</a:t>
            </a:r>
            <a:endParaRPr lang="cs-CZ" sz="3200" b="1" dirty="0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109686" name="Rectangle 118"/>
          <p:cNvSpPr>
            <a:spLocks noChangeArrowheads="1"/>
          </p:cNvSpPr>
          <p:nvPr/>
        </p:nvSpPr>
        <p:spPr bwMode="auto">
          <a:xfrm>
            <a:off x="179512" y="2420888"/>
            <a:ext cx="8964488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GB" sz="3200" b="1" dirty="0">
                <a:solidFill>
                  <a:schemeClr val="accent2"/>
                </a:solidFill>
                <a:latin typeface="Trebuchet MS" pitchFamily="34" charset="0"/>
              </a:rPr>
              <a:t>V </a:t>
            </a:r>
            <a:r>
              <a:rPr lang="en-GB" sz="3200" b="1" dirty="0" err="1">
                <a:solidFill>
                  <a:schemeClr val="accent2"/>
                </a:solidFill>
                <a:latin typeface="Trebuchet MS" pitchFamily="34" charset="0"/>
              </a:rPr>
              <a:t>jakém</a:t>
            </a:r>
            <a:r>
              <a:rPr lang="en-GB" sz="3200" b="1" dirty="0">
                <a:solidFill>
                  <a:schemeClr val="accent2"/>
                </a:solidFill>
                <a:latin typeface="Trebuchet MS" pitchFamily="34" charset="0"/>
              </a:rPr>
              <a:t> </a:t>
            </a:r>
            <a:r>
              <a:rPr lang="en-GB" sz="3200" b="1" dirty="0" err="1">
                <a:solidFill>
                  <a:schemeClr val="accent2"/>
                </a:solidFill>
                <a:latin typeface="Trebuchet MS" pitchFamily="34" charset="0"/>
              </a:rPr>
              <a:t>poměru</a:t>
            </a:r>
            <a:r>
              <a:rPr lang="en-GB" sz="3200" b="1" dirty="0">
                <a:solidFill>
                  <a:schemeClr val="accent2"/>
                </a:solidFill>
                <a:latin typeface="Trebuchet MS" pitchFamily="34" charset="0"/>
              </a:rPr>
              <a:t> se zvětší </a:t>
            </a:r>
            <a:r>
              <a:rPr lang="cs-CZ" sz="3200" b="1" dirty="0" smtClean="0">
                <a:solidFill>
                  <a:schemeClr val="accent2"/>
                </a:solidFill>
                <a:latin typeface="Trebuchet MS" pitchFamily="34" charset="0"/>
              </a:rPr>
              <a:t>vstupní hodnota</a:t>
            </a:r>
            <a:r>
              <a:rPr lang="en-GB" sz="3200" b="1" dirty="0" smtClean="0">
                <a:solidFill>
                  <a:schemeClr val="accent2"/>
                </a:solidFill>
                <a:latin typeface="Trebuchet MS" pitchFamily="34" charset="0"/>
              </a:rPr>
              <a:t>, </a:t>
            </a:r>
            <a:r>
              <a:rPr lang="cs-CZ" sz="3200" b="1" dirty="0">
                <a:solidFill>
                  <a:schemeClr val="accent2"/>
                </a:solidFill>
                <a:latin typeface="Trebuchet MS" pitchFamily="34" charset="0"/>
              </a:rPr>
              <a:t/>
            </a:r>
            <a:br>
              <a:rPr lang="cs-CZ" sz="3200" b="1" dirty="0">
                <a:solidFill>
                  <a:schemeClr val="accent2"/>
                </a:solidFill>
                <a:latin typeface="Trebuchet MS" pitchFamily="34" charset="0"/>
              </a:rPr>
            </a:br>
            <a:r>
              <a:rPr lang="en-GB" sz="3200" b="1" dirty="0">
                <a:solidFill>
                  <a:schemeClr val="accent2"/>
                </a:solidFill>
                <a:latin typeface="Trebuchet MS" pitchFamily="34" charset="0"/>
              </a:rPr>
              <a:t>v </a:t>
            </a:r>
            <a:r>
              <a:rPr lang="en-GB" sz="3200" b="1" dirty="0" err="1">
                <a:solidFill>
                  <a:schemeClr val="accent2"/>
                </a:solidFill>
                <a:latin typeface="Trebuchet MS" pitchFamily="34" charset="0"/>
              </a:rPr>
              <a:t>takovém</a:t>
            </a:r>
            <a:r>
              <a:rPr lang="en-GB" sz="3200" b="1" dirty="0">
                <a:solidFill>
                  <a:schemeClr val="accent2"/>
                </a:solidFill>
                <a:latin typeface="Trebuchet MS" pitchFamily="34" charset="0"/>
              </a:rPr>
              <a:t> </a:t>
            </a:r>
            <a:r>
              <a:rPr lang="en-GB" sz="3200" b="1" dirty="0" err="1">
                <a:solidFill>
                  <a:schemeClr val="accent2"/>
                </a:solidFill>
                <a:latin typeface="Trebuchet MS" pitchFamily="34" charset="0"/>
              </a:rPr>
              <a:t>poměru</a:t>
            </a:r>
            <a:r>
              <a:rPr lang="en-GB" sz="3200" b="1" dirty="0">
                <a:solidFill>
                  <a:schemeClr val="accent2"/>
                </a:solidFill>
                <a:latin typeface="Trebuchet MS" pitchFamily="34" charset="0"/>
              </a:rPr>
              <a:t> se </a:t>
            </a:r>
            <a:r>
              <a:rPr lang="en-GB" sz="3200" b="1" dirty="0" err="1" smtClean="0">
                <a:solidFill>
                  <a:schemeClr val="accent2"/>
                </a:solidFill>
                <a:latin typeface="Trebuchet MS" pitchFamily="34" charset="0"/>
              </a:rPr>
              <a:t>zmenší</a:t>
            </a:r>
            <a:r>
              <a:rPr lang="cs-CZ" sz="3200" b="1" dirty="0" smtClean="0">
                <a:solidFill>
                  <a:schemeClr val="accent2"/>
                </a:solidFill>
                <a:latin typeface="Trebuchet MS" pitchFamily="34" charset="0"/>
              </a:rPr>
              <a:t> výstupní hodnota</a:t>
            </a:r>
            <a:r>
              <a:rPr lang="en-GB" sz="3200" b="1" dirty="0" smtClean="0">
                <a:solidFill>
                  <a:schemeClr val="accent2"/>
                </a:solidFill>
                <a:latin typeface="Trebuchet MS" pitchFamily="34" charset="0"/>
              </a:rPr>
              <a:t>.</a:t>
            </a:r>
            <a:r>
              <a:rPr lang="cs-CZ" sz="2400" b="1" dirty="0" smtClean="0">
                <a:solidFill>
                  <a:schemeClr val="accent2"/>
                </a:solidFill>
                <a:latin typeface="Trebuchet MS" pitchFamily="34" charset="0"/>
              </a:rPr>
              <a:t>(a naopak)</a:t>
            </a:r>
            <a:endParaRPr lang="cs-CZ" sz="3200" b="1" dirty="0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09687" name="Rectangle 119"/>
          <p:cNvSpPr>
            <a:spLocks noChangeArrowheads="1"/>
          </p:cNvSpPr>
          <p:nvPr/>
        </p:nvSpPr>
        <p:spPr bwMode="auto">
          <a:xfrm>
            <a:off x="251520" y="4293096"/>
            <a:ext cx="86409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GB" sz="2400" b="1" dirty="0" err="1">
                <a:solidFill>
                  <a:srgbClr val="000000"/>
                </a:solidFill>
                <a:latin typeface="Trebuchet MS" pitchFamily="34" charset="0"/>
              </a:rPr>
              <a:t>Takový</a:t>
            </a:r>
            <a:r>
              <a:rPr lang="en-GB" sz="2400" b="1" dirty="0">
                <a:solidFill>
                  <a:srgbClr val="000000"/>
                </a:solidFill>
                <a:latin typeface="Trebuchet MS" pitchFamily="34" charset="0"/>
              </a:rPr>
              <a:t> </a:t>
            </a:r>
            <a:r>
              <a:rPr lang="en-GB" sz="2400" b="1" dirty="0" err="1">
                <a:solidFill>
                  <a:srgbClr val="000000"/>
                </a:solidFill>
                <a:latin typeface="Trebuchet MS" pitchFamily="34" charset="0"/>
              </a:rPr>
              <a:t>vztah</a:t>
            </a:r>
            <a:r>
              <a:rPr lang="en-GB" sz="2400" b="1" dirty="0">
                <a:solidFill>
                  <a:srgbClr val="000000"/>
                </a:solidFill>
                <a:latin typeface="Trebuchet MS" pitchFamily="34" charset="0"/>
              </a:rPr>
              <a:t> </a:t>
            </a:r>
            <a:r>
              <a:rPr lang="en-GB" sz="2400" b="1" dirty="0" err="1">
                <a:solidFill>
                  <a:srgbClr val="000000"/>
                </a:solidFill>
                <a:latin typeface="Trebuchet MS" pitchFamily="34" charset="0"/>
              </a:rPr>
              <a:t>mezi</a:t>
            </a:r>
            <a:r>
              <a:rPr lang="en-GB" sz="2400" b="1" dirty="0">
                <a:solidFill>
                  <a:srgbClr val="000000"/>
                </a:solidFill>
                <a:latin typeface="Trebuchet MS" pitchFamily="34" charset="0"/>
              </a:rPr>
              <a:t> </a:t>
            </a:r>
            <a:r>
              <a:rPr lang="en-GB" sz="2400" b="1" dirty="0" err="1">
                <a:solidFill>
                  <a:srgbClr val="000000"/>
                </a:solidFill>
                <a:latin typeface="Trebuchet MS" pitchFamily="34" charset="0"/>
              </a:rPr>
              <a:t>dvěma</a:t>
            </a:r>
            <a:r>
              <a:rPr lang="cs-CZ" sz="2400" b="1" dirty="0">
                <a:solidFill>
                  <a:srgbClr val="000000"/>
                </a:solidFill>
                <a:latin typeface="Trebuchet MS" pitchFamily="34" charset="0"/>
              </a:rPr>
              <a:t> </a:t>
            </a:r>
            <a:r>
              <a:rPr lang="en-GB" sz="2400" b="1" dirty="0" err="1">
                <a:solidFill>
                  <a:srgbClr val="000000"/>
                </a:solidFill>
                <a:latin typeface="Trebuchet MS" pitchFamily="34" charset="0"/>
              </a:rPr>
              <a:t>veličinami</a:t>
            </a:r>
            <a:r>
              <a:rPr lang="en-GB" sz="2400" b="1" dirty="0">
                <a:solidFill>
                  <a:srgbClr val="000000"/>
                </a:solidFill>
                <a:latin typeface="Trebuchet MS" pitchFamily="34" charset="0"/>
              </a:rPr>
              <a:t> se </a:t>
            </a:r>
            <a:r>
              <a:rPr lang="en-GB" sz="2400" b="1" dirty="0" err="1">
                <a:solidFill>
                  <a:srgbClr val="000000"/>
                </a:solidFill>
                <a:latin typeface="Trebuchet MS" pitchFamily="34" charset="0"/>
              </a:rPr>
              <a:t>nazývá</a:t>
            </a:r>
            <a:r>
              <a:rPr lang="cs-CZ" sz="2400" b="1" dirty="0">
                <a:solidFill>
                  <a:srgbClr val="000000"/>
                </a:solidFill>
                <a:latin typeface="Trebuchet MS" pitchFamily="34" charset="0"/>
              </a:rPr>
              <a:t> </a:t>
            </a:r>
            <a:r>
              <a:rPr lang="cs-CZ" sz="2400" b="1" dirty="0">
                <a:solidFill>
                  <a:srgbClr val="FF0000"/>
                </a:solidFill>
                <a:latin typeface="Trebuchet MS" pitchFamily="34" charset="0"/>
              </a:rPr>
              <a:t>nepřímá úměrnost</a:t>
            </a:r>
            <a:r>
              <a:rPr lang="en-GB" sz="2400" b="1" dirty="0">
                <a:latin typeface="Trebuchet MS" pitchFamily="34" charset="0"/>
              </a:rPr>
              <a:t>.</a:t>
            </a:r>
            <a:endParaRPr lang="cs-CZ" sz="2400" b="1" dirty="0">
              <a:latin typeface="Trebuchet MS" pitchFamily="34" charset="0"/>
            </a:endParaRPr>
          </a:p>
        </p:txBody>
      </p:sp>
      <p:sp>
        <p:nvSpPr>
          <p:cNvPr id="109688" name="Rectangle 120"/>
          <p:cNvSpPr>
            <a:spLocks noChangeArrowheads="1"/>
          </p:cNvSpPr>
          <p:nvPr/>
        </p:nvSpPr>
        <p:spPr bwMode="auto">
          <a:xfrm>
            <a:off x="251520" y="5301208"/>
            <a:ext cx="864096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GB" sz="2400" b="1" dirty="0" err="1">
                <a:solidFill>
                  <a:srgbClr val="000000"/>
                </a:solidFill>
                <a:latin typeface="Trebuchet MS" pitchFamily="34" charset="0"/>
              </a:rPr>
              <a:t>Říkáme</a:t>
            </a:r>
            <a:r>
              <a:rPr lang="en-GB" sz="2400" b="1" dirty="0">
                <a:solidFill>
                  <a:srgbClr val="000000"/>
                </a:solidFill>
                <a:latin typeface="Trebuchet MS" pitchFamily="34" charset="0"/>
              </a:rPr>
              <a:t>, </a:t>
            </a:r>
            <a:r>
              <a:rPr lang="en-GB" sz="2400" b="1" dirty="0" err="1">
                <a:solidFill>
                  <a:srgbClr val="000000"/>
                </a:solidFill>
                <a:latin typeface="Trebuchet MS" pitchFamily="34" charset="0"/>
              </a:rPr>
              <a:t>že</a:t>
            </a:r>
            <a:r>
              <a:rPr lang="en-GB" sz="2400" b="1" dirty="0">
                <a:solidFill>
                  <a:srgbClr val="000000"/>
                </a:solidFill>
                <a:latin typeface="Trebuchet MS" pitchFamily="34" charset="0"/>
              </a:rPr>
              <a:t> </a:t>
            </a:r>
            <a:r>
              <a:rPr lang="en-GB" sz="2400" b="1" dirty="0" err="1">
                <a:solidFill>
                  <a:srgbClr val="FF0000"/>
                </a:solidFill>
                <a:latin typeface="Trebuchet MS" pitchFamily="34" charset="0"/>
              </a:rPr>
              <a:t>veličiny</a:t>
            </a:r>
            <a:r>
              <a:rPr lang="en-GB" sz="2400" b="1" dirty="0">
                <a:solidFill>
                  <a:srgbClr val="FF0000"/>
                </a:solidFill>
                <a:latin typeface="Trebuchet MS" pitchFamily="34" charset="0"/>
              </a:rPr>
              <a:t> </a:t>
            </a:r>
            <a:r>
              <a:rPr lang="en-GB" sz="2400" b="1" dirty="0" err="1">
                <a:solidFill>
                  <a:srgbClr val="FF0000"/>
                </a:solidFill>
                <a:latin typeface="Trebuchet MS" pitchFamily="34" charset="0"/>
              </a:rPr>
              <a:t>jsou</a:t>
            </a:r>
            <a:r>
              <a:rPr lang="en-GB" sz="2400" b="1" dirty="0">
                <a:solidFill>
                  <a:srgbClr val="FF0000"/>
                </a:solidFill>
                <a:latin typeface="Trebuchet MS" pitchFamily="34" charset="0"/>
              </a:rPr>
              <a:t> </a:t>
            </a:r>
            <a:r>
              <a:rPr lang="cs-CZ" sz="2400" b="1" dirty="0">
                <a:solidFill>
                  <a:srgbClr val="FF0000"/>
                </a:solidFill>
                <a:latin typeface="Trebuchet MS" pitchFamily="34" charset="0"/>
              </a:rPr>
              <a:t>ne</a:t>
            </a:r>
            <a:r>
              <a:rPr lang="en-GB" sz="2400" b="1" dirty="0" err="1">
                <a:solidFill>
                  <a:srgbClr val="FF0000"/>
                </a:solidFill>
                <a:latin typeface="Trebuchet MS" pitchFamily="34" charset="0"/>
              </a:rPr>
              <a:t>přímo</a:t>
            </a:r>
            <a:r>
              <a:rPr lang="en-GB" sz="2400" b="1" dirty="0">
                <a:solidFill>
                  <a:srgbClr val="FF0000"/>
                </a:solidFill>
                <a:latin typeface="Trebuchet MS" pitchFamily="34" charset="0"/>
              </a:rPr>
              <a:t> </a:t>
            </a:r>
            <a:r>
              <a:rPr lang="en-GB" sz="2400" b="1" dirty="0" err="1">
                <a:solidFill>
                  <a:srgbClr val="FF0000"/>
                </a:solidFill>
                <a:latin typeface="Trebuchet MS" pitchFamily="34" charset="0"/>
              </a:rPr>
              <a:t>úměrné</a:t>
            </a:r>
            <a:r>
              <a:rPr lang="en-GB" sz="2400" b="1" dirty="0">
                <a:latin typeface="Trebuchet MS" pitchFamily="34" charset="0"/>
              </a:rPr>
              <a:t>.</a:t>
            </a:r>
            <a:endParaRPr lang="cs-CZ" sz="2400" b="1" dirty="0">
              <a:latin typeface="Trebuchet MS" pitchFamily="34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Nepřímá úměrnost (úměra).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9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9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9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9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9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684" grpId="0"/>
      <p:bldP spid="109685" grpId="0"/>
      <p:bldP spid="109686" grpId="0"/>
      <p:bldP spid="109687" grpId="0"/>
      <p:bldP spid="10968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sz="900">
              <a:latin typeface="Trebuchet MS" pitchFamily="34" charset="0"/>
            </a:endParaRPr>
          </a:p>
        </p:txBody>
      </p:sp>
      <p:sp>
        <p:nvSpPr>
          <p:cNvPr id="128004" name="Rectangle 4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00CC00"/>
                </a:solidFill>
                <a:latin typeface="Trebuchet MS" pitchFamily="34" charset="0"/>
              </a:rPr>
              <a:t>Rozhodni, zda se jedná o nepřímou úměru:</a:t>
            </a:r>
          </a:p>
        </p:txBody>
      </p:sp>
      <p:sp>
        <p:nvSpPr>
          <p:cNvPr id="128038" name="Rectangle 38"/>
          <p:cNvSpPr>
            <a:spLocks noChangeArrowheads="1"/>
          </p:cNvSpPr>
          <p:nvPr/>
        </p:nvSpPr>
        <p:spPr bwMode="auto">
          <a:xfrm>
            <a:off x="468313" y="1485900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Množství utěrek a délka jejich schnutí.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28039" name="Rectangle 39"/>
          <p:cNvSpPr>
            <a:spLocks noChangeArrowheads="1"/>
          </p:cNvSpPr>
          <p:nvPr/>
        </p:nvSpPr>
        <p:spPr bwMode="auto">
          <a:xfrm>
            <a:off x="468313" y="20605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Množství kombajnů a doba sečení pole.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28040" name="Rectangle 40"/>
          <p:cNvSpPr>
            <a:spLocks noChangeArrowheads="1"/>
          </p:cNvSpPr>
          <p:nvPr/>
        </p:nvSpPr>
        <p:spPr bwMode="auto">
          <a:xfrm>
            <a:off x="468313" y="2636838"/>
            <a:ext cx="80645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Zaplacená částka za jablka a jejich hmotnost.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28041" name="Rectangle 41"/>
          <p:cNvSpPr>
            <a:spLocks noChangeArrowheads="1"/>
          </p:cNvSpPr>
          <p:nvPr/>
        </p:nvSpPr>
        <p:spPr bwMode="auto">
          <a:xfrm>
            <a:off x="468313" y="3213100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Délka hrany krychle a její povrch.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28042" name="Rectangle 42"/>
          <p:cNvSpPr>
            <a:spLocks noChangeArrowheads="1"/>
          </p:cNvSpPr>
          <p:nvPr/>
        </p:nvSpPr>
        <p:spPr bwMode="auto">
          <a:xfrm>
            <a:off x="468313" y="3789363"/>
            <a:ext cx="80645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Objem krychlí o stejné hmotnosti a hustoty materiálu, z něhož jsou vyrobeny.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28043" name="Rectangle 43"/>
          <p:cNvSpPr>
            <a:spLocks noChangeArrowheads="1"/>
          </p:cNvSpPr>
          <p:nvPr/>
        </p:nvSpPr>
        <p:spPr bwMode="auto">
          <a:xfrm>
            <a:off x="468313" y="4379913"/>
            <a:ext cx="80645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Hmotnost krychlí o stejném objemu a hustoty materiálu, z něhož jsou vyrobeny.</a:t>
            </a:r>
          </a:p>
        </p:txBody>
      </p:sp>
      <p:sp>
        <p:nvSpPr>
          <p:cNvPr id="128044" name="Rectangle 44"/>
          <p:cNvSpPr>
            <a:spLocks noChangeArrowheads="1"/>
          </p:cNvSpPr>
          <p:nvPr/>
        </p:nvSpPr>
        <p:spPr bwMode="auto">
          <a:xfrm>
            <a:off x="468313" y="4984750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Množství čerpadel a doba vyprazdňování studny.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28045" name="Rectangle 45"/>
          <p:cNvSpPr>
            <a:spLocks noChangeArrowheads="1"/>
          </p:cNvSpPr>
          <p:nvPr/>
        </p:nvSpPr>
        <p:spPr bwMode="auto">
          <a:xfrm>
            <a:off x="468313" y="5589588"/>
            <a:ext cx="80645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Množství kopáčů a doba provedení daného výkopu.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Příklady k procvičení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8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8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8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8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8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8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8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8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28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4" grpId="0"/>
      <p:bldP spid="128038" grpId="0"/>
      <p:bldP spid="128039" grpId="0"/>
      <p:bldP spid="128040" grpId="0"/>
      <p:bldP spid="128041" grpId="0"/>
      <p:bldP spid="128042" grpId="0"/>
      <p:bldP spid="128043" grpId="0"/>
      <p:bldP spid="128044" grpId="0"/>
      <p:bldP spid="12804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sz="900">
              <a:latin typeface="Trebuchet MS" pitchFamily="34" charset="0"/>
            </a:endParaRPr>
          </a:p>
        </p:txBody>
      </p:sp>
      <p:sp>
        <p:nvSpPr>
          <p:cNvPr id="113706" name="Rectangle 42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Jedním čerpadlem se vyprázdní bazén za 420 minut. Doplň tabulku.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graphicFrame>
        <p:nvGraphicFramePr>
          <p:cNvPr id="113785" name="Group 121"/>
          <p:cNvGraphicFramePr>
            <a:graphicFrameLocks noGrp="1"/>
          </p:cNvGraphicFramePr>
          <p:nvPr>
            <p:ph idx="1"/>
          </p:nvPr>
        </p:nvGraphicFramePr>
        <p:xfrm>
          <a:off x="500063" y="1557338"/>
          <a:ext cx="8077200" cy="1752348"/>
        </p:xfrm>
        <a:graphic>
          <a:graphicData uri="http://schemas.openxmlformats.org/drawingml/2006/table">
            <a:tbl>
              <a:tblPr/>
              <a:tblGrid>
                <a:gridCol w="896937"/>
                <a:gridCol w="896938"/>
                <a:gridCol w="896937"/>
                <a:gridCol w="900113"/>
                <a:gridCol w="895350"/>
                <a:gridCol w="898525"/>
                <a:gridCol w="898525"/>
                <a:gridCol w="896937"/>
                <a:gridCol w="896938"/>
              </a:tblGrid>
              <a:tr h="654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Počet čerpadel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(kusů):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7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4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Doba čerpání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(min.):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Příklady k procvičení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3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3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706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sz="900">
              <a:latin typeface="Trebuchet MS" pitchFamily="34" charset="0"/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Jedním čerpadlem se vyprázdní bazén za 420 minut. Doplň tabulku.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graphicFrame>
        <p:nvGraphicFramePr>
          <p:cNvPr id="133125" name="Group 5"/>
          <p:cNvGraphicFramePr>
            <a:graphicFrameLocks noGrp="1"/>
          </p:cNvGraphicFramePr>
          <p:nvPr>
            <p:ph idx="1"/>
          </p:nvPr>
        </p:nvGraphicFramePr>
        <p:xfrm>
          <a:off x="500063" y="4581525"/>
          <a:ext cx="8077200" cy="1752348"/>
        </p:xfrm>
        <a:graphic>
          <a:graphicData uri="http://schemas.openxmlformats.org/drawingml/2006/table">
            <a:tbl>
              <a:tblPr/>
              <a:tblGrid>
                <a:gridCol w="896937"/>
                <a:gridCol w="896938"/>
                <a:gridCol w="896937"/>
                <a:gridCol w="900113"/>
                <a:gridCol w="895350"/>
                <a:gridCol w="898525"/>
                <a:gridCol w="898525"/>
                <a:gridCol w="896937"/>
                <a:gridCol w="896938"/>
              </a:tblGrid>
              <a:tr h="654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Počet čerpadel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(kusů):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7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4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Doba čerpání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(min.):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420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140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70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Příklady k procvičení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sz="900">
              <a:latin typeface="Trebuchet MS" pitchFamily="34" charset="0"/>
            </a:endParaRPr>
          </a:p>
        </p:txBody>
      </p:sp>
      <p:sp>
        <p:nvSpPr>
          <p:cNvPr id="115716" name="Rectangle 4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Vzdálenost dvou míst je 120 km. Doplň tabulku.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graphicFrame>
        <p:nvGraphicFramePr>
          <p:cNvPr id="115765" name="Group 53"/>
          <p:cNvGraphicFramePr>
            <a:graphicFrameLocks noGrp="1"/>
          </p:cNvGraphicFramePr>
          <p:nvPr>
            <p:ph idx="1"/>
          </p:nvPr>
        </p:nvGraphicFramePr>
        <p:xfrm>
          <a:off x="500063" y="1557338"/>
          <a:ext cx="8077200" cy="1530224"/>
        </p:xfrm>
        <a:graphic>
          <a:graphicData uri="http://schemas.openxmlformats.org/drawingml/2006/table">
            <a:tbl>
              <a:tblPr/>
              <a:tblGrid>
                <a:gridCol w="1047750"/>
                <a:gridCol w="792162"/>
                <a:gridCol w="863600"/>
                <a:gridCol w="887413"/>
                <a:gridCol w="895350"/>
                <a:gridCol w="881062"/>
                <a:gridCol w="915988"/>
                <a:gridCol w="896937"/>
                <a:gridCol w="896938"/>
              </a:tblGrid>
              <a:tr h="654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Rychlost auta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(km/h):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120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90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4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Doba jízdy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(min.):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Příklady k procvičení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5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5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6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sz="900">
              <a:latin typeface="Trebuchet MS" pitchFamily="34" charset="0"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Vzdálenost dvou míst je 120 km. Doplň tabulku.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graphicFrame>
        <p:nvGraphicFramePr>
          <p:cNvPr id="134149" name="Group 5"/>
          <p:cNvGraphicFramePr>
            <a:graphicFrameLocks noGrp="1"/>
          </p:cNvGraphicFramePr>
          <p:nvPr>
            <p:ph idx="1"/>
          </p:nvPr>
        </p:nvGraphicFramePr>
        <p:xfrm>
          <a:off x="500063" y="4779963"/>
          <a:ext cx="8077200" cy="1530224"/>
        </p:xfrm>
        <a:graphic>
          <a:graphicData uri="http://schemas.openxmlformats.org/drawingml/2006/table">
            <a:tbl>
              <a:tblPr/>
              <a:tblGrid>
                <a:gridCol w="1047750"/>
                <a:gridCol w="792162"/>
                <a:gridCol w="863600"/>
                <a:gridCol w="887413"/>
                <a:gridCol w="895350"/>
                <a:gridCol w="881062"/>
                <a:gridCol w="915988"/>
                <a:gridCol w="896937"/>
                <a:gridCol w="896938"/>
              </a:tblGrid>
              <a:tr h="654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Rychlost auta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(km/h):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120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90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4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Doba jízdy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(min.):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72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90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120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180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240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360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Příklady k procvičení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sz="900">
              <a:latin typeface="Trebuchet MS" pitchFamily="34" charset="0"/>
            </a:endParaRPr>
          </a:p>
        </p:txBody>
      </p:sp>
      <p:sp>
        <p:nvSpPr>
          <p:cNvPr id="117764" name="Rectangle 4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Rozhodni, zda se jedná o nepřímou úměru. Zdůvodni svou odpověď.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graphicFrame>
        <p:nvGraphicFramePr>
          <p:cNvPr id="117835" name="Group 75"/>
          <p:cNvGraphicFramePr>
            <a:graphicFrameLocks noGrp="1"/>
          </p:cNvGraphicFramePr>
          <p:nvPr>
            <p:ph idx="1"/>
          </p:nvPr>
        </p:nvGraphicFramePr>
        <p:xfrm>
          <a:off x="1417638" y="1628775"/>
          <a:ext cx="6283325" cy="1452563"/>
        </p:xfrm>
        <a:graphic>
          <a:graphicData uri="http://schemas.openxmlformats.org/drawingml/2006/table">
            <a:tbl>
              <a:tblPr/>
              <a:tblGrid>
                <a:gridCol w="896937"/>
                <a:gridCol w="896938"/>
                <a:gridCol w="896937"/>
                <a:gridCol w="900113"/>
                <a:gridCol w="895350"/>
                <a:gridCol w="898525"/>
                <a:gridCol w="898525"/>
              </a:tblGrid>
              <a:tr h="727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x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9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y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90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22,5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Příklady k procvičení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7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7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4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sz="900">
              <a:latin typeface="Trebuchet MS" pitchFamily="34" charset="0"/>
            </a:endParaRPr>
          </a:p>
        </p:txBody>
      </p:sp>
      <p:sp>
        <p:nvSpPr>
          <p:cNvPr id="119812" name="Rectangle 4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Rozhodni, zda se jedná o nepřímou úměru. Zdůvodni svou odpověď.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graphicFrame>
        <p:nvGraphicFramePr>
          <p:cNvPr id="119846" name="Group 38"/>
          <p:cNvGraphicFramePr>
            <a:graphicFrameLocks noGrp="1"/>
          </p:cNvGraphicFramePr>
          <p:nvPr>
            <p:ph idx="1"/>
          </p:nvPr>
        </p:nvGraphicFramePr>
        <p:xfrm>
          <a:off x="1403350" y="1628775"/>
          <a:ext cx="6283325" cy="1452563"/>
        </p:xfrm>
        <a:graphic>
          <a:graphicData uri="http://schemas.openxmlformats.org/drawingml/2006/table">
            <a:tbl>
              <a:tblPr/>
              <a:tblGrid>
                <a:gridCol w="896938"/>
                <a:gridCol w="896937"/>
                <a:gridCol w="896938"/>
                <a:gridCol w="900112"/>
                <a:gridCol w="895350"/>
                <a:gridCol w="898525"/>
                <a:gridCol w="898525"/>
              </a:tblGrid>
              <a:tr h="727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x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y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Příklady k procvičení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9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9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2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sz="900">
              <a:latin typeface="Trebuchet MS" pitchFamily="34" charset="0"/>
            </a:endParaRPr>
          </a:p>
        </p:txBody>
      </p:sp>
      <p:sp>
        <p:nvSpPr>
          <p:cNvPr id="120836" name="Rectangle 4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Rozhodni, zda se jedná o nepřímou úměru. Zdůvodni svou odpověď.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graphicFrame>
        <p:nvGraphicFramePr>
          <p:cNvPr id="120869" name="Group 37"/>
          <p:cNvGraphicFramePr>
            <a:graphicFrameLocks noGrp="1"/>
          </p:cNvGraphicFramePr>
          <p:nvPr>
            <p:ph idx="1"/>
          </p:nvPr>
        </p:nvGraphicFramePr>
        <p:xfrm>
          <a:off x="1457325" y="1628775"/>
          <a:ext cx="6283325" cy="1452563"/>
        </p:xfrm>
        <a:graphic>
          <a:graphicData uri="http://schemas.openxmlformats.org/drawingml/2006/table">
            <a:tbl>
              <a:tblPr/>
              <a:tblGrid>
                <a:gridCol w="896938"/>
                <a:gridCol w="896937"/>
                <a:gridCol w="896938"/>
                <a:gridCol w="900112"/>
                <a:gridCol w="895350"/>
                <a:gridCol w="898525"/>
                <a:gridCol w="898525"/>
              </a:tblGrid>
              <a:tr h="727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x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0,5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1,5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2,5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y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9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4,5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Příklady k procvičení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0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0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6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sz="900">
              <a:latin typeface="Trebuchet MS" pitchFamily="34" charset="0"/>
            </a:endParaRPr>
          </a:p>
        </p:txBody>
      </p:sp>
      <p:sp>
        <p:nvSpPr>
          <p:cNvPr id="122884" name="Rectangle 4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Doplň tabulku tak, aby šlo o nepřímou úměru.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graphicFrame>
        <p:nvGraphicFramePr>
          <p:cNvPr id="122918" name="Group 38"/>
          <p:cNvGraphicFramePr>
            <a:graphicFrameLocks noGrp="1"/>
          </p:cNvGraphicFramePr>
          <p:nvPr>
            <p:ph idx="1"/>
          </p:nvPr>
        </p:nvGraphicFramePr>
        <p:xfrm>
          <a:off x="527050" y="1614488"/>
          <a:ext cx="8077200" cy="1595438"/>
        </p:xfrm>
        <a:graphic>
          <a:graphicData uri="http://schemas.openxmlformats.org/drawingml/2006/table">
            <a:tbl>
              <a:tblPr/>
              <a:tblGrid>
                <a:gridCol w="1009650"/>
                <a:gridCol w="1008063"/>
                <a:gridCol w="1009650"/>
                <a:gridCol w="1012825"/>
                <a:gridCol w="1006475"/>
                <a:gridCol w="1011237"/>
                <a:gridCol w="1009650"/>
                <a:gridCol w="1009650"/>
              </a:tblGrid>
              <a:tr h="798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x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9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72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6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y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9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Příklady k procvičení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2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sz="900">
              <a:latin typeface="Trebuchet MS" pitchFamily="34" charset="0"/>
            </a:endParaRPr>
          </a:p>
        </p:txBody>
      </p:sp>
      <p:sp>
        <p:nvSpPr>
          <p:cNvPr id="129028" name="Rectangle 4"/>
          <p:cNvSpPr>
            <a:spLocks noChangeArrowheads="1"/>
          </p:cNvSpPr>
          <p:nvPr/>
        </p:nvSpPr>
        <p:spPr bwMode="auto">
          <a:xfrm>
            <a:off x="539750" y="1125538"/>
            <a:ext cx="80645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Chovatel psů má tři desetikilogramové balíky granulí. Vypočítejte, na jak dlouho mu tato zásoba krmiva vydrží pro 1, 2, 3, 5, 6, 10, 15 psů, předpokládáme-li, že jeden pes sežere denně průměrně 1 kg granulí.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29147" name="Rectangle 123"/>
          <p:cNvSpPr>
            <a:spLocks noChangeArrowheads="1"/>
          </p:cNvSpPr>
          <p:nvPr/>
        </p:nvSpPr>
        <p:spPr bwMode="auto">
          <a:xfrm>
            <a:off x="3563938" y="5229225"/>
            <a:ext cx="381635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800">
                <a:latin typeface="Trebuchet MS" pitchFamily="34" charset="0"/>
              </a:rPr>
              <a:t>Foto: Radomír Macháň</a:t>
            </a:r>
            <a:br>
              <a:rPr lang="cs-CZ" sz="800">
                <a:latin typeface="Trebuchet MS" pitchFamily="34" charset="0"/>
              </a:rPr>
            </a:br>
            <a:endParaRPr lang="cs-CZ" sz="800">
              <a:latin typeface="Trebuchet MS" pitchFamily="34" charset="0"/>
            </a:endParaRPr>
          </a:p>
        </p:txBody>
      </p:sp>
      <p:sp>
        <p:nvSpPr>
          <p:cNvPr id="129150" name="Rectangle 126"/>
          <p:cNvSpPr>
            <a:spLocks noChangeArrowheads="1"/>
          </p:cNvSpPr>
          <p:nvPr/>
        </p:nvSpPr>
        <p:spPr bwMode="auto">
          <a:xfrm>
            <a:off x="539750" y="5589588"/>
            <a:ext cx="80645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10 + 10 + 10 = 30 kg</a:t>
            </a:r>
          </a:p>
        </p:txBody>
      </p:sp>
      <p:pic>
        <p:nvPicPr>
          <p:cNvPr id="129151" name="Picture 127" descr="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450" y="2133600"/>
            <a:ext cx="2151063" cy="337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9152" name="Picture 128" descr="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00" y="1844675"/>
            <a:ext cx="2151063" cy="337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9153" name="Picture 129" descr="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83275" y="2216150"/>
            <a:ext cx="2151063" cy="337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lnSpc>
                <a:spcPct val="70000"/>
              </a:lnSpc>
            </a:pPr>
            <a:r>
              <a:rPr lang="cs-CZ" sz="3600" b="1" dirty="0" smtClean="0"/>
              <a:t>Nepřímá </a:t>
            </a:r>
            <a:r>
              <a:rPr lang="cs-CZ" sz="3600" b="1" dirty="0" smtClean="0"/>
              <a:t>úměrnost (úměra).</a:t>
            </a:r>
            <a:endParaRPr lang="cs-CZ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9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9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9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29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29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29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8" grpId="0"/>
      <p:bldP spid="129147" grpId="0"/>
      <p:bldP spid="12915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sz="900">
              <a:latin typeface="Trebuchet MS" pitchFamily="34" charset="0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Doplň tabulku tak, aby šlo o nepřímou úměru.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graphicFrame>
        <p:nvGraphicFramePr>
          <p:cNvPr id="135173" name="Group 5"/>
          <p:cNvGraphicFramePr>
            <a:graphicFrameLocks noGrp="1"/>
          </p:cNvGraphicFramePr>
          <p:nvPr>
            <p:ph idx="1"/>
          </p:nvPr>
        </p:nvGraphicFramePr>
        <p:xfrm>
          <a:off x="527050" y="4713288"/>
          <a:ext cx="8077200" cy="1595438"/>
        </p:xfrm>
        <a:graphic>
          <a:graphicData uri="http://schemas.openxmlformats.org/drawingml/2006/table">
            <a:tbl>
              <a:tblPr/>
              <a:tblGrid>
                <a:gridCol w="1009650"/>
                <a:gridCol w="1008063"/>
                <a:gridCol w="1009650"/>
                <a:gridCol w="1012825"/>
                <a:gridCol w="1006475"/>
                <a:gridCol w="1011237"/>
                <a:gridCol w="1009650"/>
                <a:gridCol w="1009650"/>
              </a:tblGrid>
              <a:tr h="798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x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9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72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6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y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9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Příklady k procvičení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sz="900">
              <a:latin typeface="Trebuchet MS" pitchFamily="34" charset="0"/>
            </a:endParaRPr>
          </a:p>
        </p:txBody>
      </p:sp>
      <p:sp>
        <p:nvSpPr>
          <p:cNvPr id="121860" name="Rectangle 4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Doplň tabulku tak, aby šlo o nepřímou úměru.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graphicFrame>
        <p:nvGraphicFramePr>
          <p:cNvPr id="121894" name="Group 38"/>
          <p:cNvGraphicFramePr>
            <a:graphicFrameLocks noGrp="1"/>
          </p:cNvGraphicFramePr>
          <p:nvPr>
            <p:ph idx="1"/>
          </p:nvPr>
        </p:nvGraphicFramePr>
        <p:xfrm>
          <a:off x="514350" y="1557338"/>
          <a:ext cx="8077200" cy="1524001"/>
        </p:xfrm>
        <a:graphic>
          <a:graphicData uri="http://schemas.openxmlformats.org/drawingml/2006/table">
            <a:tbl>
              <a:tblPr/>
              <a:tblGrid>
                <a:gridCol w="1009650"/>
                <a:gridCol w="1008063"/>
                <a:gridCol w="1009650"/>
                <a:gridCol w="1012825"/>
                <a:gridCol w="1006475"/>
                <a:gridCol w="1011237"/>
                <a:gridCol w="1009650"/>
                <a:gridCol w="1009650"/>
              </a:tblGrid>
              <a:tr h="763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x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0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y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0,5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Příklady k procvičení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1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1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sz="900">
              <a:latin typeface="Trebuchet MS" pitchFamily="34" charset="0"/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Doplň tabulku tak, aby šlo o nepřímou úměru.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graphicFrame>
        <p:nvGraphicFramePr>
          <p:cNvPr id="136197" name="Group 5"/>
          <p:cNvGraphicFramePr>
            <a:graphicFrameLocks noGrp="1"/>
          </p:cNvGraphicFramePr>
          <p:nvPr>
            <p:ph idx="1"/>
          </p:nvPr>
        </p:nvGraphicFramePr>
        <p:xfrm>
          <a:off x="514350" y="4784725"/>
          <a:ext cx="8077200" cy="1524001"/>
        </p:xfrm>
        <a:graphic>
          <a:graphicData uri="http://schemas.openxmlformats.org/drawingml/2006/table">
            <a:tbl>
              <a:tblPr/>
              <a:tblGrid>
                <a:gridCol w="1009650"/>
                <a:gridCol w="1008063"/>
                <a:gridCol w="1009650"/>
                <a:gridCol w="1012825"/>
                <a:gridCol w="1006475"/>
                <a:gridCol w="1011237"/>
                <a:gridCol w="1009650"/>
                <a:gridCol w="1009650"/>
              </a:tblGrid>
              <a:tr h="763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x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200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0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y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12,5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0,5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Příklady k procvičení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sz="900">
              <a:latin typeface="Trebuchet MS" pitchFamily="34" charset="0"/>
            </a:endParaRPr>
          </a:p>
        </p:txBody>
      </p:sp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Sestav tabulku tří libovolných nepřímých úměr: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graphicFrame>
        <p:nvGraphicFramePr>
          <p:cNvPr id="126087" name="Group 135"/>
          <p:cNvGraphicFramePr>
            <a:graphicFrameLocks noGrp="1"/>
          </p:cNvGraphicFramePr>
          <p:nvPr>
            <p:ph idx="1"/>
          </p:nvPr>
        </p:nvGraphicFramePr>
        <p:xfrm>
          <a:off x="514350" y="1628775"/>
          <a:ext cx="5384800" cy="1452563"/>
        </p:xfrm>
        <a:graphic>
          <a:graphicData uri="http://schemas.openxmlformats.org/drawingml/2006/table">
            <a:tbl>
              <a:tblPr/>
              <a:tblGrid>
                <a:gridCol w="896938"/>
                <a:gridCol w="896937"/>
                <a:gridCol w="896938"/>
                <a:gridCol w="900112"/>
                <a:gridCol w="895350"/>
                <a:gridCol w="898525"/>
              </a:tblGrid>
              <a:tr h="727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x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y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6088" name="Group 136"/>
          <p:cNvGraphicFramePr>
            <a:graphicFrameLocks noGrp="1"/>
          </p:cNvGraphicFramePr>
          <p:nvPr/>
        </p:nvGraphicFramePr>
        <p:xfrm>
          <a:off x="514350" y="3213100"/>
          <a:ext cx="5384800" cy="1452563"/>
        </p:xfrm>
        <a:graphic>
          <a:graphicData uri="http://schemas.openxmlformats.org/drawingml/2006/table">
            <a:tbl>
              <a:tblPr/>
              <a:tblGrid>
                <a:gridCol w="896938"/>
                <a:gridCol w="896937"/>
                <a:gridCol w="896938"/>
                <a:gridCol w="900112"/>
                <a:gridCol w="895350"/>
                <a:gridCol w="898525"/>
              </a:tblGrid>
              <a:tr h="727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x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y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6089" name="Group 137"/>
          <p:cNvGraphicFramePr>
            <a:graphicFrameLocks noGrp="1"/>
          </p:cNvGraphicFramePr>
          <p:nvPr/>
        </p:nvGraphicFramePr>
        <p:xfrm>
          <a:off x="539750" y="4868863"/>
          <a:ext cx="5384800" cy="1452563"/>
        </p:xfrm>
        <a:graphic>
          <a:graphicData uri="http://schemas.openxmlformats.org/drawingml/2006/table">
            <a:tbl>
              <a:tblPr/>
              <a:tblGrid>
                <a:gridCol w="896938"/>
                <a:gridCol w="896937"/>
                <a:gridCol w="896938"/>
                <a:gridCol w="900112"/>
                <a:gridCol w="895350"/>
                <a:gridCol w="898525"/>
              </a:tblGrid>
              <a:tr h="727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x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y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Příklady k procvičení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5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2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2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6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sz="900">
              <a:latin typeface="Trebuchet MS" pitchFamily="34" charset="0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539750" y="1125538"/>
            <a:ext cx="80645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Chovatel psů má tři desetikilogramové balíky granulí. Vypočítejte, na jak dlouho mu tato zásoba potravy vydrží pro 1, 2, 3, 5, 6, 10, 15 psů, předpokládáme-li, že jeden pes sežere denně průměrně 1 kg granulí.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graphicFrame>
        <p:nvGraphicFramePr>
          <p:cNvPr id="130157" name="Group 109"/>
          <p:cNvGraphicFramePr>
            <a:graphicFrameLocks noGrp="1"/>
          </p:cNvGraphicFramePr>
          <p:nvPr>
            <p:ph idx="1"/>
          </p:nvPr>
        </p:nvGraphicFramePr>
        <p:xfrm>
          <a:off x="457200" y="1905000"/>
          <a:ext cx="8077200" cy="4495800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  <a:gridCol w="1009650"/>
                <a:gridCol w="1009650"/>
                <a:gridCol w="1009650"/>
                <a:gridCol w="1009650"/>
              </a:tblGrid>
              <a:tr h="112395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Počet psů: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2395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23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Počet sežraných kilogramů denně: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23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Počet dnů: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284C6A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30158" name="Picture 1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75" y="3382963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59" name="Picture 1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20975" y="3382963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60" name="Picture 1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36875" y="3598863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61" name="Picture 1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29038" y="3141663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62" name="Picture 1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44938" y="3357563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63" name="Picture 1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838" y="3671888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64" name="Picture 1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3800" y="3141663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65" name="Picture 1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9700" y="3357563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66" name="Picture 11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54600" y="3671888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67" name="Picture 1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3284538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68" name="Picture 1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9338" y="3500438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70" name="Picture 12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32488" y="3141663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71" name="Picture 12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8388" y="3357563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72" name="Picture 1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83288" y="3671888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73" name="Picture 12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25" y="3284538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74" name="Picture 12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8025" y="3500438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75" name="Picture 12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22925" y="3814763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76" name="Picture 1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97688" y="3068638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77" name="Picture 12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13588" y="3284538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78" name="Picture 13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488" y="3598863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79" name="Picture 13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37325" y="3211513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80" name="Picture 13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53225" y="3427413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81" name="Picture 13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3644900"/>
            <a:ext cx="2667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82" name="Picture 13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97725" y="3500438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83" name="Picture 13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32625" y="3814763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84" name="Picture 13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388" y="3068638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85" name="Picture 1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59563" y="3860800"/>
            <a:ext cx="2667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86" name="Picture 13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5263" y="3043238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87" name="Picture 13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56563" y="3284538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88" name="Picture 14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04163" y="3611563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89" name="Picture 14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81900" y="3262313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90" name="Picture 14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97800" y="3427413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91" name="Picture 1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32700" y="3644900"/>
            <a:ext cx="2667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92" name="Picture 14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29600" y="3436938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94" name="Picture 14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32763" y="3043238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95" name="Picture 14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6688" y="3860800"/>
            <a:ext cx="2667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96" name="Picture 14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3325" y="3068638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97" name="Picture 14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37450" y="3478213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98" name="Picture 15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750" y="3840163"/>
            <a:ext cx="266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199" name="Picture 15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53413" y="3873500"/>
            <a:ext cx="2667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200" name="Picture 15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088" y="3251200"/>
            <a:ext cx="2667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201" name="Picture 15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50" y="3644900"/>
            <a:ext cx="2667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0202" name="Rectangle 154"/>
          <p:cNvSpPr>
            <a:spLocks noChangeArrowheads="1"/>
          </p:cNvSpPr>
          <p:nvPr/>
        </p:nvSpPr>
        <p:spPr bwMode="auto">
          <a:xfrm>
            <a:off x="1806575" y="2205038"/>
            <a:ext cx="43338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chemeClr val="accent2"/>
                </a:solidFill>
                <a:latin typeface="Trebuchet MS" pitchFamily="34" charset="0"/>
              </a:rPr>
              <a:t>1</a:t>
            </a:r>
          </a:p>
        </p:txBody>
      </p:sp>
      <p:sp>
        <p:nvSpPr>
          <p:cNvPr id="130203" name="Rectangle 155"/>
          <p:cNvSpPr>
            <a:spLocks noChangeArrowheads="1"/>
          </p:cNvSpPr>
          <p:nvPr/>
        </p:nvSpPr>
        <p:spPr bwMode="auto">
          <a:xfrm>
            <a:off x="1820863" y="4437063"/>
            <a:ext cx="433387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00CC00"/>
                </a:solidFill>
                <a:latin typeface="Trebuchet MS" pitchFamily="34" charset="0"/>
              </a:rPr>
              <a:t>1</a:t>
            </a:r>
          </a:p>
        </p:txBody>
      </p:sp>
      <p:sp>
        <p:nvSpPr>
          <p:cNvPr id="130204" name="Rectangle 156"/>
          <p:cNvSpPr>
            <a:spLocks noChangeArrowheads="1"/>
          </p:cNvSpPr>
          <p:nvPr/>
        </p:nvSpPr>
        <p:spPr bwMode="auto">
          <a:xfrm>
            <a:off x="1460500" y="5573713"/>
            <a:ext cx="115252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30:1=30</a:t>
            </a:r>
          </a:p>
        </p:txBody>
      </p:sp>
      <p:sp>
        <p:nvSpPr>
          <p:cNvPr id="130205" name="Rectangle 157"/>
          <p:cNvSpPr>
            <a:spLocks noChangeArrowheads="1"/>
          </p:cNvSpPr>
          <p:nvPr/>
        </p:nvSpPr>
        <p:spPr bwMode="auto">
          <a:xfrm>
            <a:off x="2828925" y="2205038"/>
            <a:ext cx="43338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chemeClr val="accent2"/>
                </a:solidFill>
                <a:latin typeface="Trebuchet MS" pitchFamily="34" charset="0"/>
              </a:rPr>
              <a:t>2</a:t>
            </a:r>
          </a:p>
        </p:txBody>
      </p:sp>
      <p:sp>
        <p:nvSpPr>
          <p:cNvPr id="130206" name="Rectangle 158"/>
          <p:cNvSpPr>
            <a:spLocks noChangeArrowheads="1"/>
          </p:cNvSpPr>
          <p:nvPr/>
        </p:nvSpPr>
        <p:spPr bwMode="auto">
          <a:xfrm>
            <a:off x="2843213" y="4437063"/>
            <a:ext cx="433387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00CC00"/>
                </a:solidFill>
                <a:latin typeface="Trebuchet MS" pitchFamily="34" charset="0"/>
              </a:rPr>
              <a:t>2</a:t>
            </a:r>
          </a:p>
        </p:txBody>
      </p:sp>
      <p:sp>
        <p:nvSpPr>
          <p:cNvPr id="130207" name="Rectangle 159"/>
          <p:cNvSpPr>
            <a:spLocks noChangeArrowheads="1"/>
          </p:cNvSpPr>
          <p:nvPr/>
        </p:nvSpPr>
        <p:spPr bwMode="auto">
          <a:xfrm>
            <a:off x="2468563" y="5573713"/>
            <a:ext cx="115252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30:2=15</a:t>
            </a:r>
          </a:p>
        </p:txBody>
      </p:sp>
      <p:sp>
        <p:nvSpPr>
          <p:cNvPr id="130208" name="Rectangle 160"/>
          <p:cNvSpPr>
            <a:spLocks noChangeArrowheads="1"/>
          </p:cNvSpPr>
          <p:nvPr/>
        </p:nvSpPr>
        <p:spPr bwMode="auto">
          <a:xfrm>
            <a:off x="3836988" y="2205038"/>
            <a:ext cx="433387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chemeClr val="accent2"/>
                </a:solidFill>
                <a:latin typeface="Trebuchet MS" pitchFamily="34" charset="0"/>
              </a:rPr>
              <a:t>3</a:t>
            </a:r>
          </a:p>
        </p:txBody>
      </p:sp>
      <p:sp>
        <p:nvSpPr>
          <p:cNvPr id="130209" name="Rectangle 161"/>
          <p:cNvSpPr>
            <a:spLocks noChangeArrowheads="1"/>
          </p:cNvSpPr>
          <p:nvPr/>
        </p:nvSpPr>
        <p:spPr bwMode="auto">
          <a:xfrm>
            <a:off x="3851275" y="4437063"/>
            <a:ext cx="43338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00CC00"/>
                </a:solidFill>
                <a:latin typeface="Trebuchet MS" pitchFamily="34" charset="0"/>
              </a:rPr>
              <a:t>3</a:t>
            </a:r>
          </a:p>
        </p:txBody>
      </p:sp>
      <p:sp>
        <p:nvSpPr>
          <p:cNvPr id="130210" name="Rectangle 162"/>
          <p:cNvSpPr>
            <a:spLocks noChangeArrowheads="1"/>
          </p:cNvSpPr>
          <p:nvPr/>
        </p:nvSpPr>
        <p:spPr bwMode="auto">
          <a:xfrm>
            <a:off x="3462338" y="5573713"/>
            <a:ext cx="115252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30:3=10</a:t>
            </a:r>
          </a:p>
        </p:txBody>
      </p:sp>
      <p:sp>
        <p:nvSpPr>
          <p:cNvPr id="130211" name="Rectangle 163"/>
          <p:cNvSpPr>
            <a:spLocks noChangeArrowheads="1"/>
          </p:cNvSpPr>
          <p:nvPr/>
        </p:nvSpPr>
        <p:spPr bwMode="auto">
          <a:xfrm>
            <a:off x="4859338" y="2205038"/>
            <a:ext cx="433387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chemeClr val="accent2"/>
                </a:solidFill>
                <a:latin typeface="Trebuchet MS" pitchFamily="34" charset="0"/>
              </a:rPr>
              <a:t>5</a:t>
            </a:r>
          </a:p>
        </p:txBody>
      </p:sp>
      <p:sp>
        <p:nvSpPr>
          <p:cNvPr id="130212" name="Rectangle 164"/>
          <p:cNvSpPr>
            <a:spLocks noChangeArrowheads="1"/>
          </p:cNvSpPr>
          <p:nvPr/>
        </p:nvSpPr>
        <p:spPr bwMode="auto">
          <a:xfrm>
            <a:off x="4873625" y="4437063"/>
            <a:ext cx="43338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00CC00"/>
                </a:solidFill>
                <a:latin typeface="Trebuchet MS" pitchFamily="34" charset="0"/>
              </a:rPr>
              <a:t>5</a:t>
            </a:r>
          </a:p>
        </p:txBody>
      </p:sp>
      <p:sp>
        <p:nvSpPr>
          <p:cNvPr id="130213" name="Rectangle 165"/>
          <p:cNvSpPr>
            <a:spLocks noChangeArrowheads="1"/>
          </p:cNvSpPr>
          <p:nvPr/>
        </p:nvSpPr>
        <p:spPr bwMode="auto">
          <a:xfrm>
            <a:off x="4527550" y="5573713"/>
            <a:ext cx="115252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30:5=6</a:t>
            </a:r>
          </a:p>
        </p:txBody>
      </p:sp>
      <p:sp>
        <p:nvSpPr>
          <p:cNvPr id="130214" name="Rectangle 166"/>
          <p:cNvSpPr>
            <a:spLocks noChangeArrowheads="1"/>
          </p:cNvSpPr>
          <p:nvPr/>
        </p:nvSpPr>
        <p:spPr bwMode="auto">
          <a:xfrm>
            <a:off x="5838825" y="2205038"/>
            <a:ext cx="43338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chemeClr val="accent2"/>
                </a:solidFill>
                <a:latin typeface="Trebuchet MS" pitchFamily="34" charset="0"/>
              </a:rPr>
              <a:t>6</a:t>
            </a:r>
          </a:p>
        </p:txBody>
      </p:sp>
      <p:sp>
        <p:nvSpPr>
          <p:cNvPr id="130215" name="Rectangle 167"/>
          <p:cNvSpPr>
            <a:spLocks noChangeArrowheads="1"/>
          </p:cNvSpPr>
          <p:nvPr/>
        </p:nvSpPr>
        <p:spPr bwMode="auto">
          <a:xfrm>
            <a:off x="5853113" y="4437063"/>
            <a:ext cx="433387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00CC00"/>
                </a:solidFill>
                <a:latin typeface="Trebuchet MS" pitchFamily="34" charset="0"/>
              </a:rPr>
              <a:t>6</a:t>
            </a:r>
          </a:p>
        </p:txBody>
      </p:sp>
      <p:sp>
        <p:nvSpPr>
          <p:cNvPr id="130216" name="Rectangle 168"/>
          <p:cNvSpPr>
            <a:spLocks noChangeArrowheads="1"/>
          </p:cNvSpPr>
          <p:nvPr/>
        </p:nvSpPr>
        <p:spPr bwMode="auto">
          <a:xfrm>
            <a:off x="5507038" y="5573713"/>
            <a:ext cx="115252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30:6=5</a:t>
            </a:r>
          </a:p>
        </p:txBody>
      </p:sp>
      <p:sp>
        <p:nvSpPr>
          <p:cNvPr id="130217" name="Rectangle 169"/>
          <p:cNvSpPr>
            <a:spLocks noChangeArrowheads="1"/>
          </p:cNvSpPr>
          <p:nvPr/>
        </p:nvSpPr>
        <p:spPr bwMode="auto">
          <a:xfrm>
            <a:off x="6775450" y="2205038"/>
            <a:ext cx="60483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chemeClr val="accent2"/>
                </a:solidFill>
                <a:latin typeface="Trebuchet MS" pitchFamily="34" charset="0"/>
              </a:rPr>
              <a:t>10</a:t>
            </a:r>
          </a:p>
        </p:txBody>
      </p:sp>
      <p:sp>
        <p:nvSpPr>
          <p:cNvPr id="130218" name="Rectangle 170"/>
          <p:cNvSpPr>
            <a:spLocks noChangeArrowheads="1"/>
          </p:cNvSpPr>
          <p:nvPr/>
        </p:nvSpPr>
        <p:spPr bwMode="auto">
          <a:xfrm>
            <a:off x="6789738" y="4437063"/>
            <a:ext cx="51911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00CC00"/>
                </a:solidFill>
                <a:latin typeface="Trebuchet MS" pitchFamily="34" charset="0"/>
              </a:rPr>
              <a:t>10</a:t>
            </a:r>
          </a:p>
        </p:txBody>
      </p:sp>
      <p:sp>
        <p:nvSpPr>
          <p:cNvPr id="130219" name="Rectangle 171"/>
          <p:cNvSpPr>
            <a:spLocks noChangeArrowheads="1"/>
          </p:cNvSpPr>
          <p:nvPr/>
        </p:nvSpPr>
        <p:spPr bwMode="auto">
          <a:xfrm>
            <a:off x="6500813" y="5573713"/>
            <a:ext cx="115252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30:10=3</a:t>
            </a:r>
          </a:p>
        </p:txBody>
      </p:sp>
      <p:sp>
        <p:nvSpPr>
          <p:cNvPr id="130220" name="Rectangle 172"/>
          <p:cNvSpPr>
            <a:spLocks noChangeArrowheads="1"/>
          </p:cNvSpPr>
          <p:nvPr/>
        </p:nvSpPr>
        <p:spPr bwMode="auto">
          <a:xfrm>
            <a:off x="7797800" y="2205038"/>
            <a:ext cx="60483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chemeClr val="accent2"/>
                </a:solidFill>
                <a:latin typeface="Trebuchet MS" pitchFamily="34" charset="0"/>
              </a:rPr>
              <a:t>15</a:t>
            </a:r>
          </a:p>
        </p:txBody>
      </p:sp>
      <p:sp>
        <p:nvSpPr>
          <p:cNvPr id="130221" name="Rectangle 173"/>
          <p:cNvSpPr>
            <a:spLocks noChangeArrowheads="1"/>
          </p:cNvSpPr>
          <p:nvPr/>
        </p:nvSpPr>
        <p:spPr bwMode="auto">
          <a:xfrm>
            <a:off x="7812088" y="4437063"/>
            <a:ext cx="51911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00CC00"/>
                </a:solidFill>
                <a:latin typeface="Trebuchet MS" pitchFamily="34" charset="0"/>
              </a:rPr>
              <a:t>15</a:t>
            </a:r>
          </a:p>
        </p:txBody>
      </p:sp>
      <p:sp>
        <p:nvSpPr>
          <p:cNvPr id="130222" name="Rectangle 174"/>
          <p:cNvSpPr>
            <a:spLocks noChangeArrowheads="1"/>
          </p:cNvSpPr>
          <p:nvPr/>
        </p:nvSpPr>
        <p:spPr bwMode="auto">
          <a:xfrm>
            <a:off x="7480300" y="5573713"/>
            <a:ext cx="115252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30:15=2</a:t>
            </a:r>
          </a:p>
        </p:txBody>
      </p:sp>
      <p:sp>
        <p:nvSpPr>
          <p:cNvPr id="69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Nepřímá úměrnost (úměra).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0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0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0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30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0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30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30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0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30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30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30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30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30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30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30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30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130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30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130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130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130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30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30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130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130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130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130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130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130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130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130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130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130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500"/>
                                        <p:tgtEl>
                                          <p:spTgt spid="130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500"/>
                                        <p:tgtEl>
                                          <p:spTgt spid="130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13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130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" dur="500"/>
                                        <p:tgtEl>
                                          <p:spTgt spid="13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" dur="500"/>
                                        <p:tgtEl>
                                          <p:spTgt spid="13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6" dur="500"/>
                                        <p:tgtEl>
                                          <p:spTgt spid="13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9" dur="500"/>
                                        <p:tgtEl>
                                          <p:spTgt spid="13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2" dur="500"/>
                                        <p:tgtEl>
                                          <p:spTgt spid="13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5" dur="500"/>
                                        <p:tgtEl>
                                          <p:spTgt spid="130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130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000"/>
                            </p:stCondLst>
                            <p:childTnLst>
                              <p:par>
                                <p:cTn id="1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500"/>
                                        <p:tgtEl>
                                          <p:spTgt spid="130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500"/>
                                        <p:tgtEl>
                                          <p:spTgt spid="130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3" dur="500"/>
                                        <p:tgtEl>
                                          <p:spTgt spid="130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6" dur="500"/>
                                        <p:tgtEl>
                                          <p:spTgt spid="130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9" dur="500"/>
                                        <p:tgtEl>
                                          <p:spTgt spid="130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2" dur="500"/>
                                        <p:tgtEl>
                                          <p:spTgt spid="130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5" dur="500"/>
                                        <p:tgtEl>
                                          <p:spTgt spid="130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8" dur="500"/>
                                        <p:tgtEl>
                                          <p:spTgt spid="130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1" dur="500"/>
                                        <p:tgtEl>
                                          <p:spTgt spid="130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4" dur="500"/>
                                        <p:tgtEl>
                                          <p:spTgt spid="130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7" dur="500"/>
                                        <p:tgtEl>
                                          <p:spTgt spid="130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0" dur="500"/>
                                        <p:tgtEl>
                                          <p:spTgt spid="130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3" dur="500"/>
                                        <p:tgtEl>
                                          <p:spTgt spid="130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6" dur="500"/>
                                        <p:tgtEl>
                                          <p:spTgt spid="130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9" dur="500"/>
                                        <p:tgtEl>
                                          <p:spTgt spid="130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2" dur="500"/>
                                        <p:tgtEl>
                                          <p:spTgt spid="130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5" dur="500"/>
                                        <p:tgtEl>
                                          <p:spTgt spid="130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500"/>
                            </p:stCondLst>
                            <p:childTnLst>
                              <p:par>
                                <p:cTn id="2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9" dur="500"/>
                                        <p:tgtEl>
                                          <p:spTgt spid="130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1000"/>
                            </p:stCondLst>
                            <p:childTnLst>
                              <p:par>
                                <p:cTn id="2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3" dur="500"/>
                                        <p:tgtEl>
                                          <p:spTgt spid="130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8" dur="500"/>
                                        <p:tgtEl>
                                          <p:spTgt spid="130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202" grpId="0" build="allAtOnce"/>
      <p:bldP spid="130203" grpId="0" build="allAtOnce"/>
      <p:bldP spid="130204" grpId="0" build="allAtOnce"/>
      <p:bldP spid="130205" grpId="0" build="allAtOnce"/>
      <p:bldP spid="130206" grpId="0" build="allAtOnce"/>
      <p:bldP spid="130207" grpId="0" build="allAtOnce"/>
      <p:bldP spid="130208" grpId="0" build="allAtOnce"/>
      <p:bldP spid="130209" grpId="0" build="allAtOnce"/>
      <p:bldP spid="130210" grpId="0" build="allAtOnce"/>
      <p:bldP spid="130211" grpId="0" build="allAtOnce"/>
      <p:bldP spid="130212" grpId="0" build="allAtOnce"/>
      <p:bldP spid="130213" grpId="0" build="allAtOnce"/>
      <p:bldP spid="130214" grpId="0" build="allAtOnce"/>
      <p:bldP spid="130215" grpId="0" build="allAtOnce"/>
      <p:bldP spid="130216" grpId="0" build="allAtOnce"/>
      <p:bldP spid="130217" grpId="0" build="allAtOnce"/>
      <p:bldP spid="130218" grpId="0" build="allAtOnce"/>
      <p:bldP spid="130219" grpId="0" build="allAtOnce"/>
      <p:bldP spid="130220" grpId="0" build="allAtOnce"/>
      <p:bldP spid="130221" grpId="0" build="allAtOnce"/>
      <p:bldP spid="130222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sz="900">
              <a:latin typeface="Trebuchet MS" pitchFamily="34" charset="0"/>
            </a:endParaRPr>
          </a:p>
        </p:txBody>
      </p:sp>
      <p:graphicFrame>
        <p:nvGraphicFramePr>
          <p:cNvPr id="100499" name="Group 147"/>
          <p:cNvGraphicFramePr>
            <a:graphicFrameLocks noGrp="1"/>
          </p:cNvGraphicFramePr>
          <p:nvPr>
            <p:ph idx="1"/>
          </p:nvPr>
        </p:nvGraphicFramePr>
        <p:xfrm>
          <a:off x="482600" y="2767013"/>
          <a:ext cx="8135938" cy="1258825"/>
        </p:xfrm>
        <a:graphic>
          <a:graphicData uri="http://schemas.openxmlformats.org/drawingml/2006/table">
            <a:tbl>
              <a:tblPr/>
              <a:tblGrid>
                <a:gridCol w="903288"/>
                <a:gridCol w="904875"/>
                <a:gridCol w="901700"/>
                <a:gridCol w="906462"/>
                <a:gridCol w="903288"/>
                <a:gridCol w="904875"/>
                <a:gridCol w="903287"/>
                <a:gridCol w="904875"/>
                <a:gridCol w="903288"/>
              </a:tblGrid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Počet psů: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Počet dnů: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0470" name="AutoShape 118"/>
          <p:cNvSpPr>
            <a:spLocks noChangeArrowheads="1"/>
          </p:cNvSpPr>
          <p:nvPr/>
        </p:nvSpPr>
        <p:spPr bwMode="auto">
          <a:xfrm>
            <a:off x="5076825" y="4652963"/>
            <a:ext cx="4067175" cy="1944687"/>
          </a:xfrm>
          <a:prstGeom prst="cloudCallout">
            <a:avLst>
              <a:gd name="adj1" fmla="val -90477"/>
              <a:gd name="adj2" fmla="val -77019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200" b="1"/>
              <a:t>Tabulka vyjadřuje závislost dvou veličin: </a:t>
            </a:r>
            <a:r>
              <a:rPr lang="cs-CZ" sz="1200" b="1">
                <a:solidFill>
                  <a:schemeClr val="accent2"/>
                </a:solidFill>
              </a:rPr>
              <a:t>počtu psů a počtu dnů, na které jim při daném počtu vystačí zásoba krmiva</a:t>
            </a:r>
            <a:r>
              <a:rPr lang="cs-CZ" sz="1200" b="1"/>
              <a:t>. Objevíš sám zákonitost, která platí ve vztahu těchto veličin?</a:t>
            </a:r>
          </a:p>
        </p:txBody>
      </p:sp>
      <p:sp>
        <p:nvSpPr>
          <p:cNvPr id="100471" name="AutoShape 119"/>
          <p:cNvSpPr>
            <a:spLocks noChangeArrowheads="1"/>
          </p:cNvSpPr>
          <p:nvPr/>
        </p:nvSpPr>
        <p:spPr bwMode="auto">
          <a:xfrm>
            <a:off x="6084888" y="1052513"/>
            <a:ext cx="2087562" cy="1368425"/>
          </a:xfrm>
          <a:prstGeom prst="cloudCallout">
            <a:avLst>
              <a:gd name="adj1" fmla="val -107949"/>
              <a:gd name="adj2" fmla="val 61486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200" b="1"/>
              <a:t>Pokud jsi na ni ještě nepřišel, pokusím se ti pomoci.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Nepřímá úměrnost (úměra).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0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0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470" grpId="0" animBg="1" autoUpdateAnimBg="0"/>
      <p:bldP spid="100471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sz="900">
              <a:latin typeface="Trebuchet MS" pitchFamily="34" charset="0"/>
            </a:endParaRPr>
          </a:p>
        </p:txBody>
      </p:sp>
      <p:sp>
        <p:nvSpPr>
          <p:cNvPr id="101415" name="Arc 39"/>
          <p:cNvSpPr>
            <a:spLocks noChangeAspect="1"/>
          </p:cNvSpPr>
          <p:nvPr/>
        </p:nvSpPr>
        <p:spPr bwMode="auto">
          <a:xfrm rot="-2640000">
            <a:off x="3049588" y="1751013"/>
            <a:ext cx="1882775" cy="1879600"/>
          </a:xfrm>
          <a:custGeom>
            <a:avLst/>
            <a:gdLst>
              <a:gd name="T0" fmla="*/ 0 w 21600"/>
              <a:gd name="T1" fmla="*/ 0 h 21600"/>
              <a:gd name="T2" fmla="*/ 1882775 w 21600"/>
              <a:gd name="T3" fmla="*/ 1879600 h 21600"/>
              <a:gd name="T4" fmla="*/ 0 w 21600"/>
              <a:gd name="T5" fmla="*/ 18796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00CC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416" name="Rectangle 40"/>
          <p:cNvSpPr>
            <a:spLocks noChangeArrowheads="1"/>
          </p:cNvSpPr>
          <p:nvPr/>
        </p:nvSpPr>
        <p:spPr bwMode="auto">
          <a:xfrm>
            <a:off x="3635896" y="2132856"/>
            <a:ext cx="130993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rgbClr val="00CC00"/>
                </a:solidFill>
                <a:latin typeface="Trebuchet MS" pitchFamily="34" charset="0"/>
              </a:rPr>
              <a:t>3x více</a:t>
            </a:r>
            <a:endParaRPr lang="cs-CZ" sz="2000" b="1" dirty="0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101424" name="Arc 48"/>
          <p:cNvSpPr>
            <a:spLocks noChangeAspect="1"/>
          </p:cNvSpPr>
          <p:nvPr/>
        </p:nvSpPr>
        <p:spPr bwMode="auto">
          <a:xfrm rot="13639394" flipV="1">
            <a:off x="3227387" y="1306513"/>
            <a:ext cx="2703513" cy="2693988"/>
          </a:xfrm>
          <a:custGeom>
            <a:avLst/>
            <a:gdLst>
              <a:gd name="T0" fmla="*/ 246195 w 21600"/>
              <a:gd name="T1" fmla="*/ 0 h 21510"/>
              <a:gd name="T2" fmla="*/ 2703513 w 21600"/>
              <a:gd name="T3" fmla="*/ 2693988 h 21510"/>
              <a:gd name="T4" fmla="*/ 0 w 21600"/>
              <a:gd name="T5" fmla="*/ 2693988 h 21510"/>
              <a:gd name="T6" fmla="*/ 0 60000 65536"/>
              <a:gd name="T7" fmla="*/ 0 60000 65536"/>
              <a:gd name="T8" fmla="*/ 0 60000 65536"/>
              <a:gd name="T9" fmla="*/ 0 w 21600"/>
              <a:gd name="T10" fmla="*/ 0 h 21510"/>
              <a:gd name="T11" fmla="*/ 21600 w 21600"/>
              <a:gd name="T12" fmla="*/ 21510 h 215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10" fill="none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</a:path>
              <a:path w="21600" h="21510" stroke="0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  <a:lnTo>
                  <a:pt x="0" y="21510"/>
                </a:lnTo>
                <a:close/>
              </a:path>
            </a:pathLst>
          </a:custGeom>
          <a:noFill/>
          <a:ln w="28575">
            <a:solidFill>
              <a:schemeClr val="accent2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425" name="Rectangle 49"/>
          <p:cNvSpPr>
            <a:spLocks noChangeArrowheads="1"/>
          </p:cNvSpPr>
          <p:nvPr/>
        </p:nvSpPr>
        <p:spPr bwMode="auto">
          <a:xfrm>
            <a:off x="4716016" y="1988840"/>
            <a:ext cx="115155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chemeClr val="accent2"/>
                </a:solidFill>
                <a:latin typeface="Trebuchet MS" pitchFamily="34" charset="0"/>
              </a:rPr>
              <a:t>5x více</a:t>
            </a:r>
            <a:endParaRPr lang="cs-CZ" sz="2000" b="1" dirty="0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01426" name="Arc 50"/>
          <p:cNvSpPr>
            <a:spLocks noChangeAspect="1"/>
          </p:cNvSpPr>
          <p:nvPr/>
        </p:nvSpPr>
        <p:spPr bwMode="auto">
          <a:xfrm rot="8151449">
            <a:off x="3073400" y="3689350"/>
            <a:ext cx="1857375" cy="1854200"/>
          </a:xfrm>
          <a:custGeom>
            <a:avLst/>
            <a:gdLst>
              <a:gd name="T0" fmla="*/ 0 w 21600"/>
              <a:gd name="T1" fmla="*/ 0 h 21600"/>
              <a:gd name="T2" fmla="*/ 1857375 w 21600"/>
              <a:gd name="T3" fmla="*/ 1854200 h 21600"/>
              <a:gd name="T4" fmla="*/ 0 w 21600"/>
              <a:gd name="T5" fmla="*/ 1854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00CC00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427" name="Arc 51"/>
          <p:cNvSpPr>
            <a:spLocks noChangeAspect="1"/>
          </p:cNvSpPr>
          <p:nvPr/>
        </p:nvSpPr>
        <p:spPr bwMode="auto">
          <a:xfrm rot="2859522" flipV="1">
            <a:off x="3082926" y="3263900"/>
            <a:ext cx="2703512" cy="2693987"/>
          </a:xfrm>
          <a:custGeom>
            <a:avLst/>
            <a:gdLst>
              <a:gd name="T0" fmla="*/ 246195 w 21600"/>
              <a:gd name="T1" fmla="*/ 0 h 21510"/>
              <a:gd name="T2" fmla="*/ 2703512 w 21600"/>
              <a:gd name="T3" fmla="*/ 2693987 h 21510"/>
              <a:gd name="T4" fmla="*/ 0 w 21600"/>
              <a:gd name="T5" fmla="*/ 2693987 h 21510"/>
              <a:gd name="T6" fmla="*/ 0 60000 65536"/>
              <a:gd name="T7" fmla="*/ 0 60000 65536"/>
              <a:gd name="T8" fmla="*/ 0 60000 65536"/>
              <a:gd name="T9" fmla="*/ 0 w 21600"/>
              <a:gd name="T10" fmla="*/ 0 h 21510"/>
              <a:gd name="T11" fmla="*/ 21600 w 21600"/>
              <a:gd name="T12" fmla="*/ 21510 h 215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10" fill="none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</a:path>
              <a:path w="21600" h="21510" stroke="0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  <a:lnTo>
                  <a:pt x="0" y="21510"/>
                </a:lnTo>
                <a:close/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428" name="Arc 52"/>
          <p:cNvSpPr>
            <a:spLocks noChangeAspect="1"/>
          </p:cNvSpPr>
          <p:nvPr/>
        </p:nvSpPr>
        <p:spPr bwMode="auto">
          <a:xfrm rot="13639394" flipV="1">
            <a:off x="3518694" y="556419"/>
            <a:ext cx="4056063" cy="4041775"/>
          </a:xfrm>
          <a:custGeom>
            <a:avLst/>
            <a:gdLst>
              <a:gd name="T0" fmla="*/ 369365 w 21600"/>
              <a:gd name="T1" fmla="*/ 0 h 21510"/>
              <a:gd name="T2" fmla="*/ 4056063 w 21600"/>
              <a:gd name="T3" fmla="*/ 4041775 h 21510"/>
              <a:gd name="T4" fmla="*/ 0 w 21600"/>
              <a:gd name="T5" fmla="*/ 4041775 h 21510"/>
              <a:gd name="T6" fmla="*/ 0 60000 65536"/>
              <a:gd name="T7" fmla="*/ 0 60000 65536"/>
              <a:gd name="T8" fmla="*/ 0 60000 65536"/>
              <a:gd name="T9" fmla="*/ 0 w 21600"/>
              <a:gd name="T10" fmla="*/ 0 h 21510"/>
              <a:gd name="T11" fmla="*/ 21600 w 21600"/>
              <a:gd name="T12" fmla="*/ 21510 h 215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10" fill="none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</a:path>
              <a:path w="21600" h="21510" stroke="0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  <a:lnTo>
                  <a:pt x="0" y="2151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430" name="Arc 54"/>
          <p:cNvSpPr>
            <a:spLocks noChangeAspect="1"/>
          </p:cNvSpPr>
          <p:nvPr/>
        </p:nvSpPr>
        <p:spPr bwMode="auto">
          <a:xfrm rot="2793488" flipV="1">
            <a:off x="3239294" y="2601119"/>
            <a:ext cx="4056063" cy="4041775"/>
          </a:xfrm>
          <a:custGeom>
            <a:avLst/>
            <a:gdLst>
              <a:gd name="T0" fmla="*/ 369365 w 21600"/>
              <a:gd name="T1" fmla="*/ 0 h 21510"/>
              <a:gd name="T2" fmla="*/ 4056063 w 21600"/>
              <a:gd name="T3" fmla="*/ 4041775 h 21510"/>
              <a:gd name="T4" fmla="*/ 0 w 21600"/>
              <a:gd name="T5" fmla="*/ 4041775 h 21510"/>
              <a:gd name="T6" fmla="*/ 0 60000 65536"/>
              <a:gd name="T7" fmla="*/ 0 60000 65536"/>
              <a:gd name="T8" fmla="*/ 0 60000 65536"/>
              <a:gd name="T9" fmla="*/ 0 w 21600"/>
              <a:gd name="T10" fmla="*/ 0 h 21510"/>
              <a:gd name="T11" fmla="*/ 21600 w 21600"/>
              <a:gd name="T12" fmla="*/ 21510 h 215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10" fill="none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</a:path>
              <a:path w="21600" h="21510" stroke="0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  <a:lnTo>
                  <a:pt x="0" y="2151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431" name="Rectangle 55"/>
          <p:cNvSpPr>
            <a:spLocks noChangeArrowheads="1"/>
          </p:cNvSpPr>
          <p:nvPr/>
        </p:nvSpPr>
        <p:spPr bwMode="auto">
          <a:xfrm>
            <a:off x="3563888" y="4653136"/>
            <a:ext cx="122364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rgbClr val="00CC00"/>
                </a:solidFill>
                <a:latin typeface="Trebuchet MS" pitchFamily="34" charset="0"/>
              </a:rPr>
              <a:t>3x méně</a:t>
            </a:r>
            <a:endParaRPr lang="cs-CZ" sz="2000" b="1" dirty="0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101432" name="Rectangle 56"/>
          <p:cNvSpPr>
            <a:spLocks noChangeArrowheads="1"/>
          </p:cNvSpPr>
          <p:nvPr/>
        </p:nvSpPr>
        <p:spPr bwMode="auto">
          <a:xfrm>
            <a:off x="4644008" y="4869160"/>
            <a:ext cx="1367581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chemeClr val="accent2"/>
                </a:solidFill>
                <a:latin typeface="Trebuchet MS" pitchFamily="34" charset="0"/>
              </a:rPr>
              <a:t>5x méně</a:t>
            </a:r>
            <a:endParaRPr lang="cs-CZ" sz="2000" b="1" dirty="0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01433" name="Rectangle 57"/>
          <p:cNvSpPr>
            <a:spLocks noChangeArrowheads="1"/>
          </p:cNvSpPr>
          <p:nvPr/>
        </p:nvSpPr>
        <p:spPr bwMode="auto">
          <a:xfrm>
            <a:off x="5364088" y="1484784"/>
            <a:ext cx="1296516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rgbClr val="FF0000"/>
                </a:solidFill>
                <a:latin typeface="Trebuchet MS" pitchFamily="34" charset="0"/>
              </a:rPr>
              <a:t>15x více</a:t>
            </a:r>
            <a:endParaRPr lang="cs-CZ" sz="2000" b="1" dirty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101434" name="Rectangle 58"/>
          <p:cNvSpPr>
            <a:spLocks noChangeArrowheads="1"/>
          </p:cNvSpPr>
          <p:nvPr/>
        </p:nvSpPr>
        <p:spPr bwMode="auto">
          <a:xfrm>
            <a:off x="5940152" y="5013176"/>
            <a:ext cx="145437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rgbClr val="FF0000"/>
                </a:solidFill>
                <a:latin typeface="Trebuchet MS" pitchFamily="34" charset="0"/>
              </a:rPr>
              <a:t>15x méně</a:t>
            </a:r>
            <a:endParaRPr lang="cs-CZ" sz="2000" b="1" dirty="0">
              <a:solidFill>
                <a:srgbClr val="FF0000"/>
              </a:solidFill>
              <a:latin typeface="Trebuchet MS" pitchFamily="34" charset="0"/>
            </a:endParaRPr>
          </a:p>
        </p:txBody>
      </p:sp>
      <p:graphicFrame>
        <p:nvGraphicFramePr>
          <p:cNvPr id="101436" name="Group 60"/>
          <p:cNvGraphicFramePr>
            <a:graphicFrameLocks noGrp="1"/>
          </p:cNvGraphicFramePr>
          <p:nvPr>
            <p:ph idx="1"/>
          </p:nvPr>
        </p:nvGraphicFramePr>
        <p:xfrm>
          <a:off x="457200" y="2754313"/>
          <a:ext cx="8077200" cy="1754188"/>
        </p:xfrm>
        <a:graphic>
          <a:graphicData uri="http://schemas.openxmlformats.org/drawingml/2006/table">
            <a:tbl>
              <a:tblPr/>
              <a:tblGrid>
                <a:gridCol w="896938"/>
                <a:gridCol w="898525"/>
                <a:gridCol w="895350"/>
                <a:gridCol w="900112"/>
                <a:gridCol w="895350"/>
                <a:gridCol w="898525"/>
                <a:gridCol w="896938"/>
                <a:gridCol w="898525"/>
                <a:gridCol w="896937"/>
              </a:tblGrid>
              <a:tr h="819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Počet psů: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5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Počet dnů: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Nepřímá úměrnost (úměra).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1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1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1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1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1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1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01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01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1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01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01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1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01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415" grpId="0" animBg="1"/>
      <p:bldP spid="101416" grpId="0"/>
      <p:bldP spid="101424" grpId="0" animBg="1"/>
      <p:bldP spid="101425" grpId="0"/>
      <p:bldP spid="101426" grpId="0" animBg="1"/>
      <p:bldP spid="101427" grpId="0" animBg="1"/>
      <p:bldP spid="101428" grpId="0" animBg="1"/>
      <p:bldP spid="101430" grpId="0" animBg="1"/>
      <p:bldP spid="101431" grpId="0"/>
      <p:bldP spid="101432" grpId="0"/>
      <p:bldP spid="101433" grpId="0"/>
      <p:bldP spid="1014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sz="900">
              <a:latin typeface="Trebuchet MS" pitchFamily="34" charset="0"/>
            </a:endParaRPr>
          </a:p>
        </p:txBody>
      </p:sp>
      <p:sp>
        <p:nvSpPr>
          <p:cNvPr id="8196" name="Arc 4"/>
          <p:cNvSpPr>
            <a:spLocks noChangeAspect="1"/>
          </p:cNvSpPr>
          <p:nvPr/>
        </p:nvSpPr>
        <p:spPr bwMode="auto">
          <a:xfrm rot="-2640000">
            <a:off x="3049588" y="1751013"/>
            <a:ext cx="1882775" cy="1879600"/>
          </a:xfrm>
          <a:custGeom>
            <a:avLst/>
            <a:gdLst>
              <a:gd name="T0" fmla="*/ 0 w 21600"/>
              <a:gd name="T1" fmla="*/ 0 h 21600"/>
              <a:gd name="T2" fmla="*/ 1882775 w 21600"/>
              <a:gd name="T3" fmla="*/ 1879600 h 21600"/>
              <a:gd name="T4" fmla="*/ 0 w 21600"/>
              <a:gd name="T5" fmla="*/ 18796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00CC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198" name="Arc 6"/>
          <p:cNvSpPr>
            <a:spLocks noChangeAspect="1"/>
          </p:cNvSpPr>
          <p:nvPr/>
        </p:nvSpPr>
        <p:spPr bwMode="auto">
          <a:xfrm rot="13639394" flipV="1">
            <a:off x="3227387" y="1306513"/>
            <a:ext cx="2703513" cy="2693988"/>
          </a:xfrm>
          <a:custGeom>
            <a:avLst/>
            <a:gdLst>
              <a:gd name="T0" fmla="*/ 246195 w 21600"/>
              <a:gd name="T1" fmla="*/ 0 h 21510"/>
              <a:gd name="T2" fmla="*/ 2703513 w 21600"/>
              <a:gd name="T3" fmla="*/ 2693988 h 21510"/>
              <a:gd name="T4" fmla="*/ 0 w 21600"/>
              <a:gd name="T5" fmla="*/ 2693988 h 21510"/>
              <a:gd name="T6" fmla="*/ 0 60000 65536"/>
              <a:gd name="T7" fmla="*/ 0 60000 65536"/>
              <a:gd name="T8" fmla="*/ 0 60000 65536"/>
              <a:gd name="T9" fmla="*/ 0 w 21600"/>
              <a:gd name="T10" fmla="*/ 0 h 21510"/>
              <a:gd name="T11" fmla="*/ 21600 w 21600"/>
              <a:gd name="T12" fmla="*/ 21510 h 215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10" fill="none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</a:path>
              <a:path w="21600" h="21510" stroke="0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  <a:lnTo>
                  <a:pt x="0" y="21510"/>
                </a:lnTo>
                <a:close/>
              </a:path>
            </a:pathLst>
          </a:custGeom>
          <a:noFill/>
          <a:ln w="28575">
            <a:solidFill>
              <a:schemeClr val="accent2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200" name="Arc 8"/>
          <p:cNvSpPr>
            <a:spLocks noChangeAspect="1"/>
          </p:cNvSpPr>
          <p:nvPr/>
        </p:nvSpPr>
        <p:spPr bwMode="auto">
          <a:xfrm rot="8151449">
            <a:off x="3073400" y="3689350"/>
            <a:ext cx="1857375" cy="1854200"/>
          </a:xfrm>
          <a:custGeom>
            <a:avLst/>
            <a:gdLst>
              <a:gd name="T0" fmla="*/ 0 w 21600"/>
              <a:gd name="T1" fmla="*/ 0 h 21600"/>
              <a:gd name="T2" fmla="*/ 1857375 w 21600"/>
              <a:gd name="T3" fmla="*/ 1854200 h 21600"/>
              <a:gd name="T4" fmla="*/ 0 w 21600"/>
              <a:gd name="T5" fmla="*/ 1854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00CC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201" name="Arc 9"/>
          <p:cNvSpPr>
            <a:spLocks noChangeAspect="1"/>
          </p:cNvSpPr>
          <p:nvPr/>
        </p:nvSpPr>
        <p:spPr bwMode="auto">
          <a:xfrm rot="2859522" flipV="1">
            <a:off x="3082926" y="3263900"/>
            <a:ext cx="2703512" cy="2693987"/>
          </a:xfrm>
          <a:custGeom>
            <a:avLst/>
            <a:gdLst>
              <a:gd name="T0" fmla="*/ 246195 w 21600"/>
              <a:gd name="T1" fmla="*/ 0 h 21510"/>
              <a:gd name="T2" fmla="*/ 2703512 w 21600"/>
              <a:gd name="T3" fmla="*/ 2693987 h 21510"/>
              <a:gd name="T4" fmla="*/ 0 w 21600"/>
              <a:gd name="T5" fmla="*/ 2693987 h 21510"/>
              <a:gd name="T6" fmla="*/ 0 60000 65536"/>
              <a:gd name="T7" fmla="*/ 0 60000 65536"/>
              <a:gd name="T8" fmla="*/ 0 60000 65536"/>
              <a:gd name="T9" fmla="*/ 0 w 21600"/>
              <a:gd name="T10" fmla="*/ 0 h 21510"/>
              <a:gd name="T11" fmla="*/ 21600 w 21600"/>
              <a:gd name="T12" fmla="*/ 21510 h 215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10" fill="none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</a:path>
              <a:path w="21600" h="21510" stroke="0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  <a:lnTo>
                  <a:pt x="0" y="21510"/>
                </a:lnTo>
                <a:close/>
              </a:path>
            </a:pathLst>
          </a:custGeom>
          <a:noFill/>
          <a:ln w="28575">
            <a:solidFill>
              <a:schemeClr val="accent2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202" name="Arc 10"/>
          <p:cNvSpPr>
            <a:spLocks noChangeAspect="1"/>
          </p:cNvSpPr>
          <p:nvPr/>
        </p:nvSpPr>
        <p:spPr bwMode="auto">
          <a:xfrm rot="13639394" flipV="1">
            <a:off x="3518694" y="556419"/>
            <a:ext cx="4056063" cy="4041775"/>
          </a:xfrm>
          <a:custGeom>
            <a:avLst/>
            <a:gdLst>
              <a:gd name="T0" fmla="*/ 369365 w 21600"/>
              <a:gd name="T1" fmla="*/ 0 h 21510"/>
              <a:gd name="T2" fmla="*/ 4056063 w 21600"/>
              <a:gd name="T3" fmla="*/ 4041775 h 21510"/>
              <a:gd name="T4" fmla="*/ 0 w 21600"/>
              <a:gd name="T5" fmla="*/ 4041775 h 21510"/>
              <a:gd name="T6" fmla="*/ 0 60000 65536"/>
              <a:gd name="T7" fmla="*/ 0 60000 65536"/>
              <a:gd name="T8" fmla="*/ 0 60000 65536"/>
              <a:gd name="T9" fmla="*/ 0 w 21600"/>
              <a:gd name="T10" fmla="*/ 0 h 21510"/>
              <a:gd name="T11" fmla="*/ 21600 w 21600"/>
              <a:gd name="T12" fmla="*/ 21510 h 215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10" fill="none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</a:path>
              <a:path w="21600" h="21510" stroke="0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  <a:lnTo>
                  <a:pt x="0" y="2151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203" name="Arc 11"/>
          <p:cNvSpPr>
            <a:spLocks noChangeAspect="1"/>
          </p:cNvSpPr>
          <p:nvPr/>
        </p:nvSpPr>
        <p:spPr bwMode="auto">
          <a:xfrm rot="2793488" flipV="1">
            <a:off x="3239294" y="2601119"/>
            <a:ext cx="4056063" cy="4041775"/>
          </a:xfrm>
          <a:custGeom>
            <a:avLst/>
            <a:gdLst>
              <a:gd name="T0" fmla="*/ 369365 w 21600"/>
              <a:gd name="T1" fmla="*/ 0 h 21510"/>
              <a:gd name="T2" fmla="*/ 4056063 w 21600"/>
              <a:gd name="T3" fmla="*/ 4041775 h 21510"/>
              <a:gd name="T4" fmla="*/ 0 w 21600"/>
              <a:gd name="T5" fmla="*/ 4041775 h 21510"/>
              <a:gd name="T6" fmla="*/ 0 60000 65536"/>
              <a:gd name="T7" fmla="*/ 0 60000 65536"/>
              <a:gd name="T8" fmla="*/ 0 60000 65536"/>
              <a:gd name="T9" fmla="*/ 0 w 21600"/>
              <a:gd name="T10" fmla="*/ 0 h 21510"/>
              <a:gd name="T11" fmla="*/ 21600 w 21600"/>
              <a:gd name="T12" fmla="*/ 21510 h 215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10" fill="none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</a:path>
              <a:path w="21600" h="21510" stroke="0" extrusionOk="0">
                <a:moveTo>
                  <a:pt x="1967" y="-1"/>
                </a:moveTo>
                <a:cubicBezTo>
                  <a:pt x="13087" y="1016"/>
                  <a:pt x="21600" y="10342"/>
                  <a:pt x="21600" y="21510"/>
                </a:cubicBezTo>
                <a:lnTo>
                  <a:pt x="0" y="2151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graphicFrame>
        <p:nvGraphicFramePr>
          <p:cNvPr id="131088" name="Group 16"/>
          <p:cNvGraphicFramePr>
            <a:graphicFrameLocks noGrp="1"/>
          </p:cNvGraphicFramePr>
          <p:nvPr>
            <p:ph idx="1"/>
          </p:nvPr>
        </p:nvGraphicFramePr>
        <p:xfrm>
          <a:off x="457200" y="2754313"/>
          <a:ext cx="8077200" cy="1754188"/>
        </p:xfrm>
        <a:graphic>
          <a:graphicData uri="http://schemas.openxmlformats.org/drawingml/2006/table">
            <a:tbl>
              <a:tblPr/>
              <a:tblGrid>
                <a:gridCol w="896938"/>
                <a:gridCol w="898525"/>
                <a:gridCol w="895350"/>
                <a:gridCol w="900112"/>
                <a:gridCol w="895350"/>
                <a:gridCol w="898525"/>
                <a:gridCol w="896938"/>
                <a:gridCol w="898525"/>
                <a:gridCol w="896937"/>
              </a:tblGrid>
              <a:tr h="819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Počet psů: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5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Počet dnů: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1120" name="AutoShape 48"/>
          <p:cNvSpPr>
            <a:spLocks noChangeArrowheads="1"/>
          </p:cNvSpPr>
          <p:nvPr/>
        </p:nvSpPr>
        <p:spPr bwMode="auto">
          <a:xfrm>
            <a:off x="755650" y="765175"/>
            <a:ext cx="2159000" cy="1655763"/>
          </a:xfrm>
          <a:prstGeom prst="cloudCallout">
            <a:avLst>
              <a:gd name="adj1" fmla="val -34926"/>
              <a:gd name="adj2" fmla="val 85093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200" b="1"/>
              <a:t>Kolikrát se zvětší počet psů, tolikrát se zmenší počet dnů, na které jim vystačí krmivo!</a:t>
            </a:r>
          </a:p>
        </p:txBody>
      </p:sp>
      <p:sp>
        <p:nvSpPr>
          <p:cNvPr id="131121" name="AutoShape 49"/>
          <p:cNvSpPr>
            <a:spLocks noChangeArrowheads="1"/>
          </p:cNvSpPr>
          <p:nvPr/>
        </p:nvSpPr>
        <p:spPr bwMode="auto">
          <a:xfrm>
            <a:off x="323850" y="4868863"/>
            <a:ext cx="2014538" cy="1727200"/>
          </a:xfrm>
          <a:prstGeom prst="cloudCallout">
            <a:avLst>
              <a:gd name="adj1" fmla="val 88769"/>
              <a:gd name="adj2" fmla="val -28954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200" b="1"/>
              <a:t>Jinými slovy: Kolikrát se zvětší jedna veličina, tolikrát se zmenší veličina druhá.</a:t>
            </a:r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Nepřímá úměrnost (úměra).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Rectangle 40"/>
          <p:cNvSpPr>
            <a:spLocks noChangeArrowheads="1"/>
          </p:cNvSpPr>
          <p:nvPr/>
        </p:nvSpPr>
        <p:spPr bwMode="auto">
          <a:xfrm>
            <a:off x="3635896" y="2132856"/>
            <a:ext cx="130993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rgbClr val="00CC00"/>
                </a:solidFill>
                <a:latin typeface="Trebuchet MS" pitchFamily="34" charset="0"/>
              </a:rPr>
              <a:t>3x více</a:t>
            </a:r>
            <a:endParaRPr lang="cs-CZ" sz="2000" b="1" dirty="0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23" name="Rectangle 49"/>
          <p:cNvSpPr>
            <a:spLocks noChangeArrowheads="1"/>
          </p:cNvSpPr>
          <p:nvPr/>
        </p:nvSpPr>
        <p:spPr bwMode="auto">
          <a:xfrm>
            <a:off x="4716016" y="1988840"/>
            <a:ext cx="115155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chemeClr val="accent2"/>
                </a:solidFill>
                <a:latin typeface="Trebuchet MS" pitchFamily="34" charset="0"/>
              </a:rPr>
              <a:t>5x více</a:t>
            </a:r>
            <a:endParaRPr lang="cs-CZ" sz="2000" b="1" dirty="0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24" name="Rectangle 55"/>
          <p:cNvSpPr>
            <a:spLocks noChangeArrowheads="1"/>
          </p:cNvSpPr>
          <p:nvPr/>
        </p:nvSpPr>
        <p:spPr bwMode="auto">
          <a:xfrm>
            <a:off x="3563888" y="4653136"/>
            <a:ext cx="122364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rgbClr val="00CC00"/>
                </a:solidFill>
                <a:latin typeface="Trebuchet MS" pitchFamily="34" charset="0"/>
              </a:rPr>
              <a:t>3x méně</a:t>
            </a:r>
            <a:endParaRPr lang="cs-CZ" sz="2000" b="1" dirty="0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25" name="Rectangle 56"/>
          <p:cNvSpPr>
            <a:spLocks noChangeArrowheads="1"/>
          </p:cNvSpPr>
          <p:nvPr/>
        </p:nvSpPr>
        <p:spPr bwMode="auto">
          <a:xfrm>
            <a:off x="4644008" y="4869160"/>
            <a:ext cx="1367581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chemeClr val="accent2"/>
                </a:solidFill>
                <a:latin typeface="Trebuchet MS" pitchFamily="34" charset="0"/>
              </a:rPr>
              <a:t>5x méně</a:t>
            </a:r>
            <a:endParaRPr lang="cs-CZ" sz="2000" b="1" dirty="0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26" name="Rectangle 57"/>
          <p:cNvSpPr>
            <a:spLocks noChangeArrowheads="1"/>
          </p:cNvSpPr>
          <p:nvPr/>
        </p:nvSpPr>
        <p:spPr bwMode="auto">
          <a:xfrm>
            <a:off x="5364088" y="1484784"/>
            <a:ext cx="1296516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rgbClr val="FF0000"/>
                </a:solidFill>
                <a:latin typeface="Trebuchet MS" pitchFamily="34" charset="0"/>
              </a:rPr>
              <a:t>15x více</a:t>
            </a:r>
            <a:endParaRPr lang="cs-CZ" sz="2000" b="1" dirty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27" name="Rectangle 58"/>
          <p:cNvSpPr>
            <a:spLocks noChangeArrowheads="1"/>
          </p:cNvSpPr>
          <p:nvPr/>
        </p:nvSpPr>
        <p:spPr bwMode="auto">
          <a:xfrm>
            <a:off x="5940152" y="5013176"/>
            <a:ext cx="145437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 smtClean="0">
                <a:solidFill>
                  <a:srgbClr val="FF0000"/>
                </a:solidFill>
                <a:latin typeface="Trebuchet MS" pitchFamily="34" charset="0"/>
              </a:rPr>
              <a:t>15x méně</a:t>
            </a:r>
            <a:endParaRPr lang="cs-CZ" sz="2000" b="1" dirty="0">
              <a:solidFill>
                <a:srgbClr val="FF0000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1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31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120" grpId="0" animBg="1"/>
      <p:bldP spid="1311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sz="900">
              <a:latin typeface="Trebuchet MS" pitchFamily="34" charset="0"/>
            </a:endParaRPr>
          </a:p>
        </p:txBody>
      </p:sp>
      <p:sp>
        <p:nvSpPr>
          <p:cNvPr id="106500" name="Rectangle 4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dirty="0">
                <a:solidFill>
                  <a:srgbClr val="284C6A"/>
                </a:solidFill>
                <a:latin typeface="Trebuchet MS" pitchFamily="34" charset="0"/>
              </a:rPr>
              <a:t>Dokážete uvést i další příklady vztahu dvou veličin, pro které by platilo totéž, co jsme nyní vyvodili?</a:t>
            </a:r>
            <a:endParaRPr lang="cs-CZ" sz="1600" b="1" dirty="0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06501" name="Rectangle 5"/>
          <p:cNvSpPr>
            <a:spLocks noChangeArrowheads="1"/>
          </p:cNvSpPr>
          <p:nvPr/>
        </p:nvSpPr>
        <p:spPr bwMode="auto">
          <a:xfrm>
            <a:off x="468313" y="4160838"/>
            <a:ext cx="80645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Doba, za kterou auto ujede danou vzdálenost, je nepřímo úměrná průměrné rychlosti auta.</a:t>
            </a:r>
          </a:p>
        </p:txBody>
      </p:sp>
      <p:sp>
        <p:nvSpPr>
          <p:cNvPr id="106593" name="Rectangle 97"/>
          <p:cNvSpPr>
            <a:spLocks noChangeArrowheads="1"/>
          </p:cNvSpPr>
          <p:nvPr/>
        </p:nvSpPr>
        <p:spPr bwMode="auto">
          <a:xfrm>
            <a:off x="468313" y="4579938"/>
            <a:ext cx="80645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Doba zhotovení dané zakázky a počet švadlen na ní pracujících. 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06594" name="Rectangle 98"/>
          <p:cNvSpPr>
            <a:spLocks noChangeArrowheads="1"/>
          </p:cNvSpPr>
          <p:nvPr/>
        </p:nvSpPr>
        <p:spPr bwMode="auto">
          <a:xfrm>
            <a:off x="468313" y="491172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Doba napuštění bazénu a počet otevřených přítoků. 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06595" name="Rectangle 99"/>
          <p:cNvSpPr>
            <a:spLocks noChangeArrowheads="1"/>
          </p:cNvSpPr>
          <p:nvPr/>
        </p:nvSpPr>
        <p:spPr bwMode="auto">
          <a:xfrm>
            <a:off x="468313" y="5300663"/>
            <a:ext cx="80645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Počet otáček v závislosti na počtu zubů ozubených kol.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06596" name="Rectangle 100"/>
          <p:cNvSpPr>
            <a:spLocks noChangeArrowheads="1"/>
          </p:cNvSpPr>
          <p:nvPr/>
        </p:nvSpPr>
        <p:spPr bwMode="auto">
          <a:xfrm>
            <a:off x="468313" y="3644900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00CC00"/>
                </a:solidFill>
                <a:latin typeface="Trebuchet MS" pitchFamily="34" charset="0"/>
              </a:rPr>
              <a:t>Např:</a:t>
            </a:r>
          </a:p>
        </p:txBody>
      </p:sp>
      <p:sp>
        <p:nvSpPr>
          <p:cNvPr id="106597" name="Rectangle 101"/>
          <p:cNvSpPr>
            <a:spLocks noChangeArrowheads="1"/>
          </p:cNvSpPr>
          <p:nvPr/>
        </p:nvSpPr>
        <p:spPr bwMode="auto">
          <a:xfrm>
            <a:off x="468313" y="5632450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Počet konzerv a jejich velikost při zavařování daného množství masa. 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06598" name="Rectangle 102"/>
          <p:cNvSpPr>
            <a:spLocks noChangeArrowheads="1"/>
          </p:cNvSpPr>
          <p:nvPr/>
        </p:nvSpPr>
        <p:spPr bwMode="auto">
          <a:xfrm>
            <a:off x="468313" y="5948363"/>
            <a:ext cx="80645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Počet kroků v závislosti na délce kroku při zdolání stejné vzdálenosti.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Nepřímá úměrnost (úměra).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6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6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6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6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6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6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06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1" grpId="0"/>
      <p:bldP spid="106593" grpId="0"/>
      <p:bldP spid="106594" grpId="0"/>
      <p:bldP spid="106595" grpId="0"/>
      <p:bldP spid="106596" grpId="0"/>
      <p:bldP spid="106597" grpId="0"/>
      <p:bldP spid="10659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sz="900">
              <a:latin typeface="Trebuchet MS" pitchFamily="34" charset="0"/>
            </a:endParaRPr>
          </a:p>
        </p:txBody>
      </p:sp>
      <p:sp>
        <p:nvSpPr>
          <p:cNvPr id="108580" name="Arc 36"/>
          <p:cNvSpPr>
            <a:spLocks noChangeAspect="1"/>
          </p:cNvSpPr>
          <p:nvPr/>
        </p:nvSpPr>
        <p:spPr bwMode="auto">
          <a:xfrm rot="-2640000">
            <a:off x="3898900" y="1446213"/>
            <a:ext cx="1281113" cy="1281112"/>
          </a:xfrm>
          <a:custGeom>
            <a:avLst/>
            <a:gdLst>
              <a:gd name="T0" fmla="*/ 0 w 21600"/>
              <a:gd name="T1" fmla="*/ 0 h 21600"/>
              <a:gd name="T2" fmla="*/ 1281113 w 21600"/>
              <a:gd name="T3" fmla="*/ 1281112 h 21600"/>
              <a:gd name="T4" fmla="*/ 0 w 21600"/>
              <a:gd name="T5" fmla="*/ 1281112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00CC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8581" name="Rectangle 37"/>
          <p:cNvSpPr>
            <a:spLocks noChangeArrowheads="1"/>
          </p:cNvSpPr>
          <p:nvPr/>
        </p:nvSpPr>
        <p:spPr bwMode="auto">
          <a:xfrm>
            <a:off x="4270375" y="1685925"/>
            <a:ext cx="10080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.2</a:t>
            </a:r>
          </a:p>
        </p:txBody>
      </p:sp>
      <p:sp>
        <p:nvSpPr>
          <p:cNvPr id="108584" name="Arc 40"/>
          <p:cNvSpPr>
            <a:spLocks noChangeAspect="1"/>
          </p:cNvSpPr>
          <p:nvPr/>
        </p:nvSpPr>
        <p:spPr bwMode="auto">
          <a:xfrm rot="8151449">
            <a:off x="3910013" y="3371850"/>
            <a:ext cx="1281112" cy="1281113"/>
          </a:xfrm>
          <a:custGeom>
            <a:avLst/>
            <a:gdLst>
              <a:gd name="T0" fmla="*/ 0 w 21600"/>
              <a:gd name="T1" fmla="*/ 0 h 21600"/>
              <a:gd name="T2" fmla="*/ 1281112 w 21600"/>
              <a:gd name="T3" fmla="*/ 1281113 h 21600"/>
              <a:gd name="T4" fmla="*/ 0 w 21600"/>
              <a:gd name="T5" fmla="*/ 1281113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00CC00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8588" name="Rectangle 44"/>
          <p:cNvSpPr>
            <a:spLocks noChangeArrowheads="1"/>
          </p:cNvSpPr>
          <p:nvPr/>
        </p:nvSpPr>
        <p:spPr bwMode="auto">
          <a:xfrm>
            <a:off x="4284663" y="3976688"/>
            <a:ext cx="10080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:2</a:t>
            </a:r>
          </a:p>
        </p:txBody>
      </p:sp>
      <p:sp>
        <p:nvSpPr>
          <p:cNvPr id="108592" name="Rectangle 48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dirty="0">
                <a:solidFill>
                  <a:srgbClr val="284C6A"/>
                </a:solidFill>
                <a:latin typeface="Trebuchet MS" pitchFamily="34" charset="0"/>
              </a:rPr>
              <a:t>Vrátíme se ještě jednou k našemu příkladu se psy a podíváme se na něj ještě </a:t>
            </a:r>
            <a:br>
              <a:rPr lang="cs-CZ" sz="1600" b="1" dirty="0">
                <a:solidFill>
                  <a:srgbClr val="284C6A"/>
                </a:solidFill>
                <a:latin typeface="Trebuchet MS" pitchFamily="34" charset="0"/>
              </a:rPr>
            </a:br>
            <a:r>
              <a:rPr lang="cs-CZ" sz="1600" b="1" dirty="0">
                <a:solidFill>
                  <a:srgbClr val="284C6A"/>
                </a:solidFill>
                <a:latin typeface="Trebuchet MS" pitchFamily="34" charset="0"/>
              </a:rPr>
              <a:t>z jiného pohledu. Využijeme nedávno nabyté znalosti o poměru.</a:t>
            </a:r>
            <a:endParaRPr lang="cs-CZ" sz="1600" b="1" dirty="0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08593" name="Rectangle 49"/>
          <p:cNvSpPr>
            <a:spLocks noChangeArrowheads="1"/>
          </p:cNvSpPr>
          <p:nvPr/>
        </p:nvSpPr>
        <p:spPr bwMode="auto">
          <a:xfrm>
            <a:off x="468313" y="4508500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Co můžeme říci o naznačeném zvětšení počtu psů? V jakém poměru se jejich počet zvětšil?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08594" name="Rectangle 50"/>
          <p:cNvSpPr>
            <a:spLocks noChangeArrowheads="1"/>
          </p:cNvSpPr>
          <p:nvPr/>
        </p:nvSpPr>
        <p:spPr bwMode="auto">
          <a:xfrm>
            <a:off x="468313" y="5373688"/>
            <a:ext cx="80645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A co můžeme říci o odpovídajícím snížení počtu dnů, na které vystačí dané množství krmiva? V jakém poměru se zmenšil jejich počet?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08595" name="Rectangle 51"/>
          <p:cNvSpPr>
            <a:spLocks noChangeArrowheads="1"/>
          </p:cNvSpPr>
          <p:nvPr/>
        </p:nvSpPr>
        <p:spPr bwMode="auto">
          <a:xfrm>
            <a:off x="2555875" y="4968875"/>
            <a:ext cx="3600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6 : 3</a:t>
            </a:r>
          </a:p>
        </p:txBody>
      </p:sp>
      <p:sp>
        <p:nvSpPr>
          <p:cNvPr id="108599" name="Rectangle 55"/>
          <p:cNvSpPr>
            <a:spLocks noChangeArrowheads="1"/>
          </p:cNvSpPr>
          <p:nvPr/>
        </p:nvSpPr>
        <p:spPr bwMode="auto">
          <a:xfrm>
            <a:off x="2555875" y="4970463"/>
            <a:ext cx="3600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6 : 3 = 2 : 1</a:t>
            </a:r>
          </a:p>
        </p:txBody>
      </p:sp>
      <p:sp>
        <p:nvSpPr>
          <p:cNvPr id="108596" name="Rectangle 52"/>
          <p:cNvSpPr>
            <a:spLocks noChangeArrowheads="1"/>
          </p:cNvSpPr>
          <p:nvPr/>
        </p:nvSpPr>
        <p:spPr bwMode="auto">
          <a:xfrm>
            <a:off x="2555875" y="5876925"/>
            <a:ext cx="3600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5 : 10</a:t>
            </a:r>
          </a:p>
        </p:txBody>
      </p:sp>
      <p:sp>
        <p:nvSpPr>
          <p:cNvPr id="108600" name="Rectangle 56"/>
          <p:cNvSpPr>
            <a:spLocks noChangeArrowheads="1"/>
          </p:cNvSpPr>
          <p:nvPr/>
        </p:nvSpPr>
        <p:spPr bwMode="auto">
          <a:xfrm>
            <a:off x="2557463" y="5876925"/>
            <a:ext cx="3600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5 : 10 = 1 : 2</a:t>
            </a:r>
          </a:p>
        </p:txBody>
      </p:sp>
      <p:sp>
        <p:nvSpPr>
          <p:cNvPr id="108598" name="AutoShape 54"/>
          <p:cNvSpPr>
            <a:spLocks noChangeArrowheads="1"/>
          </p:cNvSpPr>
          <p:nvPr/>
        </p:nvSpPr>
        <p:spPr bwMode="auto">
          <a:xfrm>
            <a:off x="5724525" y="4941888"/>
            <a:ext cx="2014538" cy="1727200"/>
          </a:xfrm>
          <a:prstGeom prst="cloudCallout">
            <a:avLst>
              <a:gd name="adj1" fmla="val -144009"/>
              <a:gd name="adj2" fmla="val -28954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200" b="1"/>
              <a:t>Můžeme použít znalosti o krácení poměru a tento uvést do základního tvaru.</a:t>
            </a:r>
          </a:p>
        </p:txBody>
      </p:sp>
      <p:sp>
        <p:nvSpPr>
          <p:cNvPr id="108602" name="Oval 58"/>
          <p:cNvSpPr>
            <a:spLocks noChangeArrowheads="1"/>
          </p:cNvSpPr>
          <p:nvPr/>
        </p:nvSpPr>
        <p:spPr bwMode="auto">
          <a:xfrm>
            <a:off x="4110038" y="4724400"/>
            <a:ext cx="1873250" cy="187325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graphicFrame>
        <p:nvGraphicFramePr>
          <p:cNvPr id="108604" name="Group 60"/>
          <p:cNvGraphicFramePr>
            <a:graphicFrameLocks noGrp="1"/>
          </p:cNvGraphicFramePr>
          <p:nvPr>
            <p:ph idx="1"/>
          </p:nvPr>
        </p:nvGraphicFramePr>
        <p:xfrm>
          <a:off x="457200" y="2293938"/>
          <a:ext cx="8077200" cy="1452563"/>
        </p:xfrm>
        <a:graphic>
          <a:graphicData uri="http://schemas.openxmlformats.org/drawingml/2006/table">
            <a:tbl>
              <a:tblPr/>
              <a:tblGrid>
                <a:gridCol w="896938"/>
                <a:gridCol w="898525"/>
                <a:gridCol w="895350"/>
                <a:gridCol w="900112"/>
                <a:gridCol w="895350"/>
                <a:gridCol w="898525"/>
                <a:gridCol w="896938"/>
                <a:gridCol w="898525"/>
                <a:gridCol w="896937"/>
              </a:tblGrid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Počet psů: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Počet dnů: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8601" name="AutoShape 57"/>
          <p:cNvSpPr>
            <a:spLocks noChangeArrowheads="1"/>
          </p:cNvSpPr>
          <p:nvPr/>
        </p:nvSpPr>
        <p:spPr bwMode="auto">
          <a:xfrm>
            <a:off x="6084888" y="3644900"/>
            <a:ext cx="2016125" cy="863600"/>
          </a:xfrm>
          <a:prstGeom prst="cloudCallout">
            <a:avLst>
              <a:gd name="adj1" fmla="val -70079"/>
              <a:gd name="adj2" fmla="val 94301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200" b="1"/>
              <a:t>Poměry jsou opačné. </a:t>
            </a:r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Nepřímá úměrnost (úměra).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8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8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8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8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8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8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08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08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1085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08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8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08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08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08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08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1086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80" grpId="0" animBg="1"/>
      <p:bldP spid="108581" grpId="0"/>
      <p:bldP spid="108584" grpId="0" animBg="1"/>
      <p:bldP spid="108588" grpId="0"/>
      <p:bldP spid="108593" grpId="0"/>
      <p:bldP spid="108594" grpId="0"/>
      <p:bldP spid="108595" grpId="0"/>
      <p:bldP spid="108599" grpId="0"/>
      <p:bldP spid="108596" grpId="0"/>
      <p:bldP spid="108600" grpId="0"/>
      <p:bldP spid="108598" grpId="0" animBg="1"/>
      <p:bldP spid="108598" grpId="1" animBg="1"/>
      <p:bldP spid="108602" grpId="0" animBg="1"/>
      <p:bldP spid="108601" grpId="0" animBg="1"/>
      <p:bldP spid="108601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sz="900">
              <a:latin typeface="Trebuchet MS" pitchFamily="34" charset="0"/>
            </a:endParaRPr>
          </a:p>
        </p:txBody>
      </p:sp>
      <p:sp>
        <p:nvSpPr>
          <p:cNvPr id="132100" name="Arc 4"/>
          <p:cNvSpPr>
            <a:spLocks noChangeAspect="1"/>
          </p:cNvSpPr>
          <p:nvPr/>
        </p:nvSpPr>
        <p:spPr bwMode="auto">
          <a:xfrm rot="-2640000">
            <a:off x="4210050" y="1017588"/>
            <a:ext cx="2390775" cy="2397125"/>
          </a:xfrm>
          <a:custGeom>
            <a:avLst/>
            <a:gdLst>
              <a:gd name="T0" fmla="*/ 0 w 21600"/>
              <a:gd name="T1" fmla="*/ 0 h 21600"/>
              <a:gd name="T2" fmla="*/ 2390775 w 21600"/>
              <a:gd name="T3" fmla="*/ 2397125 h 21600"/>
              <a:gd name="T4" fmla="*/ 0 w 21600"/>
              <a:gd name="T5" fmla="*/ 2397125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32101" name="Rectangle 5"/>
          <p:cNvSpPr>
            <a:spLocks noChangeArrowheads="1"/>
          </p:cNvSpPr>
          <p:nvPr/>
        </p:nvSpPr>
        <p:spPr bwMode="auto">
          <a:xfrm>
            <a:off x="5148263" y="1528763"/>
            <a:ext cx="10080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chemeClr val="accent2"/>
                </a:solidFill>
                <a:latin typeface="Trebuchet MS" pitchFamily="34" charset="0"/>
              </a:rPr>
              <a:t>.5</a:t>
            </a:r>
          </a:p>
        </p:txBody>
      </p:sp>
      <p:sp>
        <p:nvSpPr>
          <p:cNvPr id="132102" name="Arc 6"/>
          <p:cNvSpPr>
            <a:spLocks noChangeAspect="1"/>
          </p:cNvSpPr>
          <p:nvPr/>
        </p:nvSpPr>
        <p:spPr bwMode="auto">
          <a:xfrm rot="8151449">
            <a:off x="4224338" y="2636838"/>
            <a:ext cx="2378075" cy="2384425"/>
          </a:xfrm>
          <a:custGeom>
            <a:avLst/>
            <a:gdLst>
              <a:gd name="T0" fmla="*/ 0 w 21600"/>
              <a:gd name="T1" fmla="*/ 0 h 21600"/>
              <a:gd name="T2" fmla="*/ 2378075 w 21600"/>
              <a:gd name="T3" fmla="*/ 2384425 h 21600"/>
              <a:gd name="T4" fmla="*/ 0 w 21600"/>
              <a:gd name="T5" fmla="*/ 2384425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accent2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32103" name="Rectangle 7"/>
          <p:cNvSpPr>
            <a:spLocks noChangeArrowheads="1"/>
          </p:cNvSpPr>
          <p:nvPr/>
        </p:nvSpPr>
        <p:spPr bwMode="auto">
          <a:xfrm>
            <a:off x="5205413" y="4105275"/>
            <a:ext cx="10080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chemeClr val="accent2"/>
                </a:solidFill>
                <a:latin typeface="Trebuchet MS" pitchFamily="34" charset="0"/>
              </a:rPr>
              <a:t>:5</a:t>
            </a:r>
          </a:p>
        </p:txBody>
      </p:sp>
      <p:sp>
        <p:nvSpPr>
          <p:cNvPr id="132104" name="Rectangle 8"/>
          <p:cNvSpPr>
            <a:spLocks noChangeArrowheads="1"/>
          </p:cNvSpPr>
          <p:nvPr/>
        </p:nvSpPr>
        <p:spPr bwMode="auto">
          <a:xfrm>
            <a:off x="468313" y="981075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Vrátíme se ještě jednou k našemu příkladu se psy a podíváme se na něj ještě </a:t>
            </a:r>
            <a:br>
              <a:rPr lang="cs-CZ" sz="1600" b="1">
                <a:solidFill>
                  <a:srgbClr val="284C6A"/>
                </a:solidFill>
                <a:latin typeface="Trebuchet MS" pitchFamily="34" charset="0"/>
              </a:rPr>
            </a:br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z jiného pohledu. Využijeme nedávno nabyté znalosti o poměru.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32105" name="Rectangle 9"/>
          <p:cNvSpPr>
            <a:spLocks noChangeArrowheads="1"/>
          </p:cNvSpPr>
          <p:nvPr/>
        </p:nvSpPr>
        <p:spPr bwMode="auto">
          <a:xfrm>
            <a:off x="468313" y="4508500"/>
            <a:ext cx="80645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Co můžeme říci o naznačeném zvětšení počtu psů? V jakém poměru se jejich počet zvětšil?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32106" name="Rectangle 10"/>
          <p:cNvSpPr>
            <a:spLocks noChangeArrowheads="1"/>
          </p:cNvSpPr>
          <p:nvPr/>
        </p:nvSpPr>
        <p:spPr bwMode="auto">
          <a:xfrm>
            <a:off x="468313" y="5373688"/>
            <a:ext cx="80645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A co můžeme říci o odpovídajícím snížení počtu dnů, na které vystačí dané množství krmiva? V jakém poměru se zmenšil jejich počet?</a:t>
            </a:r>
            <a:endParaRPr lang="cs-CZ" sz="1600" b="1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32107" name="Rectangle 11"/>
          <p:cNvSpPr>
            <a:spLocks noChangeArrowheads="1"/>
          </p:cNvSpPr>
          <p:nvPr/>
        </p:nvSpPr>
        <p:spPr bwMode="auto">
          <a:xfrm>
            <a:off x="2555875" y="4968875"/>
            <a:ext cx="3600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15 : 3</a:t>
            </a:r>
          </a:p>
        </p:txBody>
      </p:sp>
      <p:sp>
        <p:nvSpPr>
          <p:cNvPr id="132108" name="Rectangle 12"/>
          <p:cNvSpPr>
            <a:spLocks noChangeArrowheads="1"/>
          </p:cNvSpPr>
          <p:nvPr/>
        </p:nvSpPr>
        <p:spPr bwMode="auto">
          <a:xfrm>
            <a:off x="2555875" y="4970463"/>
            <a:ext cx="3600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15 : 3 = 5 : 1</a:t>
            </a:r>
          </a:p>
        </p:txBody>
      </p:sp>
      <p:sp>
        <p:nvSpPr>
          <p:cNvPr id="132110" name="Rectangle 14"/>
          <p:cNvSpPr>
            <a:spLocks noChangeArrowheads="1"/>
          </p:cNvSpPr>
          <p:nvPr/>
        </p:nvSpPr>
        <p:spPr bwMode="auto">
          <a:xfrm>
            <a:off x="2555875" y="5876925"/>
            <a:ext cx="3600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2 : 10</a:t>
            </a:r>
          </a:p>
        </p:txBody>
      </p:sp>
      <p:sp>
        <p:nvSpPr>
          <p:cNvPr id="132109" name="Rectangle 13"/>
          <p:cNvSpPr>
            <a:spLocks noChangeArrowheads="1"/>
          </p:cNvSpPr>
          <p:nvPr/>
        </p:nvSpPr>
        <p:spPr bwMode="auto">
          <a:xfrm>
            <a:off x="2557463" y="5876925"/>
            <a:ext cx="3600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2 : 10 = 1 : 5</a:t>
            </a:r>
          </a:p>
        </p:txBody>
      </p:sp>
      <p:sp>
        <p:nvSpPr>
          <p:cNvPr id="132111" name="AutoShape 15"/>
          <p:cNvSpPr>
            <a:spLocks noChangeArrowheads="1"/>
          </p:cNvSpPr>
          <p:nvPr/>
        </p:nvSpPr>
        <p:spPr bwMode="auto">
          <a:xfrm>
            <a:off x="5724525" y="4941888"/>
            <a:ext cx="2014538" cy="1727200"/>
          </a:xfrm>
          <a:prstGeom prst="cloudCallout">
            <a:avLst>
              <a:gd name="adj1" fmla="val -130301"/>
              <a:gd name="adj2" fmla="val -24722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200" b="1"/>
              <a:t>Můžeme použít znalosti o krácení poměru a tento uvést do základního tvaru.</a:t>
            </a:r>
          </a:p>
        </p:txBody>
      </p:sp>
      <p:sp>
        <p:nvSpPr>
          <p:cNvPr id="132112" name="Oval 16"/>
          <p:cNvSpPr>
            <a:spLocks noChangeArrowheads="1"/>
          </p:cNvSpPr>
          <p:nvPr/>
        </p:nvSpPr>
        <p:spPr bwMode="auto">
          <a:xfrm>
            <a:off x="4267200" y="4724400"/>
            <a:ext cx="1873250" cy="187325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graphicFrame>
        <p:nvGraphicFramePr>
          <p:cNvPr id="132113" name="Group 17"/>
          <p:cNvGraphicFramePr>
            <a:graphicFrameLocks noGrp="1"/>
          </p:cNvGraphicFramePr>
          <p:nvPr>
            <p:ph idx="1"/>
          </p:nvPr>
        </p:nvGraphicFramePr>
        <p:xfrm>
          <a:off x="457200" y="2293938"/>
          <a:ext cx="8077200" cy="1452563"/>
        </p:xfrm>
        <a:graphic>
          <a:graphicData uri="http://schemas.openxmlformats.org/drawingml/2006/table">
            <a:tbl>
              <a:tblPr/>
              <a:tblGrid>
                <a:gridCol w="896938"/>
                <a:gridCol w="898525"/>
                <a:gridCol w="895350"/>
                <a:gridCol w="900112"/>
                <a:gridCol w="895350"/>
                <a:gridCol w="898525"/>
                <a:gridCol w="896938"/>
                <a:gridCol w="898525"/>
                <a:gridCol w="896937"/>
              </a:tblGrid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Počet psů: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4C6A"/>
                          </a:solidFill>
                          <a:effectLst/>
                          <a:latin typeface="Trebuchet MS" pitchFamily="34" charset="0"/>
                        </a:rPr>
                        <a:t>Počet dnů: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2146" name="AutoShape 50"/>
          <p:cNvSpPr>
            <a:spLocks noChangeArrowheads="1"/>
          </p:cNvSpPr>
          <p:nvPr/>
        </p:nvSpPr>
        <p:spPr bwMode="auto">
          <a:xfrm>
            <a:off x="130175" y="2349500"/>
            <a:ext cx="2570163" cy="2246313"/>
          </a:xfrm>
          <a:prstGeom prst="cloudCallout">
            <a:avLst>
              <a:gd name="adj1" fmla="val 116213"/>
              <a:gd name="adj2" fmla="val 63782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200" b="1"/>
              <a:t>I tentokrát jsou poměry opačné. Platí tedy i to, že </a:t>
            </a:r>
          </a:p>
          <a:p>
            <a:pPr algn="ctr"/>
            <a:r>
              <a:rPr lang="cs-CZ" sz="1200" b="1"/>
              <a:t>v jakém poměru se zvětší jedna veličina, </a:t>
            </a:r>
          </a:p>
          <a:p>
            <a:pPr algn="ctr"/>
            <a:r>
              <a:rPr lang="cs-CZ" sz="1200" b="1"/>
              <a:t>v takovém se zmenší druhá veličina.</a:t>
            </a:r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Nepřímá úměrnost (úměra).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2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3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3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2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32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32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32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32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32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32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32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132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132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132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0" grpId="0" animBg="1"/>
      <p:bldP spid="132101" grpId="0"/>
      <p:bldP spid="132102" grpId="0" animBg="1"/>
      <p:bldP spid="132103" grpId="0"/>
      <p:bldP spid="132104" grpId="0"/>
      <p:bldP spid="132105" grpId="0"/>
      <p:bldP spid="132106" grpId="0"/>
      <p:bldP spid="132107" grpId="0"/>
      <p:bldP spid="132108" grpId="0"/>
      <p:bldP spid="132110" grpId="0"/>
      <p:bldP spid="132109" grpId="0"/>
      <p:bldP spid="132111" grpId="0" animBg="1"/>
      <p:bldP spid="132111" grpId="1" animBg="1"/>
      <p:bldP spid="132112" grpId="0" animBg="1"/>
      <p:bldP spid="132146" grpId="0" animBg="1"/>
      <p:bldP spid="132146" grpId="1" animBg="1"/>
    </p:bldLst>
  </p:timing>
</p:sld>
</file>

<file path=ppt/theme/theme1.xml><?xml version="1.0" encoding="utf-8"?>
<a:theme xmlns:a="http://schemas.openxmlformats.org/drawingml/2006/main" name="Prezentace Školicí seminář">
  <a:themeElements>
    <a:clrScheme name="Prezentace Školicí seminář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zentace Školicí seminář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zentace Školicí seminář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e Školicí seminář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Školicí prezentace</Template>
  <TotalTime>3165</TotalTime>
  <Words>1239</Words>
  <Application>Microsoft Office PowerPoint</Application>
  <PresentationFormat>Předvádění na obrazovce (4:3)</PresentationFormat>
  <Paragraphs>397</Paragraphs>
  <Slides>23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4" baseType="lpstr">
      <vt:lpstr>Prezentace Školicí seminář</vt:lpstr>
      <vt:lpstr>Snímek 1</vt:lpstr>
      <vt:lpstr>Nepřímá úměrnost (úměra).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Snímek 20</vt:lpstr>
      <vt:lpstr>Snímek 21</vt:lpstr>
      <vt:lpstr>Snímek 22</vt:lpstr>
      <vt:lpstr>Snímek 23</vt:lpstr>
    </vt:vector>
  </TitlesOfParts>
  <Company>ZŠ Břest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Nepřímá úměrnost</dc:title>
  <dc:subject>Matematika</dc:subject>
  <dc:creator>Mgr. Vladimír Žůrek</dc:creator>
  <cp:lastModifiedBy>Vladimír Žůrek</cp:lastModifiedBy>
  <cp:revision>228</cp:revision>
  <dcterms:created xsi:type="dcterms:W3CDTF">2008-05-31T11:29:33Z</dcterms:created>
  <dcterms:modified xsi:type="dcterms:W3CDTF">2013-02-15T09:51:28Z</dcterms:modified>
</cp:coreProperties>
</file>