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sldIdLst>
    <p:sldId id="318" r:id="rId2"/>
    <p:sldId id="348" r:id="rId3"/>
    <p:sldId id="362" r:id="rId4"/>
    <p:sldId id="363" r:id="rId5"/>
    <p:sldId id="351" r:id="rId6"/>
    <p:sldId id="352" r:id="rId7"/>
    <p:sldId id="353" r:id="rId8"/>
    <p:sldId id="354" r:id="rId9"/>
    <p:sldId id="355" r:id="rId10"/>
    <p:sldId id="356" r:id="rId11"/>
    <p:sldId id="357" r:id="rId12"/>
    <p:sldId id="358" r:id="rId13"/>
    <p:sldId id="360" r:id="rId14"/>
    <p:sldId id="361" r:id="rId1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CC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33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39F2D2-198F-4060-A506-05543B0FB292}" type="datetimeFigureOut">
              <a:rPr lang="cs-CZ" smtClean="0"/>
              <a:pPr/>
              <a:t>15.2.2013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2AA2DF-E53D-47C4-91E6-92822779F1C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B58249-68BF-40F5-9ED0-4A488BF49B46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1447800"/>
            <a:ext cx="7848600" cy="1295400"/>
          </a:xfrm>
        </p:spPr>
        <p:txBody>
          <a:bodyPr/>
          <a:lstStyle>
            <a:lvl1pPr algn="ctr"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048000"/>
            <a:ext cx="8077200" cy="635000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fld id="{B552CD0F-2002-4ACA-A917-4C8B8D50D73E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104306-742C-4C9B-BC47-F6B505A171C4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2019300" cy="57150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5905500" cy="57150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18A912-D2A0-44A6-9C12-503E1D39FE90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077200" cy="9144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457200" y="1905000"/>
            <a:ext cx="8077200" cy="4495800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10DBC-42E3-4448-A40B-E0FA60FFFEB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001B09-195D-4DAB-813E-567DA0247C4F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F10A38-A7A1-4D3D-AC75-66498BC8F54A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F3CEB5-1934-4D49-B9D7-8A9E32524B5F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376868-AD38-4F86-B431-026FEACB2FD6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5A6F6B-6AA4-43D6-ADA6-892706F06122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454DB6-F599-42A5-9A27-CCA6FB1156C0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085640-0142-418B-BD97-1A1FD42005FA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D4596D-0208-4F4D-8DD3-783775A435A4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077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Text s odrážkami na druhé úrovni</a:t>
            </a:r>
          </a:p>
          <a:p>
            <a:pPr lvl="2"/>
            <a:r>
              <a:rPr lang="cs-CZ" smtClean="0"/>
              <a:t>Text s odrážkami na třetí úrovni</a:t>
            </a:r>
          </a:p>
          <a:p>
            <a:pPr lvl="3"/>
            <a:r>
              <a:rPr lang="cs-CZ" smtClean="0"/>
              <a:t> Text s odrážkami na čtvrté úrovni</a:t>
            </a:r>
          </a:p>
          <a:p>
            <a:pPr lvl="4"/>
            <a:r>
              <a:rPr lang="cs-CZ" smtClean="0"/>
              <a:t>Text s odrážkami na páté úrovni</a:t>
            </a:r>
          </a:p>
          <a:p>
            <a:pPr lvl="1"/>
            <a:endParaRPr lang="cs-CZ" smtClean="0"/>
          </a:p>
          <a:p>
            <a:pPr lvl="2"/>
            <a:endParaRPr lang="cs-CZ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077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/>
            </a:lvl1pPr>
          </a:lstStyle>
          <a:p>
            <a:endParaRPr lang="cs-CZ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94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/>
            </a:lvl1pPr>
          </a:lstStyle>
          <a:p>
            <a:endParaRPr lang="cs-CZ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/>
            </a:lvl1pPr>
          </a:lstStyle>
          <a:p>
            <a:fld id="{3F226888-01C7-492F-83CC-91F10497D4F9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9pPr>
    </p:titleStyle>
    <p:bodyStyle>
      <a:lvl1pPr marL="342900" indent="-342900" algn="l" rtl="0" fontAlgn="base">
        <a:lnSpc>
          <a:spcPct val="125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3200">
          <a:solidFill>
            <a:srgbClr val="284C6A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rebuchet MS" pitchFamily="34" charset="0"/>
        <a:buChar char="−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rebuchet MS" pitchFamily="34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6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Zástupný symbol pro obsah 6"/>
          <p:cNvGraphicFramePr>
            <a:graphicFrameLocks/>
          </p:cNvGraphicFramePr>
          <p:nvPr/>
        </p:nvGraphicFramePr>
        <p:xfrm>
          <a:off x="395536" y="1988840"/>
          <a:ext cx="8208912" cy="3549888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2011156"/>
                <a:gridCol w="6197756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 smtClean="0"/>
                        <a:t>Autor</a:t>
                      </a:r>
                      <a:endParaRPr lang="cs-CZ" b="0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 smtClean="0"/>
                        <a:t>Mgr. Vladimír Žůrek</a:t>
                      </a:r>
                      <a:endParaRPr lang="cs-CZ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 smtClean="0"/>
                        <a:t>Ověřil</a:t>
                      </a:r>
                      <a:endParaRPr lang="cs-CZ" b="0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Mgr. Vladimír Žůrek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448">
                <a:tc>
                  <a:txBody>
                    <a:bodyPr/>
                    <a:lstStyle/>
                    <a:p>
                      <a:pPr algn="r"/>
                      <a:r>
                        <a:rPr lang="cs-CZ" b="0" dirty="0" smtClean="0"/>
                        <a:t>Datum vytvoření</a:t>
                      </a:r>
                      <a:endParaRPr lang="cs-CZ" b="0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 smtClean="0"/>
                        <a:t>II. 2013</a:t>
                      </a:r>
                      <a:endParaRPr lang="cs-CZ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 smtClean="0"/>
                        <a:t>Ročník</a:t>
                      </a:r>
                      <a:endParaRPr lang="cs-CZ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 smtClean="0"/>
                        <a:t>VII</a:t>
                      </a:r>
                      <a:r>
                        <a:rPr lang="cs-CZ" b="1" dirty="0" smtClean="0"/>
                        <a:t>.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 smtClean="0"/>
                        <a:t>Oblast</a:t>
                      </a:r>
                      <a:endParaRPr lang="cs-CZ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 smtClean="0"/>
                        <a:t>Matematika a její aplikace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 smtClean="0"/>
                        <a:t>Okruh</a:t>
                      </a:r>
                      <a:endParaRPr lang="cs-CZ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 smtClean="0"/>
                        <a:t>Číslo a početní operace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 smtClean="0"/>
                        <a:t>Výstup</a:t>
                      </a:r>
                      <a:endParaRPr lang="cs-CZ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 smtClean="0"/>
                        <a:t>Určuje vztah přímé anebo nepřímé úměrnosti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 smtClean="0"/>
                        <a:t>Anotace</a:t>
                      </a:r>
                      <a:endParaRPr lang="cs-CZ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 smtClean="0"/>
                        <a:t>Prezentace vhodná k samostudiu i jako podpora přímé výuky zavádí pojem přímé úměrnosti. Jakému vztahu veličin říkáme přímá úměra a příklady k procvičení.</a:t>
                      </a:r>
                      <a:endParaRPr lang="cs-CZ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395536" y="332656"/>
          <a:ext cx="8208912" cy="1656184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8208912"/>
              </a:tblGrid>
              <a:tr h="1232353"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bg1"/>
                          </a:solidFill>
                        </a:rPr>
                        <a:t>Poměr </a:t>
                      </a:r>
                      <a:r>
                        <a:rPr lang="cs-CZ" sz="4000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cs-CZ" sz="4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B w="38100" cap="flat" cmpd="sng" algn="ctr">
                      <a:noFill/>
                      <a:prstDash val="solid"/>
                    </a:lnB>
                  </a:tcPr>
                </a:tc>
              </a:tr>
              <a:tr h="423831"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chemeClr val="bg1"/>
                          </a:solidFill>
                        </a:rPr>
                        <a:t>Přímá úměrnost.</a:t>
                      </a:r>
                      <a:endParaRPr lang="cs-CZ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38100" cap="flat" cmpd="sng" algn="ctr">
                      <a:noFill/>
                      <a:prstDash val="soli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179512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dirty="0"/>
          </a:p>
        </p:txBody>
      </p:sp>
      <p:sp>
        <p:nvSpPr>
          <p:cNvPr id="8198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0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67622" name="Text Box 6"/>
          <p:cNvSpPr txBox="1">
            <a:spLocks noChangeArrowheads="1"/>
          </p:cNvSpPr>
          <p:nvPr/>
        </p:nvSpPr>
        <p:spPr bwMode="auto">
          <a:xfrm>
            <a:off x="395536" y="836712"/>
            <a:ext cx="80645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  <a:t>Alej byla vysázena ze 490 stromů vzdálených 6 metrů. Kolik stromů by se vysázelo, kdyby vzdálenost byla </a:t>
            </a:r>
            <a:b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</a:br>
            <a: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  <a:t>7,5 m? Délka aleje zůstane stejná. </a:t>
            </a:r>
          </a:p>
        </p:txBody>
      </p:sp>
      <p:sp>
        <p:nvSpPr>
          <p:cNvPr id="8202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67624" name="Text Box 8"/>
          <p:cNvSpPr txBox="1">
            <a:spLocks noChangeArrowheads="1"/>
          </p:cNvSpPr>
          <p:nvPr/>
        </p:nvSpPr>
        <p:spPr bwMode="auto">
          <a:xfrm>
            <a:off x="684014" y="2315418"/>
            <a:ext cx="66976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  <a:t>490 stromů ………. 6 m</a:t>
            </a:r>
          </a:p>
        </p:txBody>
      </p:sp>
      <p:sp>
        <p:nvSpPr>
          <p:cNvPr id="367625" name="Text Box 9"/>
          <p:cNvSpPr txBox="1">
            <a:spLocks noChangeArrowheads="1"/>
          </p:cNvSpPr>
          <p:nvPr/>
        </p:nvSpPr>
        <p:spPr bwMode="auto">
          <a:xfrm>
            <a:off x="684014" y="2891681"/>
            <a:ext cx="66976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>
                <a:solidFill>
                  <a:schemeClr val="accent2"/>
                </a:solidFill>
                <a:latin typeface="Times New Roman" pitchFamily="18" charset="0"/>
              </a:rPr>
              <a:t>x stromů ....………. 7,5 m</a:t>
            </a:r>
          </a:p>
        </p:txBody>
      </p:sp>
      <p:sp>
        <p:nvSpPr>
          <p:cNvPr id="367626" name="Line 10"/>
          <p:cNvSpPr>
            <a:spLocks noChangeShapeType="1"/>
          </p:cNvSpPr>
          <p:nvPr/>
        </p:nvSpPr>
        <p:spPr bwMode="auto">
          <a:xfrm>
            <a:off x="539552" y="3410793"/>
            <a:ext cx="4176712" cy="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graphicFrame>
        <p:nvGraphicFramePr>
          <p:cNvPr id="367628" name="Object 12"/>
          <p:cNvGraphicFramePr>
            <a:graphicFrameLocks noChangeAspect="1"/>
          </p:cNvGraphicFramePr>
          <p:nvPr/>
        </p:nvGraphicFramePr>
        <p:xfrm>
          <a:off x="467544" y="3645024"/>
          <a:ext cx="2330450" cy="1279525"/>
        </p:xfrm>
        <a:graphic>
          <a:graphicData uri="http://schemas.openxmlformats.org/presentationml/2006/ole">
            <p:oleObj spid="_x0000_s8195" name="Rovnice" r:id="rId3" imgW="761760" imgH="419040" progId="Equation.3">
              <p:embed/>
            </p:oleObj>
          </a:graphicData>
        </a:graphic>
      </p:graphicFrame>
      <p:graphicFrame>
        <p:nvGraphicFramePr>
          <p:cNvPr id="367629" name="Object 13"/>
          <p:cNvGraphicFramePr>
            <a:graphicFrameLocks noChangeAspect="1"/>
          </p:cNvGraphicFramePr>
          <p:nvPr/>
        </p:nvGraphicFramePr>
        <p:xfrm>
          <a:off x="358775" y="5084763"/>
          <a:ext cx="2901950" cy="514350"/>
        </p:xfrm>
        <a:graphic>
          <a:graphicData uri="http://schemas.openxmlformats.org/presentationml/2006/ole">
            <p:oleObj spid="_x0000_s8196" name="Rovnice" r:id="rId4" imgW="1002960" imgH="177480" progId="Equation.3">
              <p:embed/>
            </p:oleObj>
          </a:graphicData>
        </a:graphic>
      </p:graphicFrame>
      <p:sp>
        <p:nvSpPr>
          <p:cNvPr id="367630" name="Text Box 14"/>
          <p:cNvSpPr txBox="1">
            <a:spLocks noChangeArrowheads="1"/>
          </p:cNvSpPr>
          <p:nvPr/>
        </p:nvSpPr>
        <p:spPr bwMode="auto">
          <a:xfrm>
            <a:off x="468313" y="5805488"/>
            <a:ext cx="8280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chemeClr val="accent2"/>
                </a:solidFill>
                <a:latin typeface="Times New Roman" pitchFamily="18" charset="0"/>
              </a:rPr>
              <a:t>Alej by byla osázena 392 stromy.</a:t>
            </a:r>
          </a:p>
        </p:txBody>
      </p:sp>
      <p:sp>
        <p:nvSpPr>
          <p:cNvPr id="367631" name="Line 15"/>
          <p:cNvSpPr>
            <a:spLocks noChangeShapeType="1"/>
          </p:cNvSpPr>
          <p:nvPr/>
        </p:nvSpPr>
        <p:spPr bwMode="auto">
          <a:xfrm flipV="1">
            <a:off x="612577" y="2329706"/>
            <a:ext cx="0" cy="9366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67632" name="Text Box 16"/>
          <p:cNvSpPr txBox="1">
            <a:spLocks noChangeArrowheads="1"/>
          </p:cNvSpPr>
          <p:nvPr/>
        </p:nvSpPr>
        <p:spPr bwMode="auto">
          <a:xfrm>
            <a:off x="5006777" y="2132856"/>
            <a:ext cx="35258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>
                <a:solidFill>
                  <a:schemeClr val="hlink"/>
                </a:solidFill>
                <a:latin typeface="Times New Roman" pitchFamily="18" charset="0"/>
              </a:rPr>
              <a:t>Kolikrát se zvětší vzdálenost, tolikrát se sníží počet stromů.</a:t>
            </a:r>
          </a:p>
        </p:txBody>
      </p:sp>
      <p:sp>
        <p:nvSpPr>
          <p:cNvPr id="367633" name="Line 17"/>
          <p:cNvSpPr>
            <a:spLocks noChangeShapeType="1"/>
          </p:cNvSpPr>
          <p:nvPr/>
        </p:nvSpPr>
        <p:spPr bwMode="auto">
          <a:xfrm>
            <a:off x="4644827" y="2258268"/>
            <a:ext cx="0" cy="1008063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67634" name="Text Box 18"/>
          <p:cNvSpPr txBox="1">
            <a:spLocks noChangeArrowheads="1"/>
          </p:cNvSpPr>
          <p:nvPr/>
        </p:nvSpPr>
        <p:spPr bwMode="auto">
          <a:xfrm>
            <a:off x="5006777" y="2853581"/>
            <a:ext cx="29876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>
                <a:solidFill>
                  <a:schemeClr val="hlink"/>
                </a:solidFill>
                <a:latin typeface="Times New Roman" pitchFamily="18" charset="0"/>
              </a:rPr>
              <a:t>Nepřímá úměra – šipky budou mít různý směr.</a:t>
            </a: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Trojčlenka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676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676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676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676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676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676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676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676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676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"/>
                            </p:stCondLst>
                            <p:childTnLst>
                              <p:par>
                                <p:cTn id="2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67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67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67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67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67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67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67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67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67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67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622" grpId="0"/>
      <p:bldP spid="367624" grpId="0"/>
      <p:bldP spid="367625" grpId="0"/>
      <p:bldP spid="367626" grpId="0" animBg="1"/>
      <p:bldP spid="367630" grpId="0"/>
      <p:bldP spid="367631" grpId="0" animBg="1"/>
      <p:bldP spid="367632" grpId="0"/>
      <p:bldP spid="367633" grpId="0" animBg="1"/>
      <p:bldP spid="3676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dirty="0"/>
          </a:p>
        </p:txBody>
      </p:sp>
      <p:sp>
        <p:nvSpPr>
          <p:cNvPr id="9222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71718" name="Text Box 6"/>
          <p:cNvSpPr txBox="1">
            <a:spLocks noChangeArrowheads="1"/>
          </p:cNvSpPr>
          <p:nvPr/>
        </p:nvSpPr>
        <p:spPr bwMode="auto">
          <a:xfrm>
            <a:off x="467544" y="908720"/>
            <a:ext cx="788352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  <a:t>Dva dělníci provedou montáž konstrukce zahradního skleníku za 54 hodin. Za kolik hodin provede montáž </a:t>
            </a:r>
            <a:b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</a:br>
            <a: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  <a:t>9 dělníků?</a:t>
            </a:r>
          </a:p>
        </p:txBody>
      </p:sp>
      <p:sp>
        <p:nvSpPr>
          <p:cNvPr id="9226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71720" name="Text Box 8"/>
          <p:cNvSpPr txBox="1">
            <a:spLocks noChangeArrowheads="1"/>
          </p:cNvSpPr>
          <p:nvPr/>
        </p:nvSpPr>
        <p:spPr bwMode="auto">
          <a:xfrm>
            <a:off x="756022" y="2386856"/>
            <a:ext cx="66976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  <a:t>2 dělníci ………. 54 hod.</a:t>
            </a:r>
          </a:p>
        </p:txBody>
      </p:sp>
      <p:sp>
        <p:nvSpPr>
          <p:cNvPr id="371721" name="Text Box 9"/>
          <p:cNvSpPr txBox="1">
            <a:spLocks noChangeArrowheads="1"/>
          </p:cNvSpPr>
          <p:nvPr/>
        </p:nvSpPr>
        <p:spPr bwMode="auto">
          <a:xfrm>
            <a:off x="756022" y="2963119"/>
            <a:ext cx="66976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>
                <a:solidFill>
                  <a:schemeClr val="accent2"/>
                </a:solidFill>
                <a:latin typeface="Times New Roman" pitchFamily="18" charset="0"/>
              </a:rPr>
              <a:t>9 dělníků ....……. x hod.</a:t>
            </a:r>
          </a:p>
        </p:txBody>
      </p:sp>
      <p:sp>
        <p:nvSpPr>
          <p:cNvPr id="371722" name="Line 10"/>
          <p:cNvSpPr>
            <a:spLocks noChangeShapeType="1"/>
          </p:cNvSpPr>
          <p:nvPr/>
        </p:nvSpPr>
        <p:spPr bwMode="auto">
          <a:xfrm>
            <a:off x="611560" y="3482231"/>
            <a:ext cx="4176712" cy="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graphicFrame>
        <p:nvGraphicFramePr>
          <p:cNvPr id="371724" name="Object 12"/>
          <p:cNvGraphicFramePr>
            <a:graphicFrameLocks noChangeAspect="1"/>
          </p:cNvGraphicFramePr>
          <p:nvPr/>
        </p:nvGraphicFramePr>
        <p:xfrm>
          <a:off x="520700" y="3554413"/>
          <a:ext cx="1785938" cy="1239837"/>
        </p:xfrm>
        <a:graphic>
          <a:graphicData uri="http://schemas.openxmlformats.org/presentationml/2006/ole">
            <p:oleObj spid="_x0000_s9219" name="Rovnice" r:id="rId3" imgW="583920" imgH="406080" progId="Equation.3">
              <p:embed/>
            </p:oleObj>
          </a:graphicData>
        </a:graphic>
      </p:graphicFrame>
      <p:graphicFrame>
        <p:nvGraphicFramePr>
          <p:cNvPr id="371725" name="Object 13"/>
          <p:cNvGraphicFramePr>
            <a:graphicFrameLocks noChangeAspect="1"/>
          </p:cNvGraphicFramePr>
          <p:nvPr/>
        </p:nvGraphicFramePr>
        <p:xfrm>
          <a:off x="539552" y="4724400"/>
          <a:ext cx="2387600" cy="514350"/>
        </p:xfrm>
        <a:graphic>
          <a:graphicData uri="http://schemas.openxmlformats.org/presentationml/2006/ole">
            <p:oleObj spid="_x0000_s9220" name="Rovnice" r:id="rId4" imgW="825480" imgH="177480" progId="Equation.3">
              <p:embed/>
            </p:oleObj>
          </a:graphicData>
        </a:graphic>
      </p:graphicFrame>
      <p:sp>
        <p:nvSpPr>
          <p:cNvPr id="371726" name="Text Box 14"/>
          <p:cNvSpPr txBox="1">
            <a:spLocks noChangeArrowheads="1"/>
          </p:cNvSpPr>
          <p:nvPr/>
        </p:nvSpPr>
        <p:spPr bwMode="auto">
          <a:xfrm>
            <a:off x="395536" y="5445224"/>
            <a:ext cx="8280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chemeClr val="accent2"/>
                </a:solidFill>
                <a:latin typeface="Times New Roman" pitchFamily="18" charset="0"/>
              </a:rPr>
              <a:t>9 dělníků provede montáž za 12 hodin.</a:t>
            </a:r>
          </a:p>
        </p:txBody>
      </p:sp>
      <p:sp>
        <p:nvSpPr>
          <p:cNvPr id="371727" name="Line 15"/>
          <p:cNvSpPr>
            <a:spLocks noChangeShapeType="1"/>
          </p:cNvSpPr>
          <p:nvPr/>
        </p:nvSpPr>
        <p:spPr bwMode="auto">
          <a:xfrm flipV="1">
            <a:off x="4572372" y="2401144"/>
            <a:ext cx="0" cy="9366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71728" name="Text Box 16"/>
          <p:cNvSpPr txBox="1">
            <a:spLocks noChangeArrowheads="1"/>
          </p:cNvSpPr>
          <p:nvPr/>
        </p:nvSpPr>
        <p:spPr bwMode="auto">
          <a:xfrm>
            <a:off x="5078785" y="2132856"/>
            <a:ext cx="35258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>
                <a:solidFill>
                  <a:schemeClr val="hlink"/>
                </a:solidFill>
                <a:latin typeface="Times New Roman" pitchFamily="18" charset="0"/>
              </a:rPr>
              <a:t>Kolikrát se zvýší počet dělníků, tolikrát se sníží počet hodin.</a:t>
            </a:r>
          </a:p>
        </p:txBody>
      </p:sp>
      <p:sp>
        <p:nvSpPr>
          <p:cNvPr id="371729" name="Line 17"/>
          <p:cNvSpPr>
            <a:spLocks noChangeShapeType="1"/>
          </p:cNvSpPr>
          <p:nvPr/>
        </p:nvSpPr>
        <p:spPr bwMode="auto">
          <a:xfrm>
            <a:off x="684585" y="2329706"/>
            <a:ext cx="0" cy="1008063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71730" name="Text Box 18"/>
          <p:cNvSpPr txBox="1">
            <a:spLocks noChangeArrowheads="1"/>
          </p:cNvSpPr>
          <p:nvPr/>
        </p:nvSpPr>
        <p:spPr bwMode="auto">
          <a:xfrm>
            <a:off x="5078785" y="2853581"/>
            <a:ext cx="29876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>
                <a:solidFill>
                  <a:schemeClr val="hlink"/>
                </a:solidFill>
                <a:latin typeface="Times New Roman" pitchFamily="18" charset="0"/>
              </a:rPr>
              <a:t>Nepřímá úměra – šipky budou mít různý směr.</a:t>
            </a: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Trojčlenka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717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717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717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717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717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717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717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717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717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40"/>
                            </p:stCondLst>
                            <p:childTnLst>
                              <p:par>
                                <p:cTn id="2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71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1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71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71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71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71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71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71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717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717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1718" grpId="0"/>
      <p:bldP spid="371720" grpId="0"/>
      <p:bldP spid="371721" grpId="0"/>
      <p:bldP spid="371722" grpId="0" animBg="1"/>
      <p:bldP spid="371726" grpId="0"/>
      <p:bldP spid="371727" grpId="0" animBg="1"/>
      <p:bldP spid="371728" grpId="0"/>
      <p:bldP spid="371729" grpId="0" animBg="1"/>
      <p:bldP spid="3717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dirty="0"/>
          </a:p>
        </p:txBody>
      </p:sp>
      <p:sp>
        <p:nvSpPr>
          <p:cNvPr id="1024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72742" name="Text Box 6"/>
          <p:cNvSpPr txBox="1">
            <a:spLocks noChangeArrowheads="1"/>
          </p:cNvSpPr>
          <p:nvPr/>
        </p:nvSpPr>
        <p:spPr bwMode="auto">
          <a:xfrm>
            <a:off x="467544" y="836712"/>
            <a:ext cx="817245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  <a:t>Vytěžené dřevo sváží z lesa na pilu. Řidič denně vykoná cestu čtyřikrát a práce mu trvá 8 dní. Kolikrát by musel denně jet, aby byl s prací hotov o 2 dny dříve?</a:t>
            </a:r>
          </a:p>
        </p:txBody>
      </p:sp>
      <p:sp>
        <p:nvSpPr>
          <p:cNvPr id="1025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72744" name="Text Box 8"/>
          <p:cNvSpPr txBox="1">
            <a:spLocks noChangeArrowheads="1"/>
          </p:cNvSpPr>
          <p:nvPr/>
        </p:nvSpPr>
        <p:spPr bwMode="auto">
          <a:xfrm>
            <a:off x="612006" y="2387426"/>
            <a:ext cx="66976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  <a:t>4 cesty ………. 8 dní</a:t>
            </a:r>
          </a:p>
        </p:txBody>
      </p:sp>
      <p:sp>
        <p:nvSpPr>
          <p:cNvPr id="372745" name="Text Box 9"/>
          <p:cNvSpPr txBox="1">
            <a:spLocks noChangeArrowheads="1"/>
          </p:cNvSpPr>
          <p:nvPr/>
        </p:nvSpPr>
        <p:spPr bwMode="auto">
          <a:xfrm>
            <a:off x="612006" y="2963689"/>
            <a:ext cx="66976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>
                <a:solidFill>
                  <a:schemeClr val="accent2"/>
                </a:solidFill>
                <a:latin typeface="Times New Roman" pitchFamily="18" charset="0"/>
              </a:rPr>
              <a:t>x cest.. ....……. 6 dní</a:t>
            </a:r>
          </a:p>
        </p:txBody>
      </p:sp>
      <p:sp>
        <p:nvSpPr>
          <p:cNvPr id="372746" name="Line 10"/>
          <p:cNvSpPr>
            <a:spLocks noChangeShapeType="1"/>
          </p:cNvSpPr>
          <p:nvPr/>
        </p:nvSpPr>
        <p:spPr bwMode="auto">
          <a:xfrm>
            <a:off x="467544" y="3482801"/>
            <a:ext cx="4176712" cy="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graphicFrame>
        <p:nvGraphicFramePr>
          <p:cNvPr id="372748" name="Object 12"/>
          <p:cNvGraphicFramePr>
            <a:graphicFrameLocks noChangeAspect="1"/>
          </p:cNvGraphicFramePr>
          <p:nvPr/>
        </p:nvGraphicFramePr>
        <p:xfrm>
          <a:off x="467544" y="3573016"/>
          <a:ext cx="1554163" cy="1201737"/>
        </p:xfrm>
        <a:graphic>
          <a:graphicData uri="http://schemas.openxmlformats.org/presentationml/2006/ole">
            <p:oleObj spid="_x0000_s10243" name="Rovnice" r:id="rId3" imgW="507960" imgH="393480" progId="Equation.3">
              <p:embed/>
            </p:oleObj>
          </a:graphicData>
        </a:graphic>
      </p:graphicFrame>
      <p:graphicFrame>
        <p:nvGraphicFramePr>
          <p:cNvPr id="372749" name="Object 13"/>
          <p:cNvGraphicFramePr>
            <a:graphicFrameLocks noChangeAspect="1"/>
          </p:cNvGraphicFramePr>
          <p:nvPr/>
        </p:nvGraphicFramePr>
        <p:xfrm>
          <a:off x="467544" y="4653136"/>
          <a:ext cx="1322387" cy="1138237"/>
        </p:xfrm>
        <a:graphic>
          <a:graphicData uri="http://schemas.openxmlformats.org/presentationml/2006/ole">
            <p:oleObj spid="_x0000_s10244" name="Rovnice" r:id="rId4" imgW="457200" imgH="393480" progId="Equation.3">
              <p:embed/>
            </p:oleObj>
          </a:graphicData>
        </a:graphic>
      </p:graphicFrame>
      <p:sp>
        <p:nvSpPr>
          <p:cNvPr id="372750" name="Text Box 14"/>
          <p:cNvSpPr txBox="1">
            <a:spLocks noChangeArrowheads="1"/>
          </p:cNvSpPr>
          <p:nvPr/>
        </p:nvSpPr>
        <p:spPr bwMode="auto">
          <a:xfrm>
            <a:off x="323528" y="5805264"/>
            <a:ext cx="8280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chemeClr val="accent2"/>
                </a:solidFill>
                <a:latin typeface="Times New Roman" pitchFamily="18" charset="0"/>
              </a:rPr>
              <a:t>Řidič by musel jet denně 6x.</a:t>
            </a:r>
          </a:p>
        </p:txBody>
      </p:sp>
      <p:sp>
        <p:nvSpPr>
          <p:cNvPr id="372751" name="Line 15"/>
          <p:cNvSpPr>
            <a:spLocks noChangeShapeType="1"/>
          </p:cNvSpPr>
          <p:nvPr/>
        </p:nvSpPr>
        <p:spPr bwMode="auto">
          <a:xfrm flipV="1">
            <a:off x="540569" y="2401714"/>
            <a:ext cx="0" cy="9366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72752" name="Text Box 16"/>
          <p:cNvSpPr txBox="1">
            <a:spLocks noChangeArrowheads="1"/>
          </p:cNvSpPr>
          <p:nvPr/>
        </p:nvSpPr>
        <p:spPr bwMode="auto">
          <a:xfrm>
            <a:off x="4934769" y="2204864"/>
            <a:ext cx="35258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>
                <a:solidFill>
                  <a:schemeClr val="hlink"/>
                </a:solidFill>
                <a:latin typeface="Times New Roman" pitchFamily="18" charset="0"/>
              </a:rPr>
              <a:t>Kolikrát se sníží počet dní, tolikrát se zvýší počet cest.</a:t>
            </a:r>
          </a:p>
        </p:txBody>
      </p:sp>
      <p:sp>
        <p:nvSpPr>
          <p:cNvPr id="372753" name="Line 17"/>
          <p:cNvSpPr>
            <a:spLocks noChangeShapeType="1"/>
          </p:cNvSpPr>
          <p:nvPr/>
        </p:nvSpPr>
        <p:spPr bwMode="auto">
          <a:xfrm>
            <a:off x="3925119" y="2330276"/>
            <a:ext cx="0" cy="1008063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72754" name="Text Box 18"/>
          <p:cNvSpPr txBox="1">
            <a:spLocks noChangeArrowheads="1"/>
          </p:cNvSpPr>
          <p:nvPr/>
        </p:nvSpPr>
        <p:spPr bwMode="auto">
          <a:xfrm>
            <a:off x="4934769" y="2925589"/>
            <a:ext cx="29876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>
                <a:solidFill>
                  <a:schemeClr val="hlink"/>
                </a:solidFill>
                <a:latin typeface="Times New Roman" pitchFamily="18" charset="0"/>
              </a:rPr>
              <a:t>Nepřímá úměra – šipky budou mít různý směr.</a:t>
            </a: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Trojčlenka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727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727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727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727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727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727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727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727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727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60"/>
                            </p:stCondLst>
                            <p:childTnLst>
                              <p:par>
                                <p:cTn id="2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72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2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72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72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727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727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72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72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727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727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2742" grpId="0"/>
      <p:bldP spid="372744" grpId="0"/>
      <p:bldP spid="372745" grpId="0"/>
      <p:bldP spid="372746" grpId="0" animBg="1"/>
      <p:bldP spid="372750" grpId="0"/>
      <p:bldP spid="372751" grpId="0" animBg="1"/>
      <p:bldP spid="372752" grpId="0"/>
      <p:bldP spid="372753" grpId="0" animBg="1"/>
      <p:bldP spid="37275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"/>
          <p:cNvSpPr>
            <a:spLocks noChangeArrowheads="1"/>
          </p:cNvSpPr>
          <p:nvPr/>
        </p:nvSpPr>
        <p:spPr bwMode="auto">
          <a:xfrm>
            <a:off x="251520" y="692696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dirty="0"/>
          </a:p>
        </p:txBody>
      </p:sp>
      <p:sp>
        <p:nvSpPr>
          <p:cNvPr id="1229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229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229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74790" name="Text Box 6"/>
          <p:cNvSpPr txBox="1">
            <a:spLocks noChangeArrowheads="1"/>
          </p:cNvSpPr>
          <p:nvPr/>
        </p:nvSpPr>
        <p:spPr bwMode="auto">
          <a:xfrm>
            <a:off x="323528" y="908720"/>
            <a:ext cx="817245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  <a:t>Šest dělníků vykoná práci za 8 hodin. Kolik dělníků je třeba přibrat, má-li být práce hotova za 3 hodiny?</a:t>
            </a:r>
          </a:p>
        </p:txBody>
      </p:sp>
      <p:sp>
        <p:nvSpPr>
          <p:cNvPr id="1230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74792" name="Text Box 8"/>
          <p:cNvSpPr txBox="1">
            <a:spLocks noChangeArrowheads="1"/>
          </p:cNvSpPr>
          <p:nvPr/>
        </p:nvSpPr>
        <p:spPr bwMode="auto">
          <a:xfrm>
            <a:off x="539998" y="1973982"/>
            <a:ext cx="66976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>
                <a:solidFill>
                  <a:schemeClr val="accent2"/>
                </a:solidFill>
                <a:latin typeface="Times New Roman" pitchFamily="18" charset="0"/>
              </a:rPr>
              <a:t>6 dělníků ………. 8 hod.</a:t>
            </a:r>
          </a:p>
        </p:txBody>
      </p:sp>
      <p:sp>
        <p:nvSpPr>
          <p:cNvPr id="374793" name="Text Box 9"/>
          <p:cNvSpPr txBox="1">
            <a:spLocks noChangeArrowheads="1"/>
          </p:cNvSpPr>
          <p:nvPr/>
        </p:nvSpPr>
        <p:spPr bwMode="auto">
          <a:xfrm>
            <a:off x="539998" y="2550245"/>
            <a:ext cx="66976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>
                <a:solidFill>
                  <a:schemeClr val="accent2"/>
                </a:solidFill>
                <a:latin typeface="Times New Roman" pitchFamily="18" charset="0"/>
              </a:rPr>
              <a:t>x dělníků ....……. 3 hod.</a:t>
            </a:r>
          </a:p>
        </p:txBody>
      </p:sp>
      <p:sp>
        <p:nvSpPr>
          <p:cNvPr id="374794" name="Line 10"/>
          <p:cNvSpPr>
            <a:spLocks noChangeShapeType="1"/>
          </p:cNvSpPr>
          <p:nvPr/>
        </p:nvSpPr>
        <p:spPr bwMode="auto">
          <a:xfrm>
            <a:off x="395536" y="3501157"/>
            <a:ext cx="4176712" cy="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graphicFrame>
        <p:nvGraphicFramePr>
          <p:cNvPr id="374796" name="Object 12"/>
          <p:cNvGraphicFramePr>
            <a:graphicFrameLocks noChangeAspect="1"/>
          </p:cNvGraphicFramePr>
          <p:nvPr/>
        </p:nvGraphicFramePr>
        <p:xfrm>
          <a:off x="395536" y="3573016"/>
          <a:ext cx="1516063" cy="1201737"/>
        </p:xfrm>
        <a:graphic>
          <a:graphicData uri="http://schemas.openxmlformats.org/presentationml/2006/ole">
            <p:oleObj spid="_x0000_s12291" name="Rovnice" r:id="rId3" imgW="495000" imgH="393480" progId="Equation.3">
              <p:embed/>
            </p:oleObj>
          </a:graphicData>
        </a:graphic>
      </p:graphicFrame>
      <p:graphicFrame>
        <p:nvGraphicFramePr>
          <p:cNvPr id="374797" name="Object 13"/>
          <p:cNvGraphicFramePr>
            <a:graphicFrameLocks noChangeAspect="1"/>
          </p:cNvGraphicFramePr>
          <p:nvPr/>
        </p:nvGraphicFramePr>
        <p:xfrm>
          <a:off x="539552" y="4725144"/>
          <a:ext cx="1285875" cy="514350"/>
        </p:xfrm>
        <a:graphic>
          <a:graphicData uri="http://schemas.openxmlformats.org/presentationml/2006/ole">
            <p:oleObj spid="_x0000_s12292" name="Rovnice" r:id="rId4" imgW="444240" imgH="177480" progId="Equation.3">
              <p:embed/>
            </p:oleObj>
          </a:graphicData>
        </a:graphic>
      </p:graphicFrame>
      <p:sp>
        <p:nvSpPr>
          <p:cNvPr id="374798" name="Text Box 14"/>
          <p:cNvSpPr txBox="1">
            <a:spLocks noChangeArrowheads="1"/>
          </p:cNvSpPr>
          <p:nvPr/>
        </p:nvSpPr>
        <p:spPr bwMode="auto">
          <a:xfrm>
            <a:off x="395536" y="5445224"/>
            <a:ext cx="8280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chemeClr val="accent2"/>
                </a:solidFill>
                <a:latin typeface="Times New Roman" pitchFamily="18" charset="0"/>
              </a:rPr>
              <a:t>Je třeba přibrat 10 dělníků.</a:t>
            </a:r>
          </a:p>
        </p:txBody>
      </p:sp>
      <p:sp>
        <p:nvSpPr>
          <p:cNvPr id="374799" name="Line 15"/>
          <p:cNvSpPr>
            <a:spLocks noChangeShapeType="1"/>
          </p:cNvSpPr>
          <p:nvPr/>
        </p:nvSpPr>
        <p:spPr bwMode="auto">
          <a:xfrm flipV="1">
            <a:off x="468561" y="1988270"/>
            <a:ext cx="0" cy="9366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74800" name="Text Box 16"/>
          <p:cNvSpPr txBox="1">
            <a:spLocks noChangeArrowheads="1"/>
          </p:cNvSpPr>
          <p:nvPr/>
        </p:nvSpPr>
        <p:spPr bwMode="auto">
          <a:xfrm>
            <a:off x="4862761" y="1935882"/>
            <a:ext cx="35258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>
                <a:solidFill>
                  <a:schemeClr val="hlink"/>
                </a:solidFill>
                <a:latin typeface="Times New Roman" pitchFamily="18" charset="0"/>
              </a:rPr>
              <a:t>Kolikrát se sníží počet hodin, tolikrát se zvýší počet dělníků.</a:t>
            </a:r>
          </a:p>
        </p:txBody>
      </p:sp>
      <p:sp>
        <p:nvSpPr>
          <p:cNvPr id="374801" name="Line 17"/>
          <p:cNvSpPr>
            <a:spLocks noChangeShapeType="1"/>
          </p:cNvSpPr>
          <p:nvPr/>
        </p:nvSpPr>
        <p:spPr bwMode="auto">
          <a:xfrm>
            <a:off x="4356348" y="1916832"/>
            <a:ext cx="0" cy="1008063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74802" name="Text Box 18"/>
          <p:cNvSpPr txBox="1">
            <a:spLocks noChangeArrowheads="1"/>
          </p:cNvSpPr>
          <p:nvPr/>
        </p:nvSpPr>
        <p:spPr bwMode="auto">
          <a:xfrm>
            <a:off x="4862761" y="2799482"/>
            <a:ext cx="29876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>
                <a:solidFill>
                  <a:schemeClr val="hlink"/>
                </a:solidFill>
                <a:latin typeface="Times New Roman" pitchFamily="18" charset="0"/>
              </a:rPr>
              <a:t>Nepřímá úměra – šipky budou mít různý směr.</a:t>
            </a:r>
          </a:p>
        </p:txBody>
      </p:sp>
      <p:sp>
        <p:nvSpPr>
          <p:cNvPr id="374803" name="Text Box 19"/>
          <p:cNvSpPr txBox="1">
            <a:spLocks noChangeArrowheads="1"/>
          </p:cNvSpPr>
          <p:nvPr/>
        </p:nvSpPr>
        <p:spPr bwMode="auto">
          <a:xfrm>
            <a:off x="538411" y="2997920"/>
            <a:ext cx="66976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>
                <a:solidFill>
                  <a:schemeClr val="accent2"/>
                </a:solidFill>
                <a:latin typeface="Times New Roman" pitchFamily="18" charset="0"/>
              </a:rPr>
              <a:t>y dělníků ....……. přibrat</a:t>
            </a:r>
          </a:p>
        </p:txBody>
      </p:sp>
      <p:graphicFrame>
        <p:nvGraphicFramePr>
          <p:cNvPr id="374804" name="Object 20"/>
          <p:cNvGraphicFramePr>
            <a:graphicFrameLocks noChangeAspect="1"/>
          </p:cNvGraphicFramePr>
          <p:nvPr/>
        </p:nvGraphicFramePr>
        <p:xfrm>
          <a:off x="3635896" y="3717032"/>
          <a:ext cx="1651000" cy="587375"/>
        </p:xfrm>
        <a:graphic>
          <a:graphicData uri="http://schemas.openxmlformats.org/presentationml/2006/ole">
            <p:oleObj spid="_x0000_s12293" name="Rovnice" r:id="rId5" imgW="571320" imgH="203040" progId="Equation.3">
              <p:embed/>
            </p:oleObj>
          </a:graphicData>
        </a:graphic>
      </p:graphicFrame>
      <p:graphicFrame>
        <p:nvGraphicFramePr>
          <p:cNvPr id="374805" name="Object 21"/>
          <p:cNvGraphicFramePr>
            <a:graphicFrameLocks noChangeAspect="1"/>
          </p:cNvGraphicFramePr>
          <p:nvPr/>
        </p:nvGraphicFramePr>
        <p:xfrm>
          <a:off x="3672954" y="4293096"/>
          <a:ext cx="1835150" cy="587375"/>
        </p:xfrm>
        <a:graphic>
          <a:graphicData uri="http://schemas.openxmlformats.org/presentationml/2006/ole">
            <p:oleObj spid="_x0000_s12294" name="Rovnice" r:id="rId6" imgW="634680" imgH="203040" progId="Equation.3">
              <p:embed/>
            </p:oleObj>
          </a:graphicData>
        </a:graphic>
      </p:graphicFrame>
      <p:graphicFrame>
        <p:nvGraphicFramePr>
          <p:cNvPr id="374806" name="Object 22"/>
          <p:cNvGraphicFramePr>
            <a:graphicFrameLocks noChangeAspect="1"/>
          </p:cNvGraphicFramePr>
          <p:nvPr/>
        </p:nvGraphicFramePr>
        <p:xfrm>
          <a:off x="3648769" y="4797152"/>
          <a:ext cx="1211263" cy="587375"/>
        </p:xfrm>
        <a:graphic>
          <a:graphicData uri="http://schemas.openxmlformats.org/presentationml/2006/ole">
            <p:oleObj spid="_x0000_s12295" name="Rovnice" r:id="rId7" imgW="419040" imgH="203040" progId="Equation.3">
              <p:embed/>
            </p:oleObj>
          </a:graphicData>
        </a:graphic>
      </p:graphicFrame>
      <p:sp>
        <p:nvSpPr>
          <p:cNvPr id="24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Trojčlenka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74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74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74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74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747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747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74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74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748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748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4790" grpId="0"/>
      <p:bldP spid="374792" grpId="0"/>
      <p:bldP spid="374793" grpId="0"/>
      <p:bldP spid="374794" grpId="0" animBg="1"/>
      <p:bldP spid="374798" grpId="0"/>
      <p:bldP spid="374799" grpId="0" animBg="1"/>
      <p:bldP spid="374800" grpId="0"/>
      <p:bldP spid="374801" grpId="0" animBg="1"/>
      <p:bldP spid="374802" grpId="0"/>
      <p:bldP spid="37480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dirty="0"/>
          </a:p>
        </p:txBody>
      </p:sp>
      <p:sp>
        <p:nvSpPr>
          <p:cNvPr id="13318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331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3320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75814" name="Text Box 6"/>
          <p:cNvSpPr txBox="1">
            <a:spLocks noChangeArrowheads="1"/>
          </p:cNvSpPr>
          <p:nvPr/>
        </p:nvSpPr>
        <p:spPr bwMode="auto">
          <a:xfrm>
            <a:off x="395536" y="836712"/>
            <a:ext cx="809942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  <a:t>Čtyřčlenná rodina spotřebuje za rok průměrně 220 kg brambor. Postačí 1,5 q pro tříčlennou rodinu?</a:t>
            </a:r>
          </a:p>
        </p:txBody>
      </p:sp>
      <p:sp>
        <p:nvSpPr>
          <p:cNvPr id="13322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75816" name="Text Box 8"/>
          <p:cNvSpPr txBox="1">
            <a:spLocks noChangeArrowheads="1"/>
          </p:cNvSpPr>
          <p:nvPr/>
        </p:nvSpPr>
        <p:spPr bwMode="auto">
          <a:xfrm>
            <a:off x="395288" y="2024782"/>
            <a:ext cx="66976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>
                <a:solidFill>
                  <a:schemeClr val="accent2"/>
                </a:solidFill>
                <a:latin typeface="Times New Roman" pitchFamily="18" charset="0"/>
              </a:rPr>
              <a:t>4 členové .………. 220 kg</a:t>
            </a:r>
          </a:p>
        </p:txBody>
      </p:sp>
      <p:sp>
        <p:nvSpPr>
          <p:cNvPr id="375817" name="Text Box 9"/>
          <p:cNvSpPr txBox="1">
            <a:spLocks noChangeArrowheads="1"/>
          </p:cNvSpPr>
          <p:nvPr/>
        </p:nvSpPr>
        <p:spPr bwMode="auto">
          <a:xfrm>
            <a:off x="395288" y="2456582"/>
            <a:ext cx="66976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>
                <a:solidFill>
                  <a:schemeClr val="accent2"/>
                </a:solidFill>
                <a:latin typeface="Times New Roman" pitchFamily="18" charset="0"/>
              </a:rPr>
              <a:t>3 členové ……..… x kg</a:t>
            </a:r>
          </a:p>
        </p:txBody>
      </p:sp>
      <p:sp>
        <p:nvSpPr>
          <p:cNvPr id="375818" name="Line 10"/>
          <p:cNvSpPr>
            <a:spLocks noChangeShapeType="1"/>
          </p:cNvSpPr>
          <p:nvPr/>
        </p:nvSpPr>
        <p:spPr bwMode="auto">
          <a:xfrm>
            <a:off x="250825" y="3753570"/>
            <a:ext cx="5473700" cy="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graphicFrame>
        <p:nvGraphicFramePr>
          <p:cNvPr id="375820" name="Object 12"/>
          <p:cNvGraphicFramePr>
            <a:graphicFrameLocks noChangeAspect="1"/>
          </p:cNvGraphicFramePr>
          <p:nvPr/>
        </p:nvGraphicFramePr>
        <p:xfrm>
          <a:off x="395536" y="3789040"/>
          <a:ext cx="1825625" cy="1085850"/>
        </p:xfrm>
        <a:graphic>
          <a:graphicData uri="http://schemas.openxmlformats.org/presentationml/2006/ole">
            <p:oleObj spid="_x0000_s13315" name="Rovnice" r:id="rId3" imgW="660240" imgH="393480" progId="Equation.3">
              <p:embed/>
            </p:oleObj>
          </a:graphicData>
        </a:graphic>
      </p:graphicFrame>
      <p:graphicFrame>
        <p:nvGraphicFramePr>
          <p:cNvPr id="375821" name="Object 13"/>
          <p:cNvGraphicFramePr>
            <a:graphicFrameLocks noChangeAspect="1"/>
          </p:cNvGraphicFramePr>
          <p:nvPr/>
        </p:nvGraphicFramePr>
        <p:xfrm>
          <a:off x="395536" y="4869160"/>
          <a:ext cx="1762125" cy="585788"/>
        </p:xfrm>
        <a:graphic>
          <a:graphicData uri="http://schemas.openxmlformats.org/presentationml/2006/ole">
            <p:oleObj spid="_x0000_s13316" name="Rovnice" r:id="rId4" imgW="609480" imgH="203040" progId="Equation.3">
              <p:embed/>
            </p:oleObj>
          </a:graphicData>
        </a:graphic>
      </p:graphicFrame>
      <p:sp>
        <p:nvSpPr>
          <p:cNvPr id="375822" name="Text Box 14"/>
          <p:cNvSpPr txBox="1">
            <a:spLocks noChangeArrowheads="1"/>
          </p:cNvSpPr>
          <p:nvPr/>
        </p:nvSpPr>
        <p:spPr bwMode="auto">
          <a:xfrm>
            <a:off x="323528" y="5517232"/>
            <a:ext cx="828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chemeClr val="accent2"/>
                </a:solidFill>
                <a:latin typeface="Times New Roman" pitchFamily="18" charset="0"/>
              </a:rPr>
              <a:t>Pro tříčlennou rodinu 1,5 q brambor nestačí.</a:t>
            </a:r>
          </a:p>
        </p:txBody>
      </p:sp>
      <p:sp>
        <p:nvSpPr>
          <p:cNvPr id="375823" name="Line 15"/>
          <p:cNvSpPr>
            <a:spLocks noChangeShapeType="1"/>
          </p:cNvSpPr>
          <p:nvPr/>
        </p:nvSpPr>
        <p:spPr bwMode="auto">
          <a:xfrm flipV="1">
            <a:off x="4427538" y="1988270"/>
            <a:ext cx="0" cy="9366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75824" name="Text Box 16"/>
          <p:cNvSpPr txBox="1">
            <a:spLocks noChangeArrowheads="1"/>
          </p:cNvSpPr>
          <p:nvPr/>
        </p:nvSpPr>
        <p:spPr bwMode="auto">
          <a:xfrm>
            <a:off x="5795963" y="2169245"/>
            <a:ext cx="35258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>
                <a:solidFill>
                  <a:schemeClr val="hlink"/>
                </a:solidFill>
                <a:latin typeface="Times New Roman" pitchFamily="18" charset="0"/>
              </a:rPr>
              <a:t>Kolikrát se zmenší počet členů, tolikrát se zmenší spotřeba</a:t>
            </a:r>
          </a:p>
        </p:txBody>
      </p:sp>
      <p:sp>
        <p:nvSpPr>
          <p:cNvPr id="375825" name="Line 17"/>
          <p:cNvSpPr>
            <a:spLocks noChangeShapeType="1"/>
          </p:cNvSpPr>
          <p:nvPr/>
        </p:nvSpPr>
        <p:spPr bwMode="auto">
          <a:xfrm flipV="1">
            <a:off x="323850" y="1916832"/>
            <a:ext cx="1588" cy="104457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75826" name="Text Box 18"/>
          <p:cNvSpPr txBox="1">
            <a:spLocks noChangeArrowheads="1"/>
          </p:cNvSpPr>
          <p:nvPr/>
        </p:nvSpPr>
        <p:spPr bwMode="auto">
          <a:xfrm>
            <a:off x="5795963" y="2961407"/>
            <a:ext cx="29876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>
                <a:solidFill>
                  <a:schemeClr val="hlink"/>
                </a:solidFill>
                <a:latin typeface="Times New Roman" pitchFamily="18" charset="0"/>
              </a:rPr>
              <a:t>Přímá úměra – šipky budou mít stejný směr.</a:t>
            </a:r>
          </a:p>
        </p:txBody>
      </p:sp>
      <p:sp>
        <p:nvSpPr>
          <p:cNvPr id="13331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333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3333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75830" name="Text Box 22"/>
          <p:cNvSpPr txBox="1">
            <a:spLocks noChangeArrowheads="1"/>
          </p:cNvSpPr>
          <p:nvPr/>
        </p:nvSpPr>
        <p:spPr bwMode="auto">
          <a:xfrm>
            <a:off x="395288" y="3032845"/>
            <a:ext cx="66976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>
                <a:solidFill>
                  <a:schemeClr val="accent2"/>
                </a:solidFill>
                <a:latin typeface="Times New Roman" pitchFamily="18" charset="0"/>
              </a:rPr>
              <a:t>3 členové ……….. 1,5 q = 150 kg</a:t>
            </a:r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Trojčlenka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758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758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758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75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75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75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75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758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758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75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75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758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758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5814" grpId="0"/>
      <p:bldP spid="375816" grpId="0"/>
      <p:bldP spid="375817" grpId="0"/>
      <p:bldP spid="375818" grpId="0" animBg="1"/>
      <p:bldP spid="375822" grpId="0"/>
      <p:bldP spid="375823" grpId="0" animBg="1"/>
      <p:bldP spid="375824" grpId="0"/>
      <p:bldP spid="375825" grpId="0" animBg="1"/>
      <p:bldP spid="375826" grpId="0"/>
      <p:bldP spid="3758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39974" name="Text Box 6"/>
          <p:cNvSpPr txBox="1">
            <a:spLocks noChangeArrowheads="1"/>
          </p:cNvSpPr>
          <p:nvPr/>
        </p:nvSpPr>
        <p:spPr bwMode="auto">
          <a:xfrm>
            <a:off x="251520" y="764704"/>
            <a:ext cx="864096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sz="2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Za svačinu pro 30 žáků bylo zaplaceno 450 Kč. 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Kolik </a:t>
            </a:r>
            <a:r>
              <a:rPr lang="cs-CZ" sz="2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korun by stála stejná svačina pro 28 žáků?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39977" name="Rectangle 9"/>
          <p:cNvSpPr>
            <a:spLocks noChangeArrowheads="1"/>
          </p:cNvSpPr>
          <p:nvPr/>
        </p:nvSpPr>
        <p:spPr bwMode="auto">
          <a:xfrm>
            <a:off x="251520" y="1700808"/>
            <a:ext cx="864096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cs-CZ" sz="2800" dirty="0" smtClean="0">
                <a:latin typeface="Times New Roman" pitchFamily="18" charset="0"/>
              </a:rPr>
              <a:t>Metoda </a:t>
            </a:r>
            <a:r>
              <a:rPr lang="cs-CZ" sz="2800" dirty="0">
                <a:latin typeface="Times New Roman" pitchFamily="18" charset="0"/>
              </a:rPr>
              <a:t>č. 1</a:t>
            </a:r>
            <a:endParaRPr lang="cs-CZ" dirty="0"/>
          </a:p>
        </p:txBody>
      </p:sp>
      <p:sp>
        <p:nvSpPr>
          <p:cNvPr id="340018" name="Text Box 50"/>
          <p:cNvSpPr txBox="1">
            <a:spLocks noChangeArrowheads="1"/>
          </p:cNvSpPr>
          <p:nvPr/>
        </p:nvSpPr>
        <p:spPr bwMode="auto">
          <a:xfrm>
            <a:off x="395288" y="2277046"/>
            <a:ext cx="66976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30 žáků ………. 450 Kč</a:t>
            </a:r>
          </a:p>
        </p:txBody>
      </p:sp>
      <p:sp>
        <p:nvSpPr>
          <p:cNvPr id="340042" name="Text Box 74"/>
          <p:cNvSpPr txBox="1">
            <a:spLocks noChangeArrowheads="1"/>
          </p:cNvSpPr>
          <p:nvPr/>
        </p:nvSpPr>
        <p:spPr bwMode="auto">
          <a:xfrm>
            <a:off x="395288" y="2853308"/>
            <a:ext cx="66976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28 žáků 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…………. </a:t>
            </a:r>
            <a:r>
              <a:rPr lang="cs-CZ" sz="2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x Kč</a:t>
            </a:r>
          </a:p>
        </p:txBody>
      </p:sp>
      <p:sp>
        <p:nvSpPr>
          <p:cNvPr id="340043" name="Line 75"/>
          <p:cNvSpPr>
            <a:spLocks noChangeShapeType="1"/>
          </p:cNvSpPr>
          <p:nvPr/>
        </p:nvSpPr>
        <p:spPr bwMode="auto">
          <a:xfrm>
            <a:off x="323528" y="3356992"/>
            <a:ext cx="4176713" cy="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40044" name="Text Box 76"/>
          <p:cNvSpPr txBox="1">
            <a:spLocks noChangeArrowheads="1"/>
          </p:cNvSpPr>
          <p:nvPr/>
        </p:nvSpPr>
        <p:spPr bwMode="auto">
          <a:xfrm>
            <a:off x="251520" y="3356992"/>
            <a:ext cx="75608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dirty="0">
                <a:solidFill>
                  <a:srgbClr val="FF3300"/>
                </a:solidFill>
                <a:latin typeface="Times New Roman" pitchFamily="18" charset="0"/>
              </a:rPr>
              <a:t>Nejdříve si vypočítáme cenu svačiny pro 1 žáka.</a:t>
            </a:r>
          </a:p>
        </p:txBody>
      </p:sp>
      <p:sp>
        <p:nvSpPr>
          <p:cNvPr id="340045" name="Text Box 77"/>
          <p:cNvSpPr txBox="1">
            <a:spLocks noChangeArrowheads="1"/>
          </p:cNvSpPr>
          <p:nvPr/>
        </p:nvSpPr>
        <p:spPr bwMode="auto">
          <a:xfrm>
            <a:off x="395288" y="3861048"/>
            <a:ext cx="66976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1 žák …………. 450 : 30 = 15 Kč</a:t>
            </a:r>
          </a:p>
        </p:txBody>
      </p:sp>
      <p:sp>
        <p:nvSpPr>
          <p:cNvPr id="340046" name="Text Box 78"/>
          <p:cNvSpPr txBox="1">
            <a:spLocks noChangeArrowheads="1"/>
          </p:cNvSpPr>
          <p:nvPr/>
        </p:nvSpPr>
        <p:spPr bwMode="auto">
          <a:xfrm>
            <a:off x="395288" y="4926880"/>
            <a:ext cx="66976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28 žáků ………. 28 . 15 = 420 Kč</a:t>
            </a:r>
          </a:p>
        </p:txBody>
      </p:sp>
      <p:sp>
        <p:nvSpPr>
          <p:cNvPr id="340047" name="Text Box 79"/>
          <p:cNvSpPr txBox="1">
            <a:spLocks noChangeArrowheads="1"/>
          </p:cNvSpPr>
          <p:nvPr/>
        </p:nvSpPr>
        <p:spPr bwMode="auto">
          <a:xfrm>
            <a:off x="395536" y="5646191"/>
            <a:ext cx="828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Za svačinu pro 28 žáků bychom zaplatili 420 Kč.</a:t>
            </a: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Trojčlenný počet - Trojčlenka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Text Box 76"/>
          <p:cNvSpPr txBox="1">
            <a:spLocks noChangeArrowheads="1"/>
          </p:cNvSpPr>
          <p:nvPr/>
        </p:nvSpPr>
        <p:spPr bwMode="auto">
          <a:xfrm>
            <a:off x="323528" y="4437112"/>
            <a:ext cx="75608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dirty="0" smtClean="0">
                <a:solidFill>
                  <a:srgbClr val="FF3300"/>
                </a:solidFill>
                <a:latin typeface="Times New Roman" pitchFamily="18" charset="0"/>
              </a:rPr>
              <a:t>Potom spočítáme </a:t>
            </a:r>
            <a:r>
              <a:rPr lang="cs-CZ" sz="2800" dirty="0">
                <a:solidFill>
                  <a:srgbClr val="FF3300"/>
                </a:solidFill>
                <a:latin typeface="Times New Roman" pitchFamily="18" charset="0"/>
              </a:rPr>
              <a:t>cenu </a:t>
            </a:r>
            <a:r>
              <a:rPr lang="cs-CZ" sz="2800" dirty="0" smtClean="0">
                <a:solidFill>
                  <a:srgbClr val="FF3300"/>
                </a:solidFill>
                <a:latin typeface="Times New Roman" pitchFamily="18" charset="0"/>
              </a:rPr>
              <a:t>svačin </a:t>
            </a:r>
            <a:r>
              <a:rPr lang="cs-CZ" sz="2800" dirty="0">
                <a:solidFill>
                  <a:srgbClr val="FF3300"/>
                </a:solidFill>
                <a:latin typeface="Times New Roman" pitchFamily="18" charset="0"/>
              </a:rPr>
              <a:t>pro </a:t>
            </a:r>
            <a:r>
              <a:rPr lang="cs-CZ" sz="2800" dirty="0" smtClean="0">
                <a:solidFill>
                  <a:srgbClr val="FF3300"/>
                </a:solidFill>
                <a:latin typeface="Times New Roman" pitchFamily="18" charset="0"/>
              </a:rPr>
              <a:t>28 žáků.</a:t>
            </a:r>
            <a:endParaRPr lang="cs-CZ" sz="2800" dirty="0">
              <a:solidFill>
                <a:srgbClr val="FF33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399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399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399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3400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3400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3400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400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400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400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"/>
                            </p:stCondLst>
                            <p:childTnLst>
                              <p:par>
                                <p:cTn id="29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40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40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400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400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9974" grpId="0"/>
      <p:bldP spid="339977" grpId="0"/>
      <p:bldP spid="340018" grpId="0"/>
      <p:bldP spid="340042" grpId="0"/>
      <p:bldP spid="340043" grpId="0" animBg="1"/>
      <p:bldP spid="340044" grpId="0"/>
      <p:bldP spid="340045" grpId="0"/>
      <p:bldP spid="340046" grpId="0"/>
      <p:bldP spid="340047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dirty="0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39974" name="Text Box 6"/>
          <p:cNvSpPr txBox="1">
            <a:spLocks noChangeArrowheads="1"/>
          </p:cNvSpPr>
          <p:nvPr/>
        </p:nvSpPr>
        <p:spPr bwMode="auto">
          <a:xfrm>
            <a:off x="251520" y="764704"/>
            <a:ext cx="864096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sz="2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Za svačinu pro 30 žáků bylo zaplaceno 450 Kč. 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Kolik </a:t>
            </a:r>
            <a:r>
              <a:rPr lang="cs-CZ" sz="2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korun by stála stejná svačina pro 28 žáků?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39977" name="Rectangle 9"/>
          <p:cNvSpPr>
            <a:spLocks noChangeArrowheads="1"/>
          </p:cNvSpPr>
          <p:nvPr/>
        </p:nvSpPr>
        <p:spPr bwMode="auto">
          <a:xfrm>
            <a:off x="251520" y="1700808"/>
            <a:ext cx="864096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cs-CZ" sz="2800" dirty="0" smtClean="0">
                <a:latin typeface="Times New Roman" pitchFamily="18" charset="0"/>
              </a:rPr>
              <a:t>Metoda </a:t>
            </a:r>
            <a:r>
              <a:rPr lang="cs-CZ" sz="2800" dirty="0">
                <a:latin typeface="Times New Roman" pitchFamily="18" charset="0"/>
              </a:rPr>
              <a:t>č. </a:t>
            </a:r>
            <a:r>
              <a:rPr lang="cs-CZ" sz="2800" dirty="0" smtClean="0">
                <a:latin typeface="Times New Roman" pitchFamily="18" charset="0"/>
              </a:rPr>
              <a:t>2</a:t>
            </a:r>
            <a:endParaRPr lang="cs-CZ" dirty="0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Trojčlenný počet - Trojčlenka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1690761" y="2132856"/>
            <a:ext cx="3961359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  <a:t>30 žáků ………. 450 Kč</a:t>
            </a:r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1690761" y="2709118"/>
            <a:ext cx="381734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  <a:t>28 žáků </a:t>
            </a:r>
            <a:r>
              <a:rPr lang="cs-CZ" sz="2800" dirty="0" smtClean="0">
                <a:solidFill>
                  <a:schemeClr val="accent2"/>
                </a:solidFill>
                <a:latin typeface="Times New Roman" pitchFamily="18" charset="0"/>
              </a:rPr>
              <a:t>…………. </a:t>
            </a:r>
            <a: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  <a:t>x Kč</a:t>
            </a:r>
          </a:p>
        </p:txBody>
      </p:sp>
      <p:sp>
        <p:nvSpPr>
          <p:cNvPr id="21" name="Line 11"/>
          <p:cNvSpPr>
            <a:spLocks noChangeShapeType="1"/>
          </p:cNvSpPr>
          <p:nvPr/>
        </p:nvSpPr>
        <p:spPr bwMode="auto">
          <a:xfrm>
            <a:off x="1546299" y="3356992"/>
            <a:ext cx="3889797" cy="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2" name="Text Box 12"/>
          <p:cNvSpPr txBox="1">
            <a:spLocks noChangeArrowheads="1"/>
          </p:cNvSpPr>
          <p:nvPr/>
        </p:nvSpPr>
        <p:spPr bwMode="auto">
          <a:xfrm>
            <a:off x="5436096" y="2060848"/>
            <a:ext cx="345638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dirty="0" smtClean="0">
                <a:solidFill>
                  <a:srgbClr val="7030A0"/>
                </a:solidFill>
                <a:latin typeface="Times New Roman" pitchFamily="18" charset="0"/>
              </a:rPr>
              <a:t>Výsledná cena </a:t>
            </a:r>
            <a:r>
              <a:rPr lang="cs-CZ" sz="2400" dirty="0">
                <a:solidFill>
                  <a:srgbClr val="7030A0"/>
                </a:solidFill>
                <a:latin typeface="Times New Roman" pitchFamily="18" charset="0"/>
              </a:rPr>
              <a:t>svačin se </a:t>
            </a:r>
            <a:r>
              <a:rPr lang="cs-CZ" sz="2400" dirty="0" smtClean="0">
                <a:solidFill>
                  <a:srgbClr val="7030A0"/>
                </a:solidFill>
                <a:latin typeface="Times New Roman" pitchFamily="18" charset="0"/>
              </a:rPr>
              <a:t>změní </a:t>
            </a:r>
            <a:r>
              <a:rPr lang="cs-CZ" sz="2400" dirty="0">
                <a:solidFill>
                  <a:srgbClr val="7030A0"/>
                </a:solidFill>
                <a:latin typeface="Times New Roman" pitchFamily="18" charset="0"/>
              </a:rPr>
              <a:t>ve stejném poměru, jako se </a:t>
            </a:r>
            <a:r>
              <a:rPr lang="cs-CZ" sz="2400" dirty="0" smtClean="0">
                <a:solidFill>
                  <a:srgbClr val="7030A0"/>
                </a:solidFill>
                <a:latin typeface="Times New Roman" pitchFamily="18" charset="0"/>
              </a:rPr>
              <a:t>změnil </a:t>
            </a:r>
            <a:r>
              <a:rPr lang="cs-CZ" sz="2400" dirty="0">
                <a:solidFill>
                  <a:srgbClr val="7030A0"/>
                </a:solidFill>
                <a:latin typeface="Times New Roman" pitchFamily="18" charset="0"/>
              </a:rPr>
              <a:t>počet žáků</a:t>
            </a:r>
            <a:r>
              <a:rPr lang="cs-CZ" sz="2400" dirty="0" smtClean="0">
                <a:solidFill>
                  <a:srgbClr val="7030A0"/>
                </a:solidFill>
                <a:latin typeface="Times New Roman" pitchFamily="18" charset="0"/>
              </a:rPr>
              <a:t>. </a:t>
            </a:r>
            <a:endParaRPr lang="cs-CZ" sz="2400" dirty="0">
              <a:solidFill>
                <a:srgbClr val="7030A0"/>
              </a:solidFill>
              <a:latin typeface="Times New Roman" pitchFamily="18" charset="0"/>
            </a:endParaRPr>
          </a:p>
        </p:txBody>
      </p:sp>
      <p:sp>
        <p:nvSpPr>
          <p:cNvPr id="24" name="AutoShape 16"/>
          <p:cNvSpPr>
            <a:spLocks/>
          </p:cNvSpPr>
          <p:nvPr/>
        </p:nvSpPr>
        <p:spPr bwMode="auto">
          <a:xfrm>
            <a:off x="1620911" y="2277492"/>
            <a:ext cx="71438" cy="863600"/>
          </a:xfrm>
          <a:prstGeom prst="leftBrace">
            <a:avLst>
              <a:gd name="adj1" fmla="val 100740"/>
              <a:gd name="adj2" fmla="val 50000"/>
            </a:avLst>
          </a:prstGeom>
          <a:noFill/>
          <a:ln w="31750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Text Box 17"/>
          <p:cNvSpPr txBox="1">
            <a:spLocks noChangeArrowheads="1"/>
          </p:cNvSpPr>
          <p:nvPr/>
        </p:nvSpPr>
        <p:spPr bwMode="auto">
          <a:xfrm>
            <a:off x="73099" y="2277492"/>
            <a:ext cx="1547812" cy="104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2500"/>
              </a:lnSpc>
            </a:pPr>
            <a:r>
              <a:rPr lang="cs-CZ" sz="2000">
                <a:solidFill>
                  <a:srgbClr val="CC0099"/>
                </a:solidFill>
                <a:latin typeface="Times New Roman" pitchFamily="18" charset="0"/>
              </a:rPr>
              <a:t>Zmenšení</a:t>
            </a:r>
          </a:p>
          <a:p>
            <a:pPr algn="ctr">
              <a:lnSpc>
                <a:spcPts val="2500"/>
              </a:lnSpc>
            </a:pPr>
            <a:r>
              <a:rPr lang="cs-CZ" sz="2000">
                <a:solidFill>
                  <a:srgbClr val="CC0099"/>
                </a:solidFill>
                <a:latin typeface="Times New Roman" pitchFamily="18" charset="0"/>
              </a:rPr>
              <a:t>v poměru</a:t>
            </a:r>
          </a:p>
          <a:p>
            <a:pPr algn="ctr">
              <a:lnSpc>
                <a:spcPts val="2500"/>
              </a:lnSpc>
            </a:pPr>
            <a:r>
              <a:rPr lang="cs-CZ" sz="2000">
                <a:solidFill>
                  <a:srgbClr val="CC0099"/>
                </a:solidFill>
                <a:latin typeface="Times New Roman" pitchFamily="18" charset="0"/>
              </a:rPr>
              <a:t>28 : 30</a:t>
            </a:r>
          </a:p>
        </p:txBody>
      </p:sp>
      <p:graphicFrame>
        <p:nvGraphicFramePr>
          <p:cNvPr id="29" name="Object 22"/>
          <p:cNvGraphicFramePr>
            <a:graphicFrameLocks noChangeAspect="1"/>
          </p:cNvGraphicFramePr>
          <p:nvPr/>
        </p:nvGraphicFramePr>
        <p:xfrm>
          <a:off x="539552" y="3501008"/>
          <a:ext cx="1838325" cy="982663"/>
        </p:xfrm>
        <a:graphic>
          <a:graphicData uri="http://schemas.openxmlformats.org/presentationml/2006/ole">
            <p:oleObj spid="_x0000_s14339" name="Rovnice" r:id="rId3" imgW="736560" imgH="393480" progId="Equation.3">
              <p:embed/>
            </p:oleObj>
          </a:graphicData>
        </a:graphic>
      </p:graphicFrame>
      <p:graphicFrame>
        <p:nvGraphicFramePr>
          <p:cNvPr id="30" name="Object 23"/>
          <p:cNvGraphicFramePr>
            <a:graphicFrameLocks noChangeAspect="1"/>
          </p:cNvGraphicFramePr>
          <p:nvPr/>
        </p:nvGraphicFramePr>
        <p:xfrm>
          <a:off x="539552" y="4437112"/>
          <a:ext cx="1266825" cy="442912"/>
        </p:xfrm>
        <a:graphic>
          <a:graphicData uri="http://schemas.openxmlformats.org/presentationml/2006/ole">
            <p:oleObj spid="_x0000_s14340" name="Rovnice" r:id="rId4" imgW="507960" imgH="177480" progId="Equation.3">
              <p:embed/>
            </p:oleObj>
          </a:graphicData>
        </a:graphic>
      </p:graphicFrame>
      <p:sp>
        <p:nvSpPr>
          <p:cNvPr id="31" name="Text Box 24"/>
          <p:cNvSpPr txBox="1">
            <a:spLocks noChangeArrowheads="1"/>
          </p:cNvSpPr>
          <p:nvPr/>
        </p:nvSpPr>
        <p:spPr bwMode="auto">
          <a:xfrm>
            <a:off x="395536" y="5157192"/>
            <a:ext cx="828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chemeClr val="accent2"/>
                </a:solidFill>
                <a:latin typeface="Times New Roman" pitchFamily="18" charset="0"/>
              </a:rPr>
              <a:t>Za svačinu pro 28 žáků bychom zaplatili 420 Kč.</a:t>
            </a:r>
          </a:p>
        </p:txBody>
      </p:sp>
      <p:sp>
        <p:nvSpPr>
          <p:cNvPr id="32" name="Text Box 12"/>
          <p:cNvSpPr txBox="1">
            <a:spLocks noChangeArrowheads="1"/>
          </p:cNvSpPr>
          <p:nvPr/>
        </p:nvSpPr>
        <p:spPr bwMode="auto">
          <a:xfrm>
            <a:off x="4932040" y="3284984"/>
            <a:ext cx="4104456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cs-CZ" sz="2400" dirty="0" smtClean="0">
                <a:solidFill>
                  <a:srgbClr val="7030A0"/>
                </a:solidFill>
                <a:latin typeface="Times New Roman" pitchFamily="18" charset="0"/>
              </a:rPr>
              <a:t>Bereme v úvahu</a:t>
            </a:r>
            <a:r>
              <a:rPr lang="cs-CZ" sz="2400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cs-CZ" sz="2400" dirty="0" smtClean="0">
                <a:solidFill>
                  <a:srgbClr val="FF3300"/>
                </a:solidFill>
                <a:latin typeface="Times New Roman" pitchFamily="18" charset="0"/>
              </a:rPr>
              <a:t>             </a:t>
            </a:r>
            <a:r>
              <a:rPr lang="cs-CZ" sz="2800" dirty="0" smtClean="0">
                <a:solidFill>
                  <a:srgbClr val="FF3300"/>
                </a:solidFill>
                <a:latin typeface="Times New Roman" pitchFamily="18" charset="0"/>
              </a:rPr>
              <a:t>„</a:t>
            </a:r>
            <a:r>
              <a:rPr lang="cs-CZ" sz="2800" dirty="0" smtClean="0">
                <a:solidFill>
                  <a:srgbClr val="FF0000"/>
                </a:solidFill>
                <a:latin typeface="Times New Roman" pitchFamily="18" charset="0"/>
              </a:rPr>
              <a:t>nový počet : starý </a:t>
            </a:r>
            <a:r>
              <a:rPr lang="cs-CZ" sz="2800" dirty="0" smtClean="0">
                <a:solidFill>
                  <a:srgbClr val="FF0000"/>
                </a:solidFill>
                <a:latin typeface="Times New Roman" pitchFamily="18" charset="0"/>
              </a:rPr>
              <a:t>počet“</a:t>
            </a:r>
            <a:endParaRPr lang="cs-CZ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"/>
                            </p:stCondLst>
                            <p:childTnLst>
                              <p:par>
                                <p:cTn id="22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9977" grpId="0"/>
      <p:bldP spid="18" grpId="0"/>
      <p:bldP spid="20" grpId="0"/>
      <p:bldP spid="21" grpId="0" animBg="1"/>
      <p:bldP spid="22" grpId="0"/>
      <p:bldP spid="24" grpId="0" animBg="1"/>
      <p:bldP spid="31" grpId="0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dirty="0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39974" name="Text Box 6"/>
          <p:cNvSpPr txBox="1">
            <a:spLocks noChangeArrowheads="1"/>
          </p:cNvSpPr>
          <p:nvPr/>
        </p:nvSpPr>
        <p:spPr bwMode="auto">
          <a:xfrm>
            <a:off x="251520" y="764704"/>
            <a:ext cx="864096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sz="2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Za svačinu pro 30 žáků bylo zaplaceno 450 Kč. 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Kolik </a:t>
            </a:r>
            <a:r>
              <a:rPr lang="cs-CZ" sz="2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korun by stála stejná svačina pro 28 žáků?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39977" name="Rectangle 9"/>
          <p:cNvSpPr>
            <a:spLocks noChangeArrowheads="1"/>
          </p:cNvSpPr>
          <p:nvPr/>
        </p:nvSpPr>
        <p:spPr bwMode="auto">
          <a:xfrm>
            <a:off x="251520" y="1700808"/>
            <a:ext cx="864096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cs-CZ" sz="2800" dirty="0" smtClean="0">
                <a:latin typeface="Times New Roman" pitchFamily="18" charset="0"/>
              </a:rPr>
              <a:t>Metoda </a:t>
            </a:r>
            <a:r>
              <a:rPr lang="cs-CZ" sz="2800" dirty="0">
                <a:latin typeface="Times New Roman" pitchFamily="18" charset="0"/>
              </a:rPr>
              <a:t>č. </a:t>
            </a:r>
            <a:r>
              <a:rPr lang="cs-CZ" sz="2800" dirty="0" smtClean="0">
                <a:latin typeface="Times New Roman" pitchFamily="18" charset="0"/>
              </a:rPr>
              <a:t>3</a:t>
            </a:r>
            <a:endParaRPr lang="cs-CZ" dirty="0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Trojčlenka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683270" y="2204864"/>
            <a:ext cx="4034011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  <a:t>30 žáků ………. 450 Kč</a:t>
            </a:r>
          </a:p>
        </p:txBody>
      </p:sp>
      <p:sp>
        <p:nvSpPr>
          <p:cNvPr id="26" name="Text Box 10"/>
          <p:cNvSpPr txBox="1">
            <a:spLocks noChangeArrowheads="1"/>
          </p:cNvSpPr>
          <p:nvPr/>
        </p:nvSpPr>
        <p:spPr bwMode="auto">
          <a:xfrm>
            <a:off x="683270" y="2781126"/>
            <a:ext cx="396200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  <a:t>28 žáků </a:t>
            </a:r>
            <a:r>
              <a:rPr lang="cs-CZ" sz="2800" dirty="0" smtClean="0">
                <a:solidFill>
                  <a:schemeClr val="accent2"/>
                </a:solidFill>
                <a:latin typeface="Times New Roman" pitchFamily="18" charset="0"/>
              </a:rPr>
              <a:t>…………. </a:t>
            </a:r>
            <a: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  <a:t>x Kč</a:t>
            </a:r>
          </a:p>
        </p:txBody>
      </p:sp>
      <p:sp>
        <p:nvSpPr>
          <p:cNvPr id="27" name="Line 11"/>
          <p:cNvSpPr>
            <a:spLocks noChangeShapeType="1"/>
          </p:cNvSpPr>
          <p:nvPr/>
        </p:nvSpPr>
        <p:spPr bwMode="auto">
          <a:xfrm>
            <a:off x="539552" y="3428826"/>
            <a:ext cx="4176712" cy="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8" name="Text Box 12"/>
          <p:cNvSpPr txBox="1">
            <a:spLocks noChangeArrowheads="1"/>
          </p:cNvSpPr>
          <p:nvPr/>
        </p:nvSpPr>
        <p:spPr bwMode="auto">
          <a:xfrm>
            <a:off x="360363" y="3588023"/>
            <a:ext cx="7380287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600" dirty="0">
                <a:solidFill>
                  <a:srgbClr val="FF3300"/>
                </a:solidFill>
                <a:latin typeface="Times New Roman" pitchFamily="18" charset="0"/>
              </a:rPr>
              <a:t>K zápisu o počtu žáků a cenou připojíme dvě šipky.</a:t>
            </a:r>
            <a:endParaRPr lang="cs-CZ" sz="2800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33" name="Text Box 13"/>
          <p:cNvSpPr txBox="1">
            <a:spLocks noChangeArrowheads="1"/>
          </p:cNvSpPr>
          <p:nvPr/>
        </p:nvSpPr>
        <p:spPr bwMode="auto">
          <a:xfrm>
            <a:off x="360363" y="4053161"/>
            <a:ext cx="500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dirty="0">
                <a:solidFill>
                  <a:srgbClr val="FF3300"/>
                </a:solidFill>
                <a:latin typeface="Times New Roman" pitchFamily="18" charset="0"/>
              </a:rPr>
              <a:t>Začínáme šipkou od neznámého členu.</a:t>
            </a:r>
          </a:p>
        </p:txBody>
      </p:sp>
      <p:sp>
        <p:nvSpPr>
          <p:cNvPr id="37" name="Text Box 21"/>
          <p:cNvSpPr txBox="1">
            <a:spLocks noChangeArrowheads="1"/>
          </p:cNvSpPr>
          <p:nvPr/>
        </p:nvSpPr>
        <p:spPr bwMode="auto">
          <a:xfrm>
            <a:off x="251520" y="4581128"/>
            <a:ext cx="8280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  <a:t>Za svačinu pro 28 žáků bychom zaplatili 420 Kč.</a:t>
            </a:r>
          </a:p>
        </p:txBody>
      </p:sp>
      <p:sp>
        <p:nvSpPr>
          <p:cNvPr id="38" name="Line 22"/>
          <p:cNvSpPr>
            <a:spLocks noChangeShapeType="1"/>
          </p:cNvSpPr>
          <p:nvPr/>
        </p:nvSpPr>
        <p:spPr bwMode="auto">
          <a:xfrm flipV="1">
            <a:off x="4789289" y="2312814"/>
            <a:ext cx="0" cy="9366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9" name="Text Box 23"/>
          <p:cNvSpPr txBox="1">
            <a:spLocks noChangeArrowheads="1"/>
          </p:cNvSpPr>
          <p:nvPr/>
        </p:nvSpPr>
        <p:spPr bwMode="auto">
          <a:xfrm>
            <a:off x="5652120" y="2060848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dirty="0">
                <a:solidFill>
                  <a:srgbClr val="7030A0"/>
                </a:solidFill>
                <a:latin typeface="Times New Roman" pitchFamily="18" charset="0"/>
              </a:rPr>
              <a:t>Kolikrát se zvýší počet žáků, tolikrát se zvýší cena.</a:t>
            </a:r>
          </a:p>
        </p:txBody>
      </p:sp>
      <p:sp>
        <p:nvSpPr>
          <p:cNvPr id="40" name="Line 24"/>
          <p:cNvSpPr>
            <a:spLocks noChangeShapeType="1"/>
          </p:cNvSpPr>
          <p:nvPr/>
        </p:nvSpPr>
        <p:spPr bwMode="auto">
          <a:xfrm flipV="1">
            <a:off x="614164" y="2241376"/>
            <a:ext cx="0" cy="9366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1" name="Text Box 25"/>
          <p:cNvSpPr txBox="1">
            <a:spLocks noChangeArrowheads="1"/>
          </p:cNvSpPr>
          <p:nvPr/>
        </p:nvSpPr>
        <p:spPr bwMode="auto">
          <a:xfrm>
            <a:off x="5724128" y="2780928"/>
            <a:ext cx="29876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dirty="0">
                <a:solidFill>
                  <a:srgbClr val="7030A0"/>
                </a:solidFill>
                <a:latin typeface="Times New Roman" pitchFamily="18" charset="0"/>
              </a:rPr>
              <a:t>Přímá </a:t>
            </a:r>
            <a:r>
              <a:rPr lang="cs-CZ" sz="2000" dirty="0" smtClean="0">
                <a:solidFill>
                  <a:srgbClr val="7030A0"/>
                </a:solidFill>
                <a:latin typeface="Times New Roman" pitchFamily="18" charset="0"/>
              </a:rPr>
              <a:t>úměrnost </a:t>
            </a:r>
            <a:r>
              <a:rPr lang="cs-CZ" sz="2000" dirty="0">
                <a:solidFill>
                  <a:srgbClr val="7030A0"/>
                </a:solidFill>
                <a:latin typeface="Times New Roman" pitchFamily="18" charset="0"/>
              </a:rPr>
              <a:t>– šipky budou mít stejný směr.</a:t>
            </a:r>
          </a:p>
        </p:txBody>
      </p:sp>
      <p:sp>
        <p:nvSpPr>
          <p:cNvPr id="42" name="Text Box 12"/>
          <p:cNvSpPr txBox="1">
            <a:spLocks noChangeArrowheads="1"/>
          </p:cNvSpPr>
          <p:nvPr/>
        </p:nvSpPr>
        <p:spPr bwMode="auto">
          <a:xfrm>
            <a:off x="251520" y="4509120"/>
            <a:ext cx="7380287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600" dirty="0" smtClean="0">
                <a:solidFill>
                  <a:srgbClr val="FF3300"/>
                </a:solidFill>
                <a:latin typeface="Times New Roman" pitchFamily="18" charset="0"/>
              </a:rPr>
              <a:t>...a nyní zapisujeme v pořadí podle šipek.</a:t>
            </a:r>
            <a:endParaRPr lang="cs-CZ" sz="2800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43" name="Rectangle 9"/>
          <p:cNvSpPr>
            <a:spLocks noChangeArrowheads="1"/>
          </p:cNvSpPr>
          <p:nvPr/>
        </p:nvSpPr>
        <p:spPr bwMode="auto">
          <a:xfrm>
            <a:off x="395536" y="3553852"/>
            <a:ext cx="4320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x</a:t>
            </a:r>
            <a:endParaRPr lang="cs-CZ" b="1" dirty="0"/>
          </a:p>
        </p:txBody>
      </p:sp>
      <p:sp>
        <p:nvSpPr>
          <p:cNvPr id="44" name="Rectangle 9"/>
          <p:cNvSpPr>
            <a:spLocks noChangeArrowheads="1"/>
          </p:cNvSpPr>
          <p:nvPr/>
        </p:nvSpPr>
        <p:spPr bwMode="auto">
          <a:xfrm>
            <a:off x="611560" y="3573016"/>
            <a:ext cx="4320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=</a:t>
            </a:r>
            <a:endParaRPr lang="cs-CZ" b="1" dirty="0"/>
          </a:p>
        </p:txBody>
      </p:sp>
      <p:sp>
        <p:nvSpPr>
          <p:cNvPr id="45" name="Rectangle 9"/>
          <p:cNvSpPr>
            <a:spLocks noChangeArrowheads="1"/>
          </p:cNvSpPr>
          <p:nvPr/>
        </p:nvSpPr>
        <p:spPr bwMode="auto">
          <a:xfrm>
            <a:off x="899592" y="3429000"/>
            <a:ext cx="7920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450</a:t>
            </a:r>
            <a:endParaRPr lang="cs-CZ" b="1" dirty="0"/>
          </a:p>
        </p:txBody>
      </p:sp>
      <p:sp>
        <p:nvSpPr>
          <p:cNvPr id="46" name="Rectangle 9"/>
          <p:cNvSpPr>
            <a:spLocks noChangeArrowheads="1"/>
          </p:cNvSpPr>
          <p:nvPr/>
        </p:nvSpPr>
        <p:spPr bwMode="auto">
          <a:xfrm>
            <a:off x="1547664" y="3356992"/>
            <a:ext cx="4320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.</a:t>
            </a:r>
            <a:endParaRPr lang="cs-CZ" b="1" dirty="0"/>
          </a:p>
        </p:txBody>
      </p:sp>
      <p:sp>
        <p:nvSpPr>
          <p:cNvPr id="47" name="Rectangle 9"/>
          <p:cNvSpPr>
            <a:spLocks noChangeArrowheads="1"/>
          </p:cNvSpPr>
          <p:nvPr/>
        </p:nvSpPr>
        <p:spPr bwMode="auto">
          <a:xfrm>
            <a:off x="1691680" y="3429000"/>
            <a:ext cx="5760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28</a:t>
            </a:r>
            <a:endParaRPr lang="cs-CZ" b="1" dirty="0"/>
          </a:p>
        </p:txBody>
      </p:sp>
      <p:cxnSp>
        <p:nvCxnSpPr>
          <p:cNvPr id="49" name="Přímá spojovací čára 48"/>
          <p:cNvCxnSpPr/>
          <p:nvPr/>
        </p:nvCxnSpPr>
        <p:spPr>
          <a:xfrm>
            <a:off x="971600" y="3861048"/>
            <a:ext cx="136815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9"/>
          <p:cNvSpPr>
            <a:spLocks noChangeArrowheads="1"/>
          </p:cNvSpPr>
          <p:nvPr/>
        </p:nvSpPr>
        <p:spPr bwMode="auto">
          <a:xfrm>
            <a:off x="1403648" y="3789040"/>
            <a:ext cx="6480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30</a:t>
            </a:r>
            <a:endParaRPr lang="cs-CZ" b="1" dirty="0"/>
          </a:p>
        </p:txBody>
      </p:sp>
      <p:sp>
        <p:nvSpPr>
          <p:cNvPr id="51" name="Rectangle 9"/>
          <p:cNvSpPr>
            <a:spLocks noChangeArrowheads="1"/>
          </p:cNvSpPr>
          <p:nvPr/>
        </p:nvSpPr>
        <p:spPr bwMode="auto">
          <a:xfrm>
            <a:off x="395536" y="4077072"/>
            <a:ext cx="4320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x</a:t>
            </a:r>
            <a:endParaRPr lang="cs-CZ" b="1" dirty="0"/>
          </a:p>
        </p:txBody>
      </p:sp>
      <p:sp>
        <p:nvSpPr>
          <p:cNvPr id="52" name="Rectangle 9"/>
          <p:cNvSpPr>
            <a:spLocks noChangeArrowheads="1"/>
          </p:cNvSpPr>
          <p:nvPr/>
        </p:nvSpPr>
        <p:spPr bwMode="auto">
          <a:xfrm>
            <a:off x="611560" y="4096236"/>
            <a:ext cx="4320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=</a:t>
            </a:r>
            <a:endParaRPr lang="cs-CZ" b="1" dirty="0"/>
          </a:p>
        </p:txBody>
      </p:sp>
      <p:sp>
        <p:nvSpPr>
          <p:cNvPr id="53" name="Rectangle 9"/>
          <p:cNvSpPr>
            <a:spLocks noChangeArrowheads="1"/>
          </p:cNvSpPr>
          <p:nvPr/>
        </p:nvSpPr>
        <p:spPr bwMode="auto">
          <a:xfrm>
            <a:off x="899592" y="4077072"/>
            <a:ext cx="13681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420 Kč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4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5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9977" grpId="0"/>
      <p:bldP spid="23" grpId="0"/>
      <p:bldP spid="26" grpId="0" build="allAtOnce"/>
      <p:bldP spid="27" grpId="0" animBg="1"/>
      <p:bldP spid="28" grpId="0"/>
      <p:bldP spid="28" grpId="1"/>
      <p:bldP spid="33" grpId="0"/>
      <p:bldP spid="33" grpId="1"/>
      <p:bldP spid="37" grpId="0"/>
      <p:bldP spid="38" grpId="0" animBg="1"/>
      <p:bldP spid="39" grpId="0"/>
      <p:bldP spid="40" grpId="0" animBg="1"/>
      <p:bldP spid="41" grpId="0"/>
      <p:bldP spid="42" grpId="0"/>
      <p:bldP spid="42" grpId="1"/>
      <p:bldP spid="43" grpId="0"/>
      <p:bldP spid="44" grpId="0"/>
      <p:bldP spid="45" grpId="0"/>
      <p:bldP spid="46" grpId="0"/>
      <p:bldP spid="47" grpId="0"/>
      <p:bldP spid="50" grpId="0"/>
      <p:bldP spid="51" grpId="0"/>
      <p:bldP spid="52" grpId="0"/>
      <p:bldP spid="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dirty="0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Trojčlenka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971600" y="836712"/>
            <a:ext cx="720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/>
            <a: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  <a:t>Trojčlenka je postup řešení úlohy, který vede: 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7416" name="Text Box 9"/>
          <p:cNvSpPr txBox="1">
            <a:spLocks noChangeArrowheads="1"/>
          </p:cNvSpPr>
          <p:nvPr/>
        </p:nvSpPr>
        <p:spPr bwMode="auto">
          <a:xfrm>
            <a:off x="395536" y="1700808"/>
            <a:ext cx="8424863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71463" indent="-271463">
              <a:spcBef>
                <a:spcPct val="50000"/>
              </a:spcBef>
              <a:buFont typeface="Arial" pitchFamily="34" charset="0"/>
              <a:buChar char="•"/>
            </a:pPr>
            <a:r>
              <a:rPr lang="cs-CZ" sz="3200" b="1" dirty="0" smtClean="0">
                <a:solidFill>
                  <a:srgbClr val="FF0000"/>
                </a:solidFill>
                <a:latin typeface="Times New Roman" pitchFamily="18" charset="0"/>
              </a:rPr>
              <a:t>k </a:t>
            </a:r>
            <a:r>
              <a:rPr lang="cs-CZ" sz="3200" b="1" dirty="0">
                <a:solidFill>
                  <a:srgbClr val="FF0000"/>
                </a:solidFill>
                <a:latin typeface="Times New Roman" pitchFamily="18" charset="0"/>
              </a:rPr>
              <a:t>sestavení rovnosti dvou poměrů s </a:t>
            </a:r>
            <a:r>
              <a:rPr lang="cs-CZ" sz="3200" b="1" dirty="0" smtClean="0">
                <a:solidFill>
                  <a:srgbClr val="FF0000"/>
                </a:solidFill>
                <a:latin typeface="Times New Roman" pitchFamily="18" charset="0"/>
              </a:rPr>
              <a:t>jedním neznámým členem</a:t>
            </a:r>
            <a:endParaRPr lang="cs-CZ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7417" name="Text Box 23"/>
          <p:cNvSpPr txBox="1">
            <a:spLocks noChangeArrowheads="1"/>
          </p:cNvSpPr>
          <p:nvPr/>
        </p:nvSpPr>
        <p:spPr bwMode="auto">
          <a:xfrm>
            <a:off x="323850" y="2981325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Char char="•"/>
            </a:pPr>
            <a:r>
              <a:rPr lang="cs-CZ" sz="3200" b="1" dirty="0">
                <a:solidFill>
                  <a:srgbClr val="FF0000"/>
                </a:solidFill>
                <a:latin typeface="Times New Roman" pitchFamily="18" charset="0"/>
              </a:rPr>
              <a:t>  k výpočtu neznámého členu</a:t>
            </a:r>
          </a:p>
        </p:txBody>
      </p:sp>
      <p:sp>
        <p:nvSpPr>
          <p:cNvPr id="17418" name="Text Box 24"/>
          <p:cNvSpPr txBox="1">
            <a:spLocks noChangeArrowheads="1"/>
          </p:cNvSpPr>
          <p:nvPr/>
        </p:nvSpPr>
        <p:spPr bwMode="auto">
          <a:xfrm>
            <a:off x="467544" y="4077072"/>
            <a:ext cx="820891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3200" b="1" dirty="0">
                <a:solidFill>
                  <a:srgbClr val="800000"/>
                </a:solidFill>
                <a:latin typeface="Times New Roman" pitchFamily="18" charset="0"/>
              </a:rPr>
              <a:t>Tři členy v poměrech jsou známé, jeden člen je neznámý.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6" grpId="0"/>
      <p:bldP spid="17417" grpId="0"/>
      <p:bldP spid="174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dirty="0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Trojčlenka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02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10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10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63526" name="Text Box 6"/>
          <p:cNvSpPr txBox="1">
            <a:spLocks noChangeArrowheads="1"/>
          </p:cNvSpPr>
          <p:nvPr/>
        </p:nvSpPr>
        <p:spPr bwMode="auto">
          <a:xfrm>
            <a:off x="395536" y="836712"/>
            <a:ext cx="8424936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/>
            <a: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  <a:t>Patnáct vajec stojí 33 Kč. Kolik stojí 20 vajec?</a:t>
            </a:r>
          </a:p>
        </p:txBody>
      </p:sp>
      <p:sp>
        <p:nvSpPr>
          <p:cNvPr id="4106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63529" name="Text Box 9"/>
          <p:cNvSpPr txBox="1">
            <a:spLocks noChangeArrowheads="1"/>
          </p:cNvSpPr>
          <p:nvPr/>
        </p:nvSpPr>
        <p:spPr bwMode="auto">
          <a:xfrm>
            <a:off x="971551" y="1809204"/>
            <a:ext cx="403249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  <a:t>15 vajec ………. 33 Kč</a:t>
            </a:r>
          </a:p>
        </p:txBody>
      </p:sp>
      <p:sp>
        <p:nvSpPr>
          <p:cNvPr id="363530" name="Text Box 10"/>
          <p:cNvSpPr txBox="1">
            <a:spLocks noChangeArrowheads="1"/>
          </p:cNvSpPr>
          <p:nvPr/>
        </p:nvSpPr>
        <p:spPr bwMode="auto">
          <a:xfrm>
            <a:off x="971551" y="2385467"/>
            <a:ext cx="396049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  <a:t>20 vajec </a:t>
            </a:r>
            <a:r>
              <a:rPr lang="cs-CZ" sz="2800" dirty="0" smtClean="0">
                <a:solidFill>
                  <a:schemeClr val="accent2"/>
                </a:solidFill>
                <a:latin typeface="Times New Roman" pitchFamily="18" charset="0"/>
              </a:rPr>
              <a:t>……..…. </a:t>
            </a:r>
            <a: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  <a:t>x Kč</a:t>
            </a:r>
          </a:p>
        </p:txBody>
      </p:sp>
      <p:sp>
        <p:nvSpPr>
          <p:cNvPr id="363531" name="Line 11"/>
          <p:cNvSpPr>
            <a:spLocks noChangeShapeType="1"/>
          </p:cNvSpPr>
          <p:nvPr/>
        </p:nvSpPr>
        <p:spPr bwMode="auto">
          <a:xfrm>
            <a:off x="827088" y="2996778"/>
            <a:ext cx="4176712" cy="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3537" name="Text Box 17"/>
          <p:cNvSpPr txBox="1">
            <a:spLocks noChangeArrowheads="1"/>
          </p:cNvSpPr>
          <p:nvPr/>
        </p:nvSpPr>
        <p:spPr bwMode="auto">
          <a:xfrm>
            <a:off x="395536" y="4869160"/>
            <a:ext cx="7776864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chemeClr val="accent2"/>
                </a:solidFill>
                <a:latin typeface="Times New Roman" pitchFamily="18" charset="0"/>
              </a:rPr>
              <a:t>Za 20 vajec zaplatíme 44 Kč.</a:t>
            </a:r>
          </a:p>
        </p:txBody>
      </p:sp>
      <p:sp>
        <p:nvSpPr>
          <p:cNvPr id="363538" name="Line 18"/>
          <p:cNvSpPr>
            <a:spLocks noChangeShapeType="1"/>
          </p:cNvSpPr>
          <p:nvPr/>
        </p:nvSpPr>
        <p:spPr bwMode="auto">
          <a:xfrm flipV="1">
            <a:off x="5076825" y="1880765"/>
            <a:ext cx="0" cy="9366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63539" name="Text Box 19"/>
          <p:cNvSpPr txBox="1">
            <a:spLocks noChangeArrowheads="1"/>
          </p:cNvSpPr>
          <p:nvPr/>
        </p:nvSpPr>
        <p:spPr bwMode="auto">
          <a:xfrm>
            <a:off x="5294313" y="1556792"/>
            <a:ext cx="35258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dirty="0">
                <a:solidFill>
                  <a:srgbClr val="7030A0"/>
                </a:solidFill>
                <a:latin typeface="Times New Roman" pitchFamily="18" charset="0"/>
              </a:rPr>
              <a:t>Kolikrát se zvýší počet vajec, tolikrát se zvýší cena.</a:t>
            </a:r>
          </a:p>
        </p:txBody>
      </p:sp>
      <p:sp>
        <p:nvSpPr>
          <p:cNvPr id="363540" name="Line 20"/>
          <p:cNvSpPr>
            <a:spLocks noChangeShapeType="1"/>
          </p:cNvSpPr>
          <p:nvPr/>
        </p:nvSpPr>
        <p:spPr bwMode="auto">
          <a:xfrm flipV="1">
            <a:off x="901700" y="1809328"/>
            <a:ext cx="0" cy="9366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63541" name="Text Box 21"/>
          <p:cNvSpPr txBox="1">
            <a:spLocks noChangeArrowheads="1"/>
          </p:cNvSpPr>
          <p:nvPr/>
        </p:nvSpPr>
        <p:spPr bwMode="auto">
          <a:xfrm>
            <a:off x="5294313" y="2277517"/>
            <a:ext cx="29876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dirty="0">
                <a:solidFill>
                  <a:srgbClr val="7030A0"/>
                </a:solidFill>
                <a:latin typeface="Times New Roman" pitchFamily="18" charset="0"/>
              </a:rPr>
              <a:t>Přímá úměra – šipky budou mít stejný směr.</a:t>
            </a:r>
          </a:p>
        </p:txBody>
      </p:sp>
      <p:sp>
        <p:nvSpPr>
          <p:cNvPr id="23" name="Rectangle 9"/>
          <p:cNvSpPr>
            <a:spLocks noChangeArrowheads="1"/>
          </p:cNvSpPr>
          <p:nvPr/>
        </p:nvSpPr>
        <p:spPr bwMode="auto">
          <a:xfrm>
            <a:off x="395536" y="3553852"/>
            <a:ext cx="4320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x</a:t>
            </a:r>
            <a:endParaRPr lang="cs-CZ" b="1" dirty="0"/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611560" y="3573016"/>
            <a:ext cx="4320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=</a:t>
            </a:r>
            <a:endParaRPr lang="cs-CZ" b="1" dirty="0"/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1043608" y="3429000"/>
            <a:ext cx="7920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33</a:t>
            </a:r>
            <a:endParaRPr lang="cs-CZ" b="1" dirty="0"/>
          </a:p>
        </p:txBody>
      </p:sp>
      <p:sp>
        <p:nvSpPr>
          <p:cNvPr id="26" name="Rectangle 9"/>
          <p:cNvSpPr>
            <a:spLocks noChangeArrowheads="1"/>
          </p:cNvSpPr>
          <p:nvPr/>
        </p:nvSpPr>
        <p:spPr bwMode="auto">
          <a:xfrm>
            <a:off x="1691680" y="3429000"/>
            <a:ext cx="5760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20</a:t>
            </a:r>
            <a:endParaRPr lang="cs-CZ" b="1" dirty="0"/>
          </a:p>
        </p:txBody>
      </p:sp>
      <p:cxnSp>
        <p:nvCxnSpPr>
          <p:cNvPr id="27" name="Přímá spojovací čára 26"/>
          <p:cNvCxnSpPr/>
          <p:nvPr/>
        </p:nvCxnSpPr>
        <p:spPr>
          <a:xfrm>
            <a:off x="971600" y="3861048"/>
            <a:ext cx="136815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>
            <a:spLocks noChangeArrowheads="1"/>
          </p:cNvSpPr>
          <p:nvPr/>
        </p:nvSpPr>
        <p:spPr bwMode="auto">
          <a:xfrm>
            <a:off x="1403648" y="3789040"/>
            <a:ext cx="6480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15</a:t>
            </a:r>
            <a:endParaRPr lang="cs-CZ" b="1" dirty="0"/>
          </a:p>
        </p:txBody>
      </p:sp>
      <p:sp>
        <p:nvSpPr>
          <p:cNvPr id="29" name="Rectangle 9"/>
          <p:cNvSpPr>
            <a:spLocks noChangeArrowheads="1"/>
          </p:cNvSpPr>
          <p:nvPr/>
        </p:nvSpPr>
        <p:spPr bwMode="auto">
          <a:xfrm>
            <a:off x="1484040" y="3356992"/>
            <a:ext cx="3516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.</a:t>
            </a:r>
            <a:endParaRPr lang="cs-CZ" b="1" dirty="0"/>
          </a:p>
        </p:txBody>
      </p:sp>
      <p:sp>
        <p:nvSpPr>
          <p:cNvPr id="30" name="Rectangle 9"/>
          <p:cNvSpPr>
            <a:spLocks noChangeArrowheads="1"/>
          </p:cNvSpPr>
          <p:nvPr/>
        </p:nvSpPr>
        <p:spPr bwMode="auto">
          <a:xfrm>
            <a:off x="395536" y="4149080"/>
            <a:ext cx="4320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x</a:t>
            </a:r>
            <a:endParaRPr lang="cs-CZ" b="1" dirty="0"/>
          </a:p>
        </p:txBody>
      </p:sp>
      <p:sp>
        <p:nvSpPr>
          <p:cNvPr id="31" name="Rectangle 9"/>
          <p:cNvSpPr>
            <a:spLocks noChangeArrowheads="1"/>
          </p:cNvSpPr>
          <p:nvPr/>
        </p:nvSpPr>
        <p:spPr bwMode="auto">
          <a:xfrm>
            <a:off x="611560" y="4149080"/>
            <a:ext cx="4320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=</a:t>
            </a:r>
            <a:endParaRPr lang="cs-CZ" b="1" dirty="0"/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971600" y="4149080"/>
            <a:ext cx="10801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44 Kč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635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635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635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635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635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635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635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635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635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80"/>
                            </p:stCondLst>
                            <p:childTnLst>
                              <p:par>
                                <p:cTn id="2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63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63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63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63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63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63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63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63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63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63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526" grpId="0"/>
      <p:bldP spid="363529" grpId="0"/>
      <p:bldP spid="363530" grpId="0"/>
      <p:bldP spid="363531" grpId="0" animBg="1"/>
      <p:bldP spid="363537" grpId="0"/>
      <p:bldP spid="363538" grpId="0" animBg="1"/>
      <p:bldP spid="363539" grpId="0"/>
      <p:bldP spid="363540" grpId="0" animBg="1"/>
      <p:bldP spid="363541" grpId="0"/>
      <p:bldP spid="23" grpId="0"/>
      <p:bldP spid="24" grpId="0"/>
      <p:bldP spid="25" grpId="0"/>
      <p:bldP spid="26" grpId="0"/>
      <p:bldP spid="28" grpId="0"/>
      <p:bldP spid="29" grpId="0"/>
      <p:bldP spid="30" grpId="0"/>
      <p:bldP spid="31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dirty="0"/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Trojčlenka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12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12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12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64550" name="Text Box 6"/>
          <p:cNvSpPr txBox="1">
            <a:spLocks noChangeArrowheads="1"/>
          </p:cNvSpPr>
          <p:nvPr/>
        </p:nvSpPr>
        <p:spPr bwMode="auto">
          <a:xfrm>
            <a:off x="251520" y="764704"/>
            <a:ext cx="8639175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cs-CZ" sz="2300" dirty="0">
                <a:solidFill>
                  <a:schemeClr val="accent2"/>
                </a:solidFill>
                <a:latin typeface="Times New Roman" pitchFamily="18" charset="0"/>
              </a:rPr>
              <a:t>Jestliže traktorista použije pluh se 4 radlicemi, zorá lán pšeničného</a:t>
            </a:r>
          </a:p>
          <a:p>
            <a:pPr algn="just"/>
            <a:r>
              <a:rPr lang="cs-CZ" sz="2300" dirty="0">
                <a:solidFill>
                  <a:schemeClr val="accent2"/>
                </a:solidFill>
                <a:latin typeface="Times New Roman" pitchFamily="18" charset="0"/>
              </a:rPr>
              <a:t>strniště za 48 hodin. Jak dlouho mu bude trvat orba tohoto lánu pluhem</a:t>
            </a:r>
          </a:p>
          <a:p>
            <a:pPr algn="just"/>
            <a:r>
              <a:rPr lang="cs-CZ" sz="2300" dirty="0">
                <a:solidFill>
                  <a:schemeClr val="accent2"/>
                </a:solidFill>
                <a:latin typeface="Times New Roman" pitchFamily="18" charset="0"/>
              </a:rPr>
              <a:t>se 6 stejně širokými radlicemi při nezměněné pojezdové rychlosti</a:t>
            </a:r>
          </a:p>
          <a:p>
            <a:pPr algn="just"/>
            <a:r>
              <a:rPr lang="cs-CZ" sz="2300" dirty="0">
                <a:solidFill>
                  <a:schemeClr val="accent2"/>
                </a:solidFill>
                <a:latin typeface="Times New Roman" pitchFamily="18" charset="0"/>
              </a:rPr>
              <a:t>v kilometrech za hodinu?</a:t>
            </a:r>
          </a:p>
        </p:txBody>
      </p:sp>
      <p:sp>
        <p:nvSpPr>
          <p:cNvPr id="513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64552" name="Text Box 8"/>
          <p:cNvSpPr txBox="1">
            <a:spLocks noChangeArrowheads="1"/>
          </p:cNvSpPr>
          <p:nvPr/>
        </p:nvSpPr>
        <p:spPr bwMode="auto">
          <a:xfrm>
            <a:off x="684015" y="2314848"/>
            <a:ext cx="410401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  <a:t>4 radlice ………. 48 hod.</a:t>
            </a:r>
          </a:p>
        </p:txBody>
      </p:sp>
      <p:sp>
        <p:nvSpPr>
          <p:cNvPr id="364553" name="Text Box 9"/>
          <p:cNvSpPr txBox="1">
            <a:spLocks noChangeArrowheads="1"/>
          </p:cNvSpPr>
          <p:nvPr/>
        </p:nvSpPr>
        <p:spPr bwMode="auto">
          <a:xfrm>
            <a:off x="684015" y="2891111"/>
            <a:ext cx="410401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  <a:t>6 radlic </a:t>
            </a:r>
            <a:r>
              <a:rPr lang="cs-CZ" sz="2800" dirty="0" smtClean="0">
                <a:solidFill>
                  <a:schemeClr val="accent2"/>
                </a:solidFill>
                <a:latin typeface="Times New Roman" pitchFamily="18" charset="0"/>
              </a:rPr>
              <a:t>..……..…. </a:t>
            </a:r>
            <a: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  <a:t>x hod.</a:t>
            </a:r>
          </a:p>
        </p:txBody>
      </p:sp>
      <p:sp>
        <p:nvSpPr>
          <p:cNvPr id="364554" name="Line 10"/>
          <p:cNvSpPr>
            <a:spLocks noChangeShapeType="1"/>
          </p:cNvSpPr>
          <p:nvPr/>
        </p:nvSpPr>
        <p:spPr bwMode="auto">
          <a:xfrm>
            <a:off x="539552" y="3410223"/>
            <a:ext cx="4176712" cy="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4558" name="Text Box 14"/>
          <p:cNvSpPr txBox="1">
            <a:spLocks noChangeArrowheads="1"/>
          </p:cNvSpPr>
          <p:nvPr/>
        </p:nvSpPr>
        <p:spPr bwMode="auto">
          <a:xfrm>
            <a:off x="323528" y="4941168"/>
            <a:ext cx="8280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chemeClr val="accent2"/>
                </a:solidFill>
                <a:latin typeface="Times New Roman" pitchFamily="18" charset="0"/>
              </a:rPr>
              <a:t>Pluh se 6 radlicemi zorá pole za 32 </a:t>
            </a:r>
            <a:r>
              <a:rPr lang="cs-CZ" sz="2800" b="1" dirty="0" smtClean="0">
                <a:solidFill>
                  <a:schemeClr val="accent2"/>
                </a:solidFill>
                <a:latin typeface="Times New Roman" pitchFamily="18" charset="0"/>
              </a:rPr>
              <a:t>hodin.</a:t>
            </a:r>
            <a:endParaRPr lang="cs-CZ" sz="2800" b="1" dirty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364559" name="Line 15"/>
          <p:cNvSpPr>
            <a:spLocks noChangeShapeType="1"/>
          </p:cNvSpPr>
          <p:nvPr/>
        </p:nvSpPr>
        <p:spPr bwMode="auto">
          <a:xfrm flipV="1">
            <a:off x="4789289" y="2294211"/>
            <a:ext cx="0" cy="9366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64560" name="Text Box 16"/>
          <p:cNvSpPr txBox="1">
            <a:spLocks noChangeArrowheads="1"/>
          </p:cNvSpPr>
          <p:nvPr/>
        </p:nvSpPr>
        <p:spPr bwMode="auto">
          <a:xfrm>
            <a:off x="5006777" y="2060848"/>
            <a:ext cx="35258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dirty="0">
                <a:solidFill>
                  <a:srgbClr val="7030A0"/>
                </a:solidFill>
                <a:latin typeface="Times New Roman" pitchFamily="18" charset="0"/>
              </a:rPr>
              <a:t>Kolikrát se zvýší počet radlic, tolikrát se zkrátí doba.</a:t>
            </a:r>
          </a:p>
        </p:txBody>
      </p:sp>
      <p:sp>
        <p:nvSpPr>
          <p:cNvPr id="364561" name="Line 17"/>
          <p:cNvSpPr>
            <a:spLocks noChangeShapeType="1"/>
          </p:cNvSpPr>
          <p:nvPr/>
        </p:nvSpPr>
        <p:spPr bwMode="auto">
          <a:xfrm>
            <a:off x="612577" y="2257698"/>
            <a:ext cx="0" cy="1008063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64562" name="Text Box 18"/>
          <p:cNvSpPr txBox="1">
            <a:spLocks noChangeArrowheads="1"/>
          </p:cNvSpPr>
          <p:nvPr/>
        </p:nvSpPr>
        <p:spPr bwMode="auto">
          <a:xfrm>
            <a:off x="5006777" y="2781573"/>
            <a:ext cx="29876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>
                <a:solidFill>
                  <a:srgbClr val="7030A0"/>
                </a:solidFill>
                <a:latin typeface="Times New Roman" pitchFamily="18" charset="0"/>
              </a:rPr>
              <a:t>Nepřímá úměra – šipky budou mít různý směr.</a:t>
            </a:r>
          </a:p>
        </p:txBody>
      </p:sp>
      <p:sp>
        <p:nvSpPr>
          <p:cNvPr id="364563" name="Text Box 19"/>
          <p:cNvSpPr txBox="1">
            <a:spLocks noChangeArrowheads="1"/>
          </p:cNvSpPr>
          <p:nvPr/>
        </p:nvSpPr>
        <p:spPr bwMode="auto">
          <a:xfrm>
            <a:off x="5292080" y="3501008"/>
            <a:ext cx="331236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dirty="0">
                <a:solidFill>
                  <a:srgbClr val="FF3300"/>
                </a:solidFill>
                <a:latin typeface="Times New Roman" pitchFamily="18" charset="0"/>
              </a:rPr>
              <a:t>Začínáme šipkou od neznámého členu.</a:t>
            </a:r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395536" y="3553852"/>
            <a:ext cx="4320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x</a:t>
            </a:r>
            <a:endParaRPr lang="cs-CZ" b="1" dirty="0"/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611560" y="3573016"/>
            <a:ext cx="4320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=</a:t>
            </a:r>
            <a:endParaRPr lang="cs-CZ" b="1" dirty="0"/>
          </a:p>
        </p:txBody>
      </p:sp>
      <p:sp>
        <p:nvSpPr>
          <p:cNvPr id="26" name="Rectangle 9"/>
          <p:cNvSpPr>
            <a:spLocks noChangeArrowheads="1"/>
          </p:cNvSpPr>
          <p:nvPr/>
        </p:nvSpPr>
        <p:spPr bwMode="auto">
          <a:xfrm>
            <a:off x="1043608" y="3429000"/>
            <a:ext cx="7920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48</a:t>
            </a:r>
            <a:endParaRPr lang="cs-CZ" b="1" dirty="0"/>
          </a:p>
        </p:txBody>
      </p:sp>
      <p:sp>
        <p:nvSpPr>
          <p:cNvPr id="27" name="Rectangle 9"/>
          <p:cNvSpPr>
            <a:spLocks noChangeArrowheads="1"/>
          </p:cNvSpPr>
          <p:nvPr/>
        </p:nvSpPr>
        <p:spPr bwMode="auto">
          <a:xfrm>
            <a:off x="1691680" y="3429000"/>
            <a:ext cx="5760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4</a:t>
            </a:r>
            <a:endParaRPr lang="cs-CZ" b="1" dirty="0"/>
          </a:p>
        </p:txBody>
      </p:sp>
      <p:cxnSp>
        <p:nvCxnSpPr>
          <p:cNvPr id="28" name="Přímá spojovací čára 27"/>
          <p:cNvCxnSpPr/>
          <p:nvPr/>
        </p:nvCxnSpPr>
        <p:spPr>
          <a:xfrm>
            <a:off x="971600" y="3861048"/>
            <a:ext cx="136815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9"/>
          <p:cNvSpPr>
            <a:spLocks noChangeArrowheads="1"/>
          </p:cNvSpPr>
          <p:nvPr/>
        </p:nvSpPr>
        <p:spPr bwMode="auto">
          <a:xfrm>
            <a:off x="1403648" y="3789040"/>
            <a:ext cx="6480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6</a:t>
            </a:r>
            <a:endParaRPr lang="cs-CZ" b="1" dirty="0"/>
          </a:p>
        </p:txBody>
      </p:sp>
      <p:sp>
        <p:nvSpPr>
          <p:cNvPr id="30" name="Rectangle 9"/>
          <p:cNvSpPr>
            <a:spLocks noChangeArrowheads="1"/>
          </p:cNvSpPr>
          <p:nvPr/>
        </p:nvSpPr>
        <p:spPr bwMode="auto">
          <a:xfrm>
            <a:off x="1484040" y="3356992"/>
            <a:ext cx="3516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.</a:t>
            </a:r>
            <a:endParaRPr lang="cs-CZ" b="1" dirty="0"/>
          </a:p>
        </p:txBody>
      </p:sp>
      <p:sp>
        <p:nvSpPr>
          <p:cNvPr id="31" name="Rectangle 9"/>
          <p:cNvSpPr>
            <a:spLocks noChangeArrowheads="1"/>
          </p:cNvSpPr>
          <p:nvPr/>
        </p:nvSpPr>
        <p:spPr bwMode="auto">
          <a:xfrm>
            <a:off x="395536" y="4149080"/>
            <a:ext cx="4320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x</a:t>
            </a:r>
            <a:endParaRPr lang="cs-CZ" b="1" dirty="0"/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611560" y="4149080"/>
            <a:ext cx="4320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=</a:t>
            </a:r>
            <a:endParaRPr lang="cs-CZ" b="1" dirty="0"/>
          </a:p>
        </p:txBody>
      </p:sp>
      <p:sp>
        <p:nvSpPr>
          <p:cNvPr id="33" name="Rectangle 9"/>
          <p:cNvSpPr>
            <a:spLocks noChangeArrowheads="1"/>
          </p:cNvSpPr>
          <p:nvPr/>
        </p:nvSpPr>
        <p:spPr bwMode="auto">
          <a:xfrm>
            <a:off x="971600" y="4149080"/>
            <a:ext cx="12241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32 hod 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645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645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645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64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64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64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64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64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64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64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64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64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64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4550" grpId="0"/>
      <p:bldP spid="364552" grpId="0"/>
      <p:bldP spid="364553" grpId="0"/>
      <p:bldP spid="364554" grpId="0" animBg="1"/>
      <p:bldP spid="364558" grpId="0"/>
      <p:bldP spid="364559" grpId="0" animBg="1"/>
      <p:bldP spid="364560" grpId="0"/>
      <p:bldP spid="364561" grpId="0" animBg="1"/>
      <p:bldP spid="364562" grpId="0"/>
      <p:bldP spid="364563" grpId="0"/>
      <p:bldP spid="24" grpId="0"/>
      <p:bldP spid="25" grpId="0"/>
      <p:bldP spid="26" grpId="0"/>
      <p:bldP spid="27" grpId="0"/>
      <p:bldP spid="29" grpId="0"/>
      <p:bldP spid="30" grpId="0"/>
      <p:bldP spid="31" grpId="0"/>
      <p:bldP spid="32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dirty="0"/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Trojčlenka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15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5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65574" name="Text Box 6"/>
          <p:cNvSpPr txBox="1">
            <a:spLocks noChangeArrowheads="1"/>
          </p:cNvSpPr>
          <p:nvPr/>
        </p:nvSpPr>
        <p:spPr bwMode="auto">
          <a:xfrm>
            <a:off x="323529" y="836712"/>
            <a:ext cx="8496944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cs-CZ" sz="2400" dirty="0">
                <a:solidFill>
                  <a:schemeClr val="accent2"/>
                </a:solidFill>
                <a:latin typeface="Times New Roman" pitchFamily="18" charset="0"/>
              </a:rPr>
              <a:t>Tři stejně výkonná čerpadla vyčerpají vodu ze zatopené stavební jámy za 7 hodin. Za kolik hodin by vyčerpalo vodu z jámy pět stejně výkonných čerpadel?</a:t>
            </a:r>
          </a:p>
        </p:txBody>
      </p:sp>
      <p:sp>
        <p:nvSpPr>
          <p:cNvPr id="615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65576" name="Text Box 8"/>
          <p:cNvSpPr txBox="1">
            <a:spLocks noChangeArrowheads="1"/>
          </p:cNvSpPr>
          <p:nvPr/>
        </p:nvSpPr>
        <p:spPr bwMode="auto">
          <a:xfrm>
            <a:off x="684015" y="2170832"/>
            <a:ext cx="3959994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  <a:t>3 čerpadla ………. 7 hod.</a:t>
            </a:r>
          </a:p>
        </p:txBody>
      </p:sp>
      <p:sp>
        <p:nvSpPr>
          <p:cNvPr id="365577" name="Text Box 9"/>
          <p:cNvSpPr txBox="1">
            <a:spLocks noChangeArrowheads="1"/>
          </p:cNvSpPr>
          <p:nvPr/>
        </p:nvSpPr>
        <p:spPr bwMode="auto">
          <a:xfrm>
            <a:off x="684014" y="2747095"/>
            <a:ext cx="417601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  <a:t>5 čerpadel ..………. x hod.</a:t>
            </a:r>
          </a:p>
        </p:txBody>
      </p:sp>
      <p:sp>
        <p:nvSpPr>
          <p:cNvPr id="365578" name="Line 10"/>
          <p:cNvSpPr>
            <a:spLocks noChangeShapeType="1"/>
          </p:cNvSpPr>
          <p:nvPr/>
        </p:nvSpPr>
        <p:spPr bwMode="auto">
          <a:xfrm>
            <a:off x="539552" y="3266207"/>
            <a:ext cx="4176712" cy="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5582" name="Text Box 14"/>
          <p:cNvSpPr txBox="1">
            <a:spLocks noChangeArrowheads="1"/>
          </p:cNvSpPr>
          <p:nvPr/>
        </p:nvSpPr>
        <p:spPr bwMode="auto">
          <a:xfrm>
            <a:off x="323528" y="5013176"/>
            <a:ext cx="8280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  <a:t>Pět čerpadel vyčerpá vodu za 4 hodiny a 12 minut.</a:t>
            </a:r>
          </a:p>
        </p:txBody>
      </p:sp>
      <p:sp>
        <p:nvSpPr>
          <p:cNvPr id="365583" name="Line 15"/>
          <p:cNvSpPr>
            <a:spLocks noChangeShapeType="1"/>
          </p:cNvSpPr>
          <p:nvPr/>
        </p:nvSpPr>
        <p:spPr bwMode="auto">
          <a:xfrm flipV="1">
            <a:off x="4789289" y="2150195"/>
            <a:ext cx="0" cy="9366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65584" name="Text Box 16"/>
          <p:cNvSpPr txBox="1">
            <a:spLocks noChangeArrowheads="1"/>
          </p:cNvSpPr>
          <p:nvPr/>
        </p:nvSpPr>
        <p:spPr bwMode="auto">
          <a:xfrm>
            <a:off x="5006777" y="1916832"/>
            <a:ext cx="35258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dirty="0">
                <a:solidFill>
                  <a:srgbClr val="7030A0"/>
                </a:solidFill>
                <a:latin typeface="Times New Roman" pitchFamily="18" charset="0"/>
              </a:rPr>
              <a:t>Kolikrát se zvýší počet čerpadel, tolikrát se zkrátí doba.</a:t>
            </a:r>
          </a:p>
        </p:txBody>
      </p:sp>
      <p:sp>
        <p:nvSpPr>
          <p:cNvPr id="365585" name="Line 17"/>
          <p:cNvSpPr>
            <a:spLocks noChangeShapeType="1"/>
          </p:cNvSpPr>
          <p:nvPr/>
        </p:nvSpPr>
        <p:spPr bwMode="auto">
          <a:xfrm>
            <a:off x="612577" y="2113682"/>
            <a:ext cx="0" cy="1008063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65586" name="Text Box 18"/>
          <p:cNvSpPr txBox="1">
            <a:spLocks noChangeArrowheads="1"/>
          </p:cNvSpPr>
          <p:nvPr/>
        </p:nvSpPr>
        <p:spPr bwMode="auto">
          <a:xfrm>
            <a:off x="5006777" y="2637557"/>
            <a:ext cx="29876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>
                <a:solidFill>
                  <a:srgbClr val="7030A0"/>
                </a:solidFill>
                <a:latin typeface="Times New Roman" pitchFamily="18" charset="0"/>
              </a:rPr>
              <a:t>Nepřímá úměra – šipky budou mít různý směr.</a:t>
            </a:r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395536" y="3553852"/>
            <a:ext cx="4320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x</a:t>
            </a:r>
            <a:endParaRPr lang="cs-CZ" b="1" dirty="0"/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611560" y="3573016"/>
            <a:ext cx="4320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=</a:t>
            </a:r>
            <a:endParaRPr lang="cs-CZ" b="1" dirty="0"/>
          </a:p>
        </p:txBody>
      </p:sp>
      <p:sp>
        <p:nvSpPr>
          <p:cNvPr id="26" name="Rectangle 9"/>
          <p:cNvSpPr>
            <a:spLocks noChangeArrowheads="1"/>
          </p:cNvSpPr>
          <p:nvPr/>
        </p:nvSpPr>
        <p:spPr bwMode="auto">
          <a:xfrm>
            <a:off x="1043608" y="3429000"/>
            <a:ext cx="7920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7</a:t>
            </a:r>
            <a:endParaRPr lang="cs-CZ" b="1" dirty="0"/>
          </a:p>
        </p:txBody>
      </p:sp>
      <p:sp>
        <p:nvSpPr>
          <p:cNvPr id="27" name="Rectangle 9"/>
          <p:cNvSpPr>
            <a:spLocks noChangeArrowheads="1"/>
          </p:cNvSpPr>
          <p:nvPr/>
        </p:nvSpPr>
        <p:spPr bwMode="auto">
          <a:xfrm>
            <a:off x="1691680" y="3429000"/>
            <a:ext cx="5760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3</a:t>
            </a:r>
            <a:endParaRPr lang="cs-CZ" b="1" dirty="0"/>
          </a:p>
        </p:txBody>
      </p:sp>
      <p:cxnSp>
        <p:nvCxnSpPr>
          <p:cNvPr id="28" name="Přímá spojovací čára 27"/>
          <p:cNvCxnSpPr/>
          <p:nvPr/>
        </p:nvCxnSpPr>
        <p:spPr>
          <a:xfrm>
            <a:off x="971600" y="3861048"/>
            <a:ext cx="136815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9"/>
          <p:cNvSpPr>
            <a:spLocks noChangeArrowheads="1"/>
          </p:cNvSpPr>
          <p:nvPr/>
        </p:nvSpPr>
        <p:spPr bwMode="auto">
          <a:xfrm>
            <a:off x="1403648" y="3789040"/>
            <a:ext cx="6480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5</a:t>
            </a:r>
            <a:endParaRPr lang="cs-CZ" b="1" dirty="0"/>
          </a:p>
        </p:txBody>
      </p:sp>
      <p:sp>
        <p:nvSpPr>
          <p:cNvPr id="30" name="Rectangle 9"/>
          <p:cNvSpPr>
            <a:spLocks noChangeArrowheads="1"/>
          </p:cNvSpPr>
          <p:nvPr/>
        </p:nvSpPr>
        <p:spPr bwMode="auto">
          <a:xfrm>
            <a:off x="1403648" y="3356992"/>
            <a:ext cx="3516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.</a:t>
            </a:r>
            <a:endParaRPr lang="cs-CZ" b="1" dirty="0"/>
          </a:p>
        </p:txBody>
      </p:sp>
      <p:sp>
        <p:nvSpPr>
          <p:cNvPr id="31" name="Rectangle 9"/>
          <p:cNvSpPr>
            <a:spLocks noChangeArrowheads="1"/>
          </p:cNvSpPr>
          <p:nvPr/>
        </p:nvSpPr>
        <p:spPr bwMode="auto">
          <a:xfrm>
            <a:off x="395536" y="4149080"/>
            <a:ext cx="4320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x</a:t>
            </a:r>
            <a:endParaRPr lang="cs-CZ" b="1" dirty="0"/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611560" y="4149080"/>
            <a:ext cx="4320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=</a:t>
            </a:r>
            <a:endParaRPr lang="cs-CZ" b="1" dirty="0"/>
          </a:p>
        </p:txBody>
      </p:sp>
      <p:sp>
        <p:nvSpPr>
          <p:cNvPr id="33" name="Rectangle 9"/>
          <p:cNvSpPr>
            <a:spLocks noChangeArrowheads="1"/>
          </p:cNvSpPr>
          <p:nvPr/>
        </p:nvSpPr>
        <p:spPr bwMode="auto">
          <a:xfrm>
            <a:off x="971600" y="4149080"/>
            <a:ext cx="13681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4,2 hod </a:t>
            </a:r>
            <a:endParaRPr lang="cs-CZ" b="1" dirty="0"/>
          </a:p>
        </p:txBody>
      </p:sp>
      <p:sp>
        <p:nvSpPr>
          <p:cNvPr id="34" name="Rectangle 9"/>
          <p:cNvSpPr>
            <a:spLocks noChangeArrowheads="1"/>
          </p:cNvSpPr>
          <p:nvPr/>
        </p:nvSpPr>
        <p:spPr bwMode="auto">
          <a:xfrm>
            <a:off x="2123728" y="4149080"/>
            <a:ext cx="4320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=</a:t>
            </a:r>
            <a:endParaRPr lang="cs-CZ" b="1" dirty="0"/>
          </a:p>
        </p:txBody>
      </p:sp>
      <p:sp>
        <p:nvSpPr>
          <p:cNvPr id="35" name="Rectangle 9"/>
          <p:cNvSpPr>
            <a:spLocks noChangeArrowheads="1"/>
          </p:cNvSpPr>
          <p:nvPr/>
        </p:nvSpPr>
        <p:spPr bwMode="auto">
          <a:xfrm>
            <a:off x="2411760" y="4149080"/>
            <a:ext cx="21602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4 hod 12 min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655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655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655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65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65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65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65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65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65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65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65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655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655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5574" grpId="0"/>
      <p:bldP spid="365576" grpId="0"/>
      <p:bldP spid="365577" grpId="0"/>
      <p:bldP spid="365578" grpId="0" animBg="1"/>
      <p:bldP spid="365582" grpId="0"/>
      <p:bldP spid="365583" grpId="0" animBg="1"/>
      <p:bldP spid="365584" grpId="0"/>
      <p:bldP spid="365585" grpId="0" animBg="1"/>
      <p:bldP spid="365586" grpId="0"/>
      <p:bldP spid="24" grpId="0"/>
      <p:bldP spid="25" grpId="0"/>
      <p:bldP spid="26" grpId="0"/>
      <p:bldP spid="27" grpId="0"/>
      <p:bldP spid="29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251520" y="764704"/>
            <a:ext cx="8640960" cy="59046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dirty="0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Trojčlenka</a:t>
            </a:r>
            <a:endParaRPr kumimoji="0" lang="cs-CZ" sz="2000" b="1" i="0" u="none" strike="noStrike" kern="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174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66598" name="Text Box 6"/>
          <p:cNvSpPr txBox="1">
            <a:spLocks noChangeArrowheads="1"/>
          </p:cNvSpPr>
          <p:nvPr/>
        </p:nvSpPr>
        <p:spPr bwMode="auto">
          <a:xfrm>
            <a:off x="323528" y="764704"/>
            <a:ext cx="8496944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92075"/>
            <a: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  <a:t>Z 3 kg čerstvých hub je 0,45 kg sušených. Kolik je potřeba nasbírat čerstvých hub, aby z nich byl jeden kilogram sušených? </a:t>
            </a:r>
          </a:p>
        </p:txBody>
      </p:sp>
      <p:sp>
        <p:nvSpPr>
          <p:cNvPr id="7178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66600" name="Text Box 8"/>
          <p:cNvSpPr txBox="1">
            <a:spLocks noChangeArrowheads="1"/>
          </p:cNvSpPr>
          <p:nvPr/>
        </p:nvSpPr>
        <p:spPr bwMode="auto">
          <a:xfrm>
            <a:off x="466625" y="2132856"/>
            <a:ext cx="5689551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  <a:t>3kg čerstvých </a:t>
            </a:r>
            <a:r>
              <a:rPr lang="cs-CZ" sz="2800" dirty="0" smtClean="0">
                <a:solidFill>
                  <a:schemeClr val="accent2"/>
                </a:solidFill>
                <a:latin typeface="Times New Roman" pitchFamily="18" charset="0"/>
              </a:rPr>
              <a:t>……. </a:t>
            </a:r>
            <a: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  <a:t>0,45 kg sušených</a:t>
            </a:r>
          </a:p>
        </p:txBody>
      </p:sp>
      <p:sp>
        <p:nvSpPr>
          <p:cNvPr id="366601" name="Text Box 9"/>
          <p:cNvSpPr txBox="1">
            <a:spLocks noChangeArrowheads="1"/>
          </p:cNvSpPr>
          <p:nvPr/>
        </p:nvSpPr>
        <p:spPr bwMode="auto">
          <a:xfrm>
            <a:off x="466625" y="2709118"/>
            <a:ext cx="554553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dirty="0">
                <a:solidFill>
                  <a:schemeClr val="accent2"/>
                </a:solidFill>
                <a:latin typeface="Times New Roman" pitchFamily="18" charset="0"/>
              </a:rPr>
              <a:t>x kg čerstvých ……….1 kg sušených</a:t>
            </a:r>
          </a:p>
        </p:txBody>
      </p:sp>
      <p:sp>
        <p:nvSpPr>
          <p:cNvPr id="366602" name="Line 10"/>
          <p:cNvSpPr>
            <a:spLocks noChangeShapeType="1"/>
          </p:cNvSpPr>
          <p:nvPr/>
        </p:nvSpPr>
        <p:spPr bwMode="auto">
          <a:xfrm>
            <a:off x="393600" y="3356818"/>
            <a:ext cx="5473700" cy="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6606" name="Text Box 14"/>
          <p:cNvSpPr txBox="1">
            <a:spLocks noChangeArrowheads="1"/>
          </p:cNvSpPr>
          <p:nvPr/>
        </p:nvSpPr>
        <p:spPr bwMode="auto">
          <a:xfrm>
            <a:off x="323528" y="5085184"/>
            <a:ext cx="828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>
                <a:solidFill>
                  <a:schemeClr val="accent2"/>
                </a:solidFill>
                <a:latin typeface="Times New Roman" pitchFamily="18" charset="0"/>
              </a:rPr>
              <a:t>Je třeba nasbírat přibližně 6,6 kg čerstvých hub.</a:t>
            </a:r>
          </a:p>
        </p:txBody>
      </p:sp>
      <p:sp>
        <p:nvSpPr>
          <p:cNvPr id="366607" name="Line 15"/>
          <p:cNvSpPr>
            <a:spLocks noChangeShapeType="1"/>
          </p:cNvSpPr>
          <p:nvPr/>
        </p:nvSpPr>
        <p:spPr bwMode="auto">
          <a:xfrm flipV="1">
            <a:off x="6012160" y="2240806"/>
            <a:ext cx="0" cy="9366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66608" name="Text Box 16"/>
          <p:cNvSpPr txBox="1">
            <a:spLocks noChangeArrowheads="1"/>
          </p:cNvSpPr>
          <p:nvPr/>
        </p:nvSpPr>
        <p:spPr bwMode="auto">
          <a:xfrm>
            <a:off x="6156176" y="1988840"/>
            <a:ext cx="273630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dirty="0">
                <a:solidFill>
                  <a:srgbClr val="7030A0"/>
                </a:solidFill>
                <a:latin typeface="Times New Roman" pitchFamily="18" charset="0"/>
              </a:rPr>
              <a:t>Kolikrát se zvětší množství čerstvých, tolikrát se zvětší množství sušených.</a:t>
            </a:r>
          </a:p>
        </p:txBody>
      </p:sp>
      <p:sp>
        <p:nvSpPr>
          <p:cNvPr id="366609" name="Line 17"/>
          <p:cNvSpPr>
            <a:spLocks noChangeShapeType="1"/>
          </p:cNvSpPr>
          <p:nvPr/>
        </p:nvSpPr>
        <p:spPr bwMode="auto">
          <a:xfrm flipV="1">
            <a:off x="468213" y="2169368"/>
            <a:ext cx="0" cy="9366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66610" name="Text Box 18"/>
          <p:cNvSpPr txBox="1">
            <a:spLocks noChangeArrowheads="1"/>
          </p:cNvSpPr>
          <p:nvPr/>
        </p:nvSpPr>
        <p:spPr bwMode="auto">
          <a:xfrm>
            <a:off x="6156176" y="3356992"/>
            <a:ext cx="273615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dirty="0">
                <a:solidFill>
                  <a:srgbClr val="7030A0"/>
                </a:solidFill>
                <a:latin typeface="Times New Roman" pitchFamily="18" charset="0"/>
              </a:rPr>
              <a:t>Přímá úměra – šipky budou mít stejný směr.</a:t>
            </a:r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395536" y="3750712"/>
            <a:ext cx="4320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x</a:t>
            </a:r>
            <a:endParaRPr lang="cs-CZ" b="1" dirty="0"/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611560" y="3769876"/>
            <a:ext cx="4320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=</a:t>
            </a:r>
            <a:endParaRPr lang="cs-CZ" b="1" dirty="0"/>
          </a:p>
        </p:txBody>
      </p:sp>
      <p:sp>
        <p:nvSpPr>
          <p:cNvPr id="26" name="Rectangle 9"/>
          <p:cNvSpPr>
            <a:spLocks noChangeArrowheads="1"/>
          </p:cNvSpPr>
          <p:nvPr/>
        </p:nvSpPr>
        <p:spPr bwMode="auto">
          <a:xfrm>
            <a:off x="1043608" y="3625860"/>
            <a:ext cx="7920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3</a:t>
            </a:r>
            <a:endParaRPr lang="cs-CZ" b="1" dirty="0"/>
          </a:p>
        </p:txBody>
      </p:sp>
      <p:sp>
        <p:nvSpPr>
          <p:cNvPr id="27" name="Rectangle 9"/>
          <p:cNvSpPr>
            <a:spLocks noChangeArrowheads="1"/>
          </p:cNvSpPr>
          <p:nvPr/>
        </p:nvSpPr>
        <p:spPr bwMode="auto">
          <a:xfrm>
            <a:off x="1691680" y="3625860"/>
            <a:ext cx="5760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1</a:t>
            </a:r>
            <a:endParaRPr lang="cs-CZ" b="1" dirty="0"/>
          </a:p>
        </p:txBody>
      </p:sp>
      <p:cxnSp>
        <p:nvCxnSpPr>
          <p:cNvPr id="28" name="Přímá spojovací čára 27"/>
          <p:cNvCxnSpPr/>
          <p:nvPr/>
        </p:nvCxnSpPr>
        <p:spPr>
          <a:xfrm>
            <a:off x="971600" y="4057908"/>
            <a:ext cx="136815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9"/>
          <p:cNvSpPr>
            <a:spLocks noChangeArrowheads="1"/>
          </p:cNvSpPr>
          <p:nvPr/>
        </p:nvSpPr>
        <p:spPr bwMode="auto">
          <a:xfrm>
            <a:off x="1187624" y="3985900"/>
            <a:ext cx="9361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0,45</a:t>
            </a:r>
            <a:endParaRPr lang="cs-CZ" b="1" dirty="0"/>
          </a:p>
        </p:txBody>
      </p:sp>
      <p:sp>
        <p:nvSpPr>
          <p:cNvPr id="30" name="Rectangle 9"/>
          <p:cNvSpPr>
            <a:spLocks noChangeArrowheads="1"/>
          </p:cNvSpPr>
          <p:nvPr/>
        </p:nvSpPr>
        <p:spPr bwMode="auto">
          <a:xfrm>
            <a:off x="1403648" y="3553852"/>
            <a:ext cx="3516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.</a:t>
            </a:r>
            <a:endParaRPr lang="cs-CZ" b="1" dirty="0"/>
          </a:p>
        </p:txBody>
      </p:sp>
      <p:sp>
        <p:nvSpPr>
          <p:cNvPr id="31" name="Rectangle 9"/>
          <p:cNvSpPr>
            <a:spLocks noChangeArrowheads="1"/>
          </p:cNvSpPr>
          <p:nvPr/>
        </p:nvSpPr>
        <p:spPr bwMode="auto">
          <a:xfrm>
            <a:off x="395536" y="4345940"/>
            <a:ext cx="4320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x</a:t>
            </a:r>
            <a:endParaRPr lang="cs-CZ" b="1" dirty="0"/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611560" y="4345940"/>
            <a:ext cx="4320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=</a:t>
            </a:r>
            <a:endParaRPr lang="cs-CZ" b="1" dirty="0"/>
          </a:p>
        </p:txBody>
      </p:sp>
      <p:sp>
        <p:nvSpPr>
          <p:cNvPr id="33" name="Rectangle 9"/>
          <p:cNvSpPr>
            <a:spLocks noChangeArrowheads="1"/>
          </p:cNvSpPr>
          <p:nvPr/>
        </p:nvSpPr>
        <p:spPr bwMode="auto">
          <a:xfrm>
            <a:off x="971600" y="4345940"/>
            <a:ext cx="13681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cs-CZ" sz="2800" b="1" dirty="0" smtClean="0">
                <a:latin typeface="Times New Roman" pitchFamily="18" charset="0"/>
              </a:rPr>
              <a:t>6,6 kg 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665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665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665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66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66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66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66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66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66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66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66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66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66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6598" grpId="0"/>
      <p:bldP spid="366600" grpId="0"/>
      <p:bldP spid="366601" grpId="0"/>
      <p:bldP spid="366602" grpId="0" animBg="1"/>
      <p:bldP spid="366606" grpId="0"/>
      <p:bldP spid="366607" grpId="0" animBg="1"/>
      <p:bldP spid="366608" grpId="0"/>
      <p:bldP spid="366609" grpId="0" animBg="1"/>
      <p:bldP spid="366610" grpId="0"/>
      <p:bldP spid="24" grpId="0"/>
      <p:bldP spid="25" grpId="0"/>
      <p:bldP spid="26" grpId="0"/>
      <p:bldP spid="27" grpId="0"/>
      <p:bldP spid="29" grpId="0"/>
      <p:bldP spid="30" grpId="0"/>
      <p:bldP spid="31" grpId="0"/>
      <p:bldP spid="32" grpId="0"/>
      <p:bldP spid="33" grpId="0"/>
    </p:bldLst>
  </p:timing>
</p:sld>
</file>

<file path=ppt/theme/theme1.xml><?xml version="1.0" encoding="utf-8"?>
<a:theme xmlns:a="http://schemas.openxmlformats.org/drawingml/2006/main" name="Prezentace Školicí seminář">
  <a:themeElements>
    <a:clrScheme name="Prezentace Školicí seminář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zentace Školicí seminář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zentace Školicí seminář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e Školicí seminář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Školicí prezentace</Template>
  <TotalTime>2635</TotalTime>
  <Words>926</Words>
  <Application>Microsoft Office PowerPoint</Application>
  <PresentationFormat>Předvádění na obrazovce (4:3)</PresentationFormat>
  <Paragraphs>172</Paragraphs>
  <Slides>14</Slides>
  <Notes>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6" baseType="lpstr">
      <vt:lpstr>Prezentace Školicí seminář</vt:lpstr>
      <vt:lpstr>Editor rovnic 3.0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</vt:vector>
  </TitlesOfParts>
  <Company>ZŠ Břest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Přímá úměrnost</dc:title>
  <dc:subject>Matematika</dc:subject>
  <dc:creator>Mgr. Vladimír Žůrek</dc:creator>
  <cp:lastModifiedBy>Vladimír Žůrek</cp:lastModifiedBy>
  <cp:revision>208</cp:revision>
  <dcterms:created xsi:type="dcterms:W3CDTF">2008-05-31T11:29:33Z</dcterms:created>
  <dcterms:modified xsi:type="dcterms:W3CDTF">2013-02-15T12:11:54Z</dcterms:modified>
</cp:coreProperties>
</file>