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408" r:id="rId2"/>
    <p:sldId id="362" r:id="rId3"/>
    <p:sldId id="404" r:id="rId4"/>
    <p:sldId id="409" r:id="rId5"/>
    <p:sldId id="410" r:id="rId6"/>
    <p:sldId id="411" r:id="rId7"/>
    <p:sldId id="412" r:id="rId8"/>
    <p:sldId id="413" r:id="rId9"/>
    <p:sldId id="414" r:id="rId10"/>
    <p:sldId id="415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5F5F5F"/>
    <a:srgbClr val="969696"/>
    <a:srgbClr val="D60093"/>
    <a:srgbClr val="FF00FF"/>
    <a:srgbClr val="0000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7288-4E99-4A47-94E9-C5BD701E7C3E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1E6E-0C98-4A59-9BAE-4B3D5532155F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6E47E8-DC3C-427C-BB92-B62A71DFB0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819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AFDC4-B86C-4DB5-9526-6C4E532A6C0B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198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240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230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665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682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56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4EA4F-0D3C-4C6D-A32F-DE13302B76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7F4D5-0CA0-49DC-B01C-F4E640FE16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1279525" y="685800"/>
            <a:ext cx="7086600" cy="54403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7E19B-4ED4-4438-A135-9821A6F0DE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94F47-1813-43B6-98F9-FB7DF9DF66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584A3-C7BB-4311-AAEE-7BBE44FBF0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DE4B7-4737-4694-AA7D-AD1C06348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D392-6497-4917-85FA-E77AF5B3B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9034F-0324-4874-8A1D-1C5FDD204B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D6F41-0123-4568-B5EA-5DA0F4F203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D1246-1EC5-478D-A91A-686CC35DDA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A0870-67F1-4EFE-8117-7E3844CFFD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3593367A-281E-4E89-BEB6-90726B64E1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  <p:sldLayoutId id="21474836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410873"/>
              </p:ext>
            </p:extLst>
          </p:nvPr>
        </p:nvGraphicFramePr>
        <p:xfrm>
          <a:off x="323528" y="260649"/>
          <a:ext cx="8424936" cy="1485793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0207">
                <a:tc>
                  <a:txBody>
                    <a:bodyPr/>
                    <a:lstStyle/>
                    <a:p>
                      <a:pPr algn="ctr"/>
                      <a:r>
                        <a:rPr lang="cs-CZ" sz="6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Rovnice 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953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Slovní  úlohy </a:t>
                      </a:r>
                      <a:r>
                        <a:rPr lang="cs-CZ" sz="2000" b="1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obecmé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Zástupný symbol pro obsah 6"/>
          <p:cNvGraphicFramePr>
            <a:graphicFrameLocks/>
          </p:cNvGraphicFramePr>
          <p:nvPr/>
        </p:nvGraphicFramePr>
        <p:xfrm>
          <a:off x="323528" y="1772816"/>
          <a:ext cx="8424936" cy="29667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64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IV.-V. 2014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VIII.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i="0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Formuluje a řeší reálnou situaci pomocí rovnic a jejich soustav</a:t>
                      </a:r>
                      <a:endParaRPr lang="cs-CZ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Prezentace k předvádění, výklad učiva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0" y="980728"/>
            <a:ext cx="914400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>
              <a:buFont typeface="+mj-lt"/>
              <a:buAutoNum type="arabicPeriod" startAt="6"/>
            </a:pP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Pankrác, Servác a Bonifác si rozdělili 176 dukátů podle zásluh tak, že Servác si vzal o 20% více než Pankrác a Bonifác měl o 11 dukátů méně než Servác. </a:t>
            </a:r>
          </a:p>
          <a:p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    Kolik dukátů měl každý z nich?</a:t>
            </a:r>
          </a:p>
          <a:p>
            <a:endParaRPr lang="cs-CZ" sz="3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7023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157723" name="Rectangle 27"/>
          <p:cNvSpPr>
            <a:spLocks noChangeArrowheads="1"/>
          </p:cNvSpPr>
          <p:nvPr/>
        </p:nvSpPr>
        <p:spPr bwMode="auto">
          <a:xfrm>
            <a:off x="1028700" y="1193801"/>
            <a:ext cx="7719764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/>
            </a:pPr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Pozorně si přečti text úlohy (raději několikrát).</a:t>
            </a:r>
          </a:p>
        </p:txBody>
      </p:sp>
      <p:sp>
        <p:nvSpPr>
          <p:cNvPr id="157729" name="Rectangle 33"/>
          <p:cNvSpPr>
            <a:spLocks noChangeArrowheads="1"/>
          </p:cNvSpPr>
          <p:nvPr/>
        </p:nvSpPr>
        <p:spPr bwMode="auto">
          <a:xfrm>
            <a:off x="1042988" y="2060575"/>
            <a:ext cx="7719764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 startAt="2"/>
            </a:pPr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Mezi neznámými údaji zvol jeden, o kterém nevíš vůbec nic, jako neznámou.</a:t>
            </a:r>
          </a:p>
        </p:txBody>
      </p:sp>
      <p:sp>
        <p:nvSpPr>
          <p:cNvPr id="157730" name="Rectangle 34"/>
          <p:cNvSpPr>
            <a:spLocks noChangeArrowheads="1"/>
          </p:cNvSpPr>
          <p:nvPr/>
        </p:nvSpPr>
        <p:spPr bwMode="auto">
          <a:xfrm>
            <a:off x="1042988" y="2927350"/>
            <a:ext cx="784949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 startAt="3"/>
            </a:pPr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Pomocí zvolené neznámé a zadaných podmínek vyjádři všechny ostatní údaje z textu.</a:t>
            </a:r>
          </a:p>
        </p:txBody>
      </p:sp>
      <p:sp>
        <p:nvSpPr>
          <p:cNvPr id="157731" name="Rectangle 35"/>
          <p:cNvSpPr>
            <a:spLocks noChangeArrowheads="1"/>
          </p:cNvSpPr>
          <p:nvPr/>
        </p:nvSpPr>
        <p:spPr bwMode="auto">
          <a:xfrm>
            <a:off x="1042988" y="3863975"/>
            <a:ext cx="7705476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 startAt="4"/>
            </a:pPr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Vyjádři logickou rovnost plynoucí z textu úlohy a na jejím základě sestav rovnici a vyřeš ji.</a:t>
            </a:r>
          </a:p>
        </p:txBody>
      </p:sp>
      <p:sp>
        <p:nvSpPr>
          <p:cNvPr id="157732" name="Rectangle 36"/>
          <p:cNvSpPr>
            <a:spLocks noChangeArrowheads="1"/>
          </p:cNvSpPr>
          <p:nvPr/>
        </p:nvSpPr>
        <p:spPr bwMode="auto">
          <a:xfrm>
            <a:off x="1042988" y="4868863"/>
            <a:ext cx="763346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 startAt="5"/>
            </a:pPr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Proveď zkoušku, kterou ověříš, že získané výsledky vyhovují všem podmínkám úlohy.</a:t>
            </a:r>
          </a:p>
        </p:txBody>
      </p:sp>
      <p:sp>
        <p:nvSpPr>
          <p:cNvPr id="157733" name="Rectangle 37"/>
          <p:cNvSpPr>
            <a:spLocks noChangeArrowheads="1"/>
          </p:cNvSpPr>
          <p:nvPr/>
        </p:nvSpPr>
        <p:spPr bwMode="auto">
          <a:xfrm>
            <a:off x="1042988" y="5659438"/>
            <a:ext cx="7489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 startAt="6"/>
            </a:pPr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Napiš odpovědi na otázky zadané úlohy.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23" grpId="0"/>
      <p:bldP spid="157729" grpId="0"/>
      <p:bldP spid="157730" grpId="0"/>
      <p:bldP spid="157731" grpId="0"/>
      <p:bldP spid="157732" grpId="0"/>
      <p:bldP spid="1577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 – varianta 1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143508" y="692696"/>
            <a:ext cx="885698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/>
            </a:pP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Adam a Bedřich mají dohromady uspořeno 7 300,- Kč. Bedřich má ale o 800,- Kč více než Adam. </a:t>
            </a:r>
          </a:p>
          <a:p>
            <a:pPr lvl="1"/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Kolik peněz má uspořeno každý z nich?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 – varianta 1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145112" y="692696"/>
            <a:ext cx="1764196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Zápis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A2A41E-6090-D683-7EE0-DAC4252C7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884" y="676044"/>
            <a:ext cx="2088232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Výpočet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E0E3123-074E-FFC8-247B-3AA96D238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2644" y="692696"/>
            <a:ext cx="2196244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Odpověď</a:t>
            </a:r>
          </a:p>
        </p:txBody>
      </p:sp>
    </p:spTree>
    <p:extLst>
      <p:ext uri="{BB962C8B-B14F-4D97-AF65-F5344CB8AC3E}">
        <p14:creationId xmlns:p14="http://schemas.microsoft.com/office/powerpoint/2010/main" val="1648532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 – varianta 1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145112" y="692696"/>
            <a:ext cx="4210864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Adam ………………..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A2A41E-6090-D683-7EE0-DAC4252C7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07" y="1255068"/>
            <a:ext cx="4236969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Bedřich ………………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E0E3123-074E-FFC8-247B-3AA96D238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12" y="1817440"/>
            <a:ext cx="435488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Dohromady …………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B9B0C3E-3F0B-0605-F9D9-499A3020B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605" y="699841"/>
            <a:ext cx="2448272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x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71C62F4-8DE2-10DD-0C63-09CD870B3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5596" y="1265079"/>
            <a:ext cx="3062708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o 800 více než</a:t>
            </a:r>
          </a:p>
        </p:txBody>
      </p:sp>
      <p:cxnSp>
        <p:nvCxnSpPr>
          <p:cNvPr id="3" name="Spojnice: pravoúhlá 2">
            <a:extLst>
              <a:ext uri="{FF2B5EF4-FFF2-40B4-BE49-F238E27FC236}">
                <a16:creationId xmlns:a16="http://schemas.microsoft.com/office/drawing/2014/main" id="{3DDD97A3-90E1-EB7C-8D46-4DE619E399A1}"/>
              </a:ext>
            </a:extLst>
          </p:cNvPr>
          <p:cNvCxnSpPr>
            <a:cxnSpLocks/>
          </p:cNvCxnSpPr>
          <p:nvPr/>
        </p:nvCxnSpPr>
        <p:spPr>
          <a:xfrm rot="10800000">
            <a:off x="4752020" y="1052737"/>
            <a:ext cx="2412268" cy="522689"/>
          </a:xfrm>
          <a:prstGeom prst="bentConnector3">
            <a:avLst>
              <a:gd name="adj1" fmla="val -3988"/>
            </a:avLst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>
            <a:extLst>
              <a:ext uri="{FF2B5EF4-FFF2-40B4-BE49-F238E27FC236}">
                <a16:creationId xmlns:a16="http://schemas.microsoft.com/office/drawing/2014/main" id="{E06F746B-2CC4-AB29-13F9-20F1D137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4070" y="1810295"/>
            <a:ext cx="2448272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7</a:t>
            </a:r>
            <a:r>
              <a:rPr lang="cs-CZ" sz="9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300,- Kč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E00FAFDD-08CF-7E4A-6090-3BA6905AD274}"/>
              </a:ext>
            </a:extLst>
          </p:cNvPr>
          <p:cNvCxnSpPr>
            <a:cxnSpLocks/>
          </p:cNvCxnSpPr>
          <p:nvPr/>
        </p:nvCxnSpPr>
        <p:spPr>
          <a:xfrm>
            <a:off x="145112" y="2430983"/>
            <a:ext cx="71631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>
            <a:extLst>
              <a:ext uri="{FF2B5EF4-FFF2-40B4-BE49-F238E27FC236}">
                <a16:creationId xmlns:a16="http://schemas.microsoft.com/office/drawing/2014/main" id="{01C957C2-D9B7-5721-75B1-87CBE16AB684}"/>
              </a:ext>
            </a:extLst>
          </p:cNvPr>
          <p:cNvCxnSpPr>
            <a:cxnSpLocks/>
          </p:cNvCxnSpPr>
          <p:nvPr/>
        </p:nvCxnSpPr>
        <p:spPr>
          <a:xfrm flipV="1">
            <a:off x="7380312" y="836712"/>
            <a:ext cx="0" cy="1601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">
            <a:extLst>
              <a:ext uri="{FF2B5EF4-FFF2-40B4-BE49-F238E27FC236}">
                <a16:creationId xmlns:a16="http://schemas.microsoft.com/office/drawing/2014/main" id="{53BCE1C7-F022-F588-2BA7-D719FCDF5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1" y="742392"/>
            <a:ext cx="1296141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x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58EEEF20-ECEA-3F2D-2352-A56DD384D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1" y="1215491"/>
            <a:ext cx="1440159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x+800</a:t>
            </a: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FA7543CE-0615-8FE8-532E-CA0892A01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211" y="1810294"/>
            <a:ext cx="1296141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7300</a:t>
            </a:r>
          </a:p>
        </p:txBody>
      </p:sp>
      <p:sp>
        <p:nvSpPr>
          <p:cNvPr id="22" name="Ovál 21">
            <a:extLst>
              <a:ext uri="{FF2B5EF4-FFF2-40B4-BE49-F238E27FC236}">
                <a16:creationId xmlns:a16="http://schemas.microsoft.com/office/drawing/2014/main" id="{C0E341C5-E6B5-9B0A-EC49-A97FB5988F25}"/>
              </a:ext>
            </a:extLst>
          </p:cNvPr>
          <p:cNvSpPr/>
          <p:nvPr/>
        </p:nvSpPr>
        <p:spPr>
          <a:xfrm>
            <a:off x="7414100" y="827030"/>
            <a:ext cx="1008112" cy="481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07A55415-65B6-BD97-BCC3-B75B75AC3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315" y="2387146"/>
            <a:ext cx="538456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x</a:t>
            </a:r>
          </a:p>
        </p:txBody>
      </p:sp>
      <p:sp>
        <p:nvSpPr>
          <p:cNvPr id="29" name="Ovál 28">
            <a:extLst>
              <a:ext uri="{FF2B5EF4-FFF2-40B4-BE49-F238E27FC236}">
                <a16:creationId xmlns:a16="http://schemas.microsoft.com/office/drawing/2014/main" id="{5C2E3FFD-C16B-E5B6-7AE0-C7CF83075CFA}"/>
              </a:ext>
            </a:extLst>
          </p:cNvPr>
          <p:cNvSpPr/>
          <p:nvPr/>
        </p:nvSpPr>
        <p:spPr>
          <a:xfrm>
            <a:off x="7447356" y="1330282"/>
            <a:ext cx="1394885" cy="481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5945D85B-943E-D25A-2CDB-186DC334B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76" y="2395609"/>
            <a:ext cx="538456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+</a:t>
            </a:r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A9C68C89-9731-5F43-FA84-785293801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832" y="2407286"/>
            <a:ext cx="1440158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x+800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6EAB5293-FF20-3C8D-9C16-B320DF1E0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47" y="2361535"/>
            <a:ext cx="538456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=</a:t>
            </a:r>
          </a:p>
        </p:txBody>
      </p:sp>
      <p:sp>
        <p:nvSpPr>
          <p:cNvPr id="33" name="Ovál 32">
            <a:extLst>
              <a:ext uri="{FF2B5EF4-FFF2-40B4-BE49-F238E27FC236}">
                <a16:creationId xmlns:a16="http://schemas.microsoft.com/office/drawing/2014/main" id="{23A39178-3FC2-2100-D7B6-EDDC639D3859}"/>
              </a:ext>
            </a:extLst>
          </p:cNvPr>
          <p:cNvSpPr/>
          <p:nvPr/>
        </p:nvSpPr>
        <p:spPr>
          <a:xfrm>
            <a:off x="7376708" y="1879791"/>
            <a:ext cx="1394885" cy="481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FD8FDA73-2CB3-5AC7-C317-E78443E81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359" y="2387146"/>
            <a:ext cx="1440158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7300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A08301C2-8A51-DCA0-F19C-A9755ABA9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306" y="3933056"/>
            <a:ext cx="2012614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x = 3250</a:t>
            </a:r>
          </a:p>
        </p:txBody>
      </p:sp>
      <p:cxnSp>
        <p:nvCxnSpPr>
          <p:cNvPr id="36" name="Přímá spojnice 35">
            <a:extLst>
              <a:ext uri="{FF2B5EF4-FFF2-40B4-BE49-F238E27FC236}">
                <a16:creationId xmlns:a16="http://schemas.microsoft.com/office/drawing/2014/main" id="{9687EFA2-0616-BAD9-9780-363762C07EE0}"/>
              </a:ext>
            </a:extLst>
          </p:cNvPr>
          <p:cNvCxnSpPr>
            <a:cxnSpLocks/>
          </p:cNvCxnSpPr>
          <p:nvPr/>
        </p:nvCxnSpPr>
        <p:spPr>
          <a:xfrm>
            <a:off x="1907704" y="4532472"/>
            <a:ext cx="16561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>
            <a:extLst>
              <a:ext uri="{FF2B5EF4-FFF2-40B4-BE49-F238E27FC236}">
                <a16:creationId xmlns:a16="http://schemas.microsoft.com/office/drawing/2014/main" id="{DF6EFDB9-665D-EDD4-30A7-E981998589C2}"/>
              </a:ext>
            </a:extLst>
          </p:cNvPr>
          <p:cNvCxnSpPr>
            <a:cxnSpLocks/>
          </p:cNvCxnSpPr>
          <p:nvPr/>
        </p:nvCxnSpPr>
        <p:spPr>
          <a:xfrm>
            <a:off x="1907704" y="4574252"/>
            <a:ext cx="16561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">
            <a:extLst>
              <a:ext uri="{FF2B5EF4-FFF2-40B4-BE49-F238E27FC236}">
                <a16:creationId xmlns:a16="http://schemas.microsoft.com/office/drawing/2014/main" id="{BAFF7EF9-FE82-32FF-DA1A-5B295C887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866" y="2492896"/>
            <a:ext cx="5247987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Adam …………...….. 3250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87B4A604-1DF4-7806-F705-C04F4937C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3107033"/>
            <a:ext cx="5134337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Bedřich .. 3250+800=4050 </a:t>
            </a:r>
          </a:p>
        </p:txBody>
      </p:sp>
      <p:cxnSp>
        <p:nvCxnSpPr>
          <p:cNvPr id="42" name="Přímá spojnice 41">
            <a:extLst>
              <a:ext uri="{FF2B5EF4-FFF2-40B4-BE49-F238E27FC236}">
                <a16:creationId xmlns:a16="http://schemas.microsoft.com/office/drawing/2014/main" id="{3C7F8BA0-A7FC-2544-B434-5956EA1ED51F}"/>
              </a:ext>
            </a:extLst>
          </p:cNvPr>
          <p:cNvCxnSpPr>
            <a:cxnSpLocks/>
          </p:cNvCxnSpPr>
          <p:nvPr/>
        </p:nvCxnSpPr>
        <p:spPr>
          <a:xfrm>
            <a:off x="7884368" y="3727721"/>
            <a:ext cx="11398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3">
            <a:extLst>
              <a:ext uri="{FF2B5EF4-FFF2-40B4-BE49-F238E27FC236}">
                <a16:creationId xmlns:a16="http://schemas.microsoft.com/office/drawing/2014/main" id="{824BD3FD-F973-4226-1EC0-379FC5069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674" y="3681434"/>
            <a:ext cx="1296141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7300</a:t>
            </a:r>
          </a:p>
        </p:txBody>
      </p:sp>
      <p:sp>
        <p:nvSpPr>
          <p:cNvPr id="45" name="Rectangle 3">
            <a:extLst>
              <a:ext uri="{FF2B5EF4-FFF2-40B4-BE49-F238E27FC236}">
                <a16:creationId xmlns:a16="http://schemas.microsoft.com/office/drawing/2014/main" id="{49BF9786-C459-CC97-F065-6C0BDC7BD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68" y="4754146"/>
            <a:ext cx="8326004" cy="1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Adam má uspořeno 3250,- Kč a Bedřich 4050,- Kč. </a:t>
            </a: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439F2DAA-F698-A48F-7B0B-D30D8BCB9F70}"/>
              </a:ext>
            </a:extLst>
          </p:cNvPr>
          <p:cNvCxnSpPr>
            <a:cxnSpLocks/>
          </p:cNvCxnSpPr>
          <p:nvPr/>
        </p:nvCxnSpPr>
        <p:spPr>
          <a:xfrm>
            <a:off x="7499211" y="1848895"/>
            <a:ext cx="13430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920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"/>
                            </p:stCondLst>
                            <p:childTnLst>
                              <p:par>
                                <p:cTn id="6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50"/>
                            </p:stCondLst>
                            <p:childTnLst>
                              <p:par>
                                <p:cTn id="15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  <p:bldP spid="4" grpId="0"/>
      <p:bldP spid="5" grpId="0"/>
      <p:bldP spid="6" grpId="0"/>
      <p:bldP spid="7" grpId="0"/>
      <p:bldP spid="17" grpId="0"/>
      <p:bldP spid="23" grpId="0"/>
      <p:bldP spid="24" grpId="0"/>
      <p:bldP spid="25" grpId="0"/>
      <p:bldP spid="22" grpId="0" animBg="1"/>
      <p:bldP spid="22" grpId="1" animBg="1"/>
      <p:bldP spid="27" grpId="0"/>
      <p:bldP spid="29" grpId="0" animBg="1"/>
      <p:bldP spid="29" grpId="1" animBg="1"/>
      <p:bldP spid="30" grpId="0"/>
      <p:bldP spid="31" grpId="0"/>
      <p:bldP spid="32" grpId="0"/>
      <p:bldP spid="33" grpId="0" animBg="1"/>
      <p:bldP spid="33" grpId="1" animBg="1"/>
      <p:bldP spid="34" grpId="0"/>
      <p:bldP spid="35" grpId="0"/>
      <p:bldP spid="40" grpId="0"/>
      <p:bldP spid="41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0" y="734679"/>
            <a:ext cx="9144000" cy="2478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+mj-lt"/>
              <a:buAutoNum type="arabicPeriod" startAt="2"/>
            </a:pP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Obvod trojúhelníku ABC je 36 centimetrů. </a:t>
            </a:r>
          </a:p>
          <a:p>
            <a:pPr lvl="1"/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Strana </a:t>
            </a:r>
            <a:r>
              <a:rPr lang="cs-CZ" sz="3200" b="1" i="1" dirty="0">
                <a:solidFill>
                  <a:srgbClr val="FF0000"/>
                </a:solidFill>
                <a:latin typeface="Century Gothic" pitchFamily="34" charset="0"/>
              </a:rPr>
              <a:t>a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 je </a:t>
            </a:r>
            <a:r>
              <a:rPr lang="cs-CZ" sz="3200" b="1" dirty="0">
                <a:solidFill>
                  <a:srgbClr val="FF0000"/>
                </a:solidFill>
                <a:latin typeface="Century Gothic" pitchFamily="34" charset="0"/>
              </a:rPr>
              <a:t>o 3 cm kratší 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než strana </a:t>
            </a:r>
            <a:r>
              <a:rPr lang="cs-CZ" sz="3200" b="1" i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b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. Strana </a:t>
            </a:r>
            <a:r>
              <a:rPr lang="cs-CZ" sz="3200" b="1" i="1" dirty="0">
                <a:solidFill>
                  <a:srgbClr val="00B050"/>
                </a:solidFill>
                <a:latin typeface="Century Gothic" pitchFamily="34" charset="0"/>
              </a:rPr>
              <a:t>c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 je zase </a:t>
            </a:r>
            <a:r>
              <a:rPr lang="cs-CZ" sz="3200" b="1" dirty="0">
                <a:solidFill>
                  <a:srgbClr val="00B050"/>
                </a:solidFill>
                <a:latin typeface="Century Gothic" pitchFamily="34" charset="0"/>
              </a:rPr>
              <a:t>o 3 cm delší 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než strana </a:t>
            </a:r>
            <a:r>
              <a:rPr lang="cs-CZ" sz="3200" b="1" i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b</a:t>
            </a:r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. </a:t>
            </a:r>
          </a:p>
          <a:p>
            <a:pPr lvl="1"/>
            <a:r>
              <a:rPr lang="cs-CZ" sz="32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Vypočítej délky jednotlivých stran.</a:t>
            </a:r>
          </a:p>
        </p:txBody>
      </p:sp>
    </p:spTree>
    <p:extLst>
      <p:ext uri="{BB962C8B-B14F-4D97-AF65-F5344CB8AC3E}">
        <p14:creationId xmlns:p14="http://schemas.microsoft.com/office/powerpoint/2010/main" val="232318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0" y="620688"/>
            <a:ext cx="9097207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42950" indent="-742950">
              <a:buFont typeface="+mj-lt"/>
              <a:buAutoNum type="arabicPeriod" startAt="3"/>
            </a:pP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Myslím si určité číslo. Toto číslo získáte tak, že sečtete jeho polovinu a jeho třetinu, a ještě jeho šestinu. </a:t>
            </a:r>
          </a:p>
          <a:p>
            <a:pPr lvl="1"/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  Které číslo mám na mysli? </a:t>
            </a:r>
          </a:p>
          <a:p>
            <a:endParaRPr lang="cs-CZ" sz="3200" b="1" dirty="0">
              <a:solidFill>
                <a:schemeClr val="accent6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9316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-6819" y="620688"/>
            <a:ext cx="903649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42950" indent="-742950">
              <a:buFont typeface="+mj-lt"/>
              <a:buAutoNum type="arabicPeriod" startAt="4"/>
            </a:pP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Jsou dána dvě čísla první číslo tvoří 60% druhého čísla. Jejich součet je 316. O která čísla se jedná?</a:t>
            </a:r>
          </a:p>
          <a:p>
            <a:endParaRPr lang="cs-CZ" sz="3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9539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obecná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0" y="980728"/>
            <a:ext cx="914400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42950" indent="-742950">
              <a:buFont typeface="+mj-lt"/>
              <a:buAutoNum type="arabicPeriod" startAt="5"/>
            </a:pP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Ve firmě na zpracování mléka se pracuje na tři směny. Na ranní směně pracuje polovina všech zaměstnanců, na odpolední jedna třetina všech zaměstnanců a na noční směnu chodí  25 zaměstnanců. </a:t>
            </a:r>
          </a:p>
          <a:p>
            <a:pPr lvl="2"/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Kolik zaměstnanců má celá firma?</a:t>
            </a:r>
          </a:p>
          <a:p>
            <a:pPr marL="742950" indent="-742950">
              <a:buFont typeface="+mj-lt"/>
              <a:buAutoNum type="arabicPeriod" startAt="5"/>
            </a:pPr>
            <a:endParaRPr lang="cs-CZ" sz="32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58972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</p:bldLst>
  </p:timing>
</p:sld>
</file>

<file path=ppt/theme/theme1.xml><?xml version="1.0" encoding="utf-8"?>
<a:theme xmlns:a="http://schemas.openxmlformats.org/drawingml/2006/main" name="01159440">
  <a:themeElements>
    <a:clrScheme name="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1159440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01159440</Template>
  <TotalTime>3699</TotalTime>
  <Words>426</Words>
  <Application>Microsoft Office PowerPoint</Application>
  <PresentationFormat>Předvádění na obrazovce (4:3)</PresentationFormat>
  <Paragraphs>77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Times New Roman</vt:lpstr>
      <vt:lpstr>01159440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 úlohy o pohybu - 1.</dc:title>
  <dc:subject>Matematika</dc:subject>
  <dc:creator>Mgr. Vladimír Žůrek</dc:creator>
  <cp:lastModifiedBy>Vladimír Žůrek</cp:lastModifiedBy>
  <cp:revision>256</cp:revision>
  <dcterms:created xsi:type="dcterms:W3CDTF">2008-05-31T11:29:33Z</dcterms:created>
  <dcterms:modified xsi:type="dcterms:W3CDTF">2022-06-02T08:05:34Z</dcterms:modified>
</cp:coreProperties>
</file>