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407" r:id="rId2"/>
    <p:sldId id="408" r:id="rId3"/>
    <p:sldId id="395" r:id="rId4"/>
    <p:sldId id="397" r:id="rId5"/>
    <p:sldId id="398" r:id="rId6"/>
    <p:sldId id="399" r:id="rId7"/>
    <p:sldId id="400" r:id="rId8"/>
    <p:sldId id="401" r:id="rId9"/>
    <p:sldId id="409" r:id="rId10"/>
    <p:sldId id="402" r:id="rId11"/>
    <p:sldId id="405" r:id="rId12"/>
    <p:sldId id="406" r:id="rId13"/>
    <p:sldId id="404" r:id="rId14"/>
    <p:sldId id="403" r:id="rId15"/>
    <p:sldId id="351" r:id="rId16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CCFF"/>
    <a:srgbClr val="FFFF00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1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dirty="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dirty="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3148CD6-4DBE-462D-BC45-7BBB5878C44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4A7CB-7790-4CB6-ADC8-0446716BF1F6}" type="datetimeFigureOut">
              <a:rPr lang="cs-CZ" smtClean="0"/>
              <a:t>15.10.2024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F8DBE-C911-4760-B998-D38FEB57B9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4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77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 dirty="0" smtClean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 dirty="0" smtClean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fld id="{F78A12A6-BD8B-4931-BA0E-4A468D36FAA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81CF2-E28C-49FC-BDC7-BBF1E39574B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0540F-BF13-41D2-9572-C3E4B08C856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685800"/>
            <a:ext cx="8077200" cy="57150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62BC6-18AF-4F21-A5C9-44EF041FC4A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CF54E-14C1-4ED4-904C-1B8CA843FA1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C331D-F865-4989-8AE3-C4ABF98B8D3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63E4D-E759-4637-BB0F-20AB7BEF62C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37B93-356E-4C57-9AD9-245C583AAB3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D493B-8DE2-4672-BAD5-87970B1C7AB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56211-B9D4-408B-8187-4150EDBBAC0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E0CB5-CEF5-4223-B30F-459410B74BE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01037-DEFF-4708-81FE-D0B497A1F76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Text s odrážkami na druhé úrovni</a:t>
            </a:r>
          </a:p>
          <a:p>
            <a:pPr lvl="2"/>
            <a:r>
              <a:rPr lang="cs-CZ"/>
              <a:t>Text s odrážkami na třetí úrovni</a:t>
            </a:r>
          </a:p>
          <a:p>
            <a:pPr lvl="3"/>
            <a:r>
              <a:rPr lang="cs-CZ"/>
              <a:t> Text s odrážkami na čtvrté úrovni</a:t>
            </a:r>
          </a:p>
          <a:p>
            <a:pPr lvl="4"/>
            <a:r>
              <a:rPr lang="cs-CZ"/>
              <a:t>Text s odrážkami na páté úrovni</a:t>
            </a:r>
          </a:p>
          <a:p>
            <a:pPr lvl="1"/>
            <a:endParaRPr lang="cs-CZ"/>
          </a:p>
          <a:p>
            <a:pPr lvl="2"/>
            <a:endParaRPr lang="cs-CZ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 dirty="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 dirty="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/>
            </a:lvl1pPr>
          </a:lstStyle>
          <a:p>
            <a:pPr>
              <a:defRPr/>
            </a:pPr>
            <a:fld id="{0F66ABE8-193C-463B-9E94-997194F305A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45.bin"/><Relationship Id="rId26" Type="http://schemas.openxmlformats.org/officeDocument/2006/relationships/oleObject" Target="../embeddings/oleObject49.bin"/><Relationship Id="rId3" Type="http://schemas.openxmlformats.org/officeDocument/2006/relationships/image" Target="../media/image36.png"/><Relationship Id="rId21" Type="http://schemas.openxmlformats.org/officeDocument/2006/relationships/image" Target="../media/image48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6.wmf"/><Relationship Id="rId25" Type="http://schemas.openxmlformats.org/officeDocument/2006/relationships/image" Target="../media/image50.wmf"/><Relationship Id="rId2" Type="http://schemas.openxmlformats.org/officeDocument/2006/relationships/image" Target="../media/image35.png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6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3.png"/><Relationship Id="rId24" Type="http://schemas.openxmlformats.org/officeDocument/2006/relationships/oleObject" Target="../embeddings/oleObject48.bin"/><Relationship Id="rId5" Type="http://schemas.openxmlformats.org/officeDocument/2006/relationships/image" Target="../media/image38.png"/><Relationship Id="rId15" Type="http://schemas.openxmlformats.org/officeDocument/2006/relationships/image" Target="../media/image45.wmf"/><Relationship Id="rId23" Type="http://schemas.openxmlformats.org/officeDocument/2006/relationships/image" Target="../media/image49.wmf"/><Relationship Id="rId10" Type="http://schemas.openxmlformats.org/officeDocument/2006/relationships/image" Target="../media/image42.png"/><Relationship Id="rId19" Type="http://schemas.openxmlformats.org/officeDocument/2006/relationships/image" Target="../media/image47.wmf"/><Relationship Id="rId4" Type="http://schemas.openxmlformats.org/officeDocument/2006/relationships/image" Target="../media/image37.png"/><Relationship Id="rId9" Type="http://schemas.openxmlformats.org/officeDocument/2006/relationships/image" Target="../media/image41.png"/><Relationship Id="rId14" Type="http://schemas.openxmlformats.org/officeDocument/2006/relationships/oleObject" Target="../embeddings/oleObject43.bin"/><Relationship Id="rId22" Type="http://schemas.openxmlformats.org/officeDocument/2006/relationships/oleObject" Target="../embeddings/oleObject47.bin"/><Relationship Id="rId27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oleObject" Target="../embeddings/oleObject5.bin"/><Relationship Id="rId7" Type="http://schemas.openxmlformats.org/officeDocument/2006/relationships/image" Target="../media/image6.png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9.pn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15" Type="http://schemas.openxmlformats.org/officeDocument/2006/relationships/image" Target="../media/image7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5.png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4.wmf"/><Relationship Id="rId1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2.wmf"/><Relationship Id="rId12" Type="http://schemas.openxmlformats.org/officeDocument/2006/relationships/oleObject" Target="../embeddings/oleObject11.bin"/><Relationship Id="rId17" Type="http://schemas.openxmlformats.org/officeDocument/2006/relationships/oleObject" Target="../embeddings/oleObject14.bin"/><Relationship Id="rId2" Type="http://schemas.openxmlformats.org/officeDocument/2006/relationships/image" Target="../media/image10.png"/><Relationship Id="rId16" Type="http://schemas.openxmlformats.org/officeDocument/2006/relationships/image" Target="../media/image7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3.wmf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4.png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1.wmf"/><Relationship Id="rId26" Type="http://schemas.openxmlformats.org/officeDocument/2006/relationships/oleObject" Target="../embeddings/oleObject24.bin"/><Relationship Id="rId3" Type="http://schemas.openxmlformats.org/officeDocument/2006/relationships/image" Target="../media/image1.png"/><Relationship Id="rId21" Type="http://schemas.openxmlformats.org/officeDocument/2006/relationships/oleObject" Target="../embeddings/oleObject21.bin"/><Relationship Id="rId7" Type="http://schemas.openxmlformats.org/officeDocument/2006/relationships/image" Target="../media/image3.wmf"/><Relationship Id="rId12" Type="http://schemas.openxmlformats.org/officeDocument/2006/relationships/image" Target="../media/image19.png"/><Relationship Id="rId17" Type="http://schemas.openxmlformats.org/officeDocument/2006/relationships/oleObject" Target="../embeddings/oleObject19.bin"/><Relationship Id="rId25" Type="http://schemas.openxmlformats.org/officeDocument/2006/relationships/oleObject" Target="../embeddings/oleObject23.bin"/><Relationship Id="rId2" Type="http://schemas.openxmlformats.org/officeDocument/2006/relationships/image" Target="../media/image10.png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image" Target="../media/image26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8.png"/><Relationship Id="rId24" Type="http://schemas.openxmlformats.org/officeDocument/2006/relationships/image" Target="../media/image24.wmf"/><Relationship Id="rId5" Type="http://schemas.openxmlformats.org/officeDocument/2006/relationships/image" Target="../media/image2.wmf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2.bin"/><Relationship Id="rId28" Type="http://schemas.openxmlformats.org/officeDocument/2006/relationships/oleObject" Target="../embeddings/oleObject25.bin"/><Relationship Id="rId10" Type="http://schemas.openxmlformats.org/officeDocument/2006/relationships/image" Target="../media/image17.png"/><Relationship Id="rId19" Type="http://schemas.openxmlformats.org/officeDocument/2006/relationships/oleObject" Target="../embeddings/oleObject20.bin"/><Relationship Id="rId31" Type="http://schemas.openxmlformats.org/officeDocument/2006/relationships/image" Target="../media/image27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6.png"/><Relationship Id="rId14" Type="http://schemas.openxmlformats.org/officeDocument/2006/relationships/image" Target="../media/image11.wmf"/><Relationship Id="rId22" Type="http://schemas.openxmlformats.org/officeDocument/2006/relationships/image" Target="../media/image23.wmf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34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412776"/>
          <a:ext cx="8280920" cy="384048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28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2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IV.-X. </a:t>
                      </a:r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proměnná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Užívá různé způsoby kvantitativního vyjádření vztahu celek – část (přirozeným číslem, poměrem, zlomkem, desetinným číslem, procentem)</a:t>
                      </a:r>
                      <a:endParaRPr lang="cs-CZ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Anotace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dirty="0">
                          <a:latin typeface="Times New Roman" pitchFamily="18" charset="0"/>
                          <a:cs typeface="Times New Roman" pitchFamily="18" charset="0"/>
                        </a:rPr>
                        <a:t>Prezentace vhodná k samostudiu i jako podpora přímé výuky uvádí pojem zlomek  a jeho zápis </a:t>
                      </a:r>
                      <a:endParaRPr lang="cs-CZ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833770"/>
              </p:ext>
            </p:extLst>
          </p:nvPr>
        </p:nvGraphicFramePr>
        <p:xfrm>
          <a:off x="395536" y="116632"/>
          <a:ext cx="8280920" cy="12492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</a:t>
                      </a:r>
                      <a:r>
                        <a:rPr lang="cs-CZ" sz="4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početní operace</a:t>
                      </a:r>
                      <a:endParaRPr lang="cs-CZ" sz="4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Zlomky – sčítání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14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pic>
        <p:nvPicPr>
          <p:cNvPr id="198685" name="Picture 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67375">
            <a:off x="2757488" y="4576763"/>
            <a:ext cx="1512887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8686" name="Picture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5625" y="4548188"/>
            <a:ext cx="1512888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8687" name="Picture 3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62058">
            <a:off x="4802188" y="4576763"/>
            <a:ext cx="1512887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8688" name="Picture 3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3585730">
            <a:off x="785813" y="4564063"/>
            <a:ext cx="1512887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8660" name="Object 4"/>
          <p:cNvGraphicFramePr>
            <a:graphicFrameLocks noChangeAspect="1"/>
          </p:cNvGraphicFramePr>
          <p:nvPr/>
        </p:nvGraphicFramePr>
        <p:xfrm>
          <a:off x="1135063" y="2028825"/>
          <a:ext cx="286067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168200" imgH="393480" progId="Equation.3">
                  <p:embed/>
                </p:oleObj>
              </mc:Choice>
              <mc:Fallback>
                <p:oleObj name="Rovnice" r:id="rId6" imgW="116820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2028825"/>
                        <a:ext cx="2860675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61" name="Rectangle 5"/>
          <p:cNvSpPr>
            <a:spLocks noChangeArrowheads="1"/>
          </p:cNvSpPr>
          <p:nvPr/>
        </p:nvSpPr>
        <p:spPr bwMode="auto">
          <a:xfrm>
            <a:off x="409575" y="908050"/>
            <a:ext cx="8208963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Obdobně jako v případě dvou zlomků postupujeme i v případě sčítání většího počtu zlomků.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98665" name="Rectangle 9"/>
          <p:cNvSpPr>
            <a:spLocks noChangeArrowheads="1"/>
          </p:cNvSpPr>
          <p:nvPr/>
        </p:nvSpPr>
        <p:spPr bwMode="auto">
          <a:xfrm>
            <a:off x="1327150" y="1787525"/>
            <a:ext cx="550863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800" b="1">
                <a:solidFill>
                  <a:srgbClr val="FF0000"/>
                </a:solidFill>
                <a:latin typeface="Trebuchet MS" pitchFamily="34" charset="0"/>
              </a:rPr>
              <a:t>.10</a:t>
            </a:r>
          </a:p>
        </p:txBody>
      </p:sp>
      <p:sp>
        <p:nvSpPr>
          <p:cNvPr id="198666" name="Rectangle 10"/>
          <p:cNvSpPr>
            <a:spLocks noChangeArrowheads="1"/>
          </p:cNvSpPr>
          <p:nvPr/>
        </p:nvSpPr>
        <p:spPr bwMode="auto">
          <a:xfrm>
            <a:off x="1300163" y="2606675"/>
            <a:ext cx="54927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800" b="1">
                <a:solidFill>
                  <a:srgbClr val="FF0000"/>
                </a:solidFill>
                <a:latin typeface="Trebuchet MS" pitchFamily="34" charset="0"/>
              </a:rPr>
              <a:t>.10</a:t>
            </a:r>
          </a:p>
        </p:txBody>
      </p:sp>
      <p:sp>
        <p:nvSpPr>
          <p:cNvPr id="198669" name="Rectangle 13"/>
          <p:cNvSpPr>
            <a:spLocks noChangeArrowheads="1"/>
          </p:cNvSpPr>
          <p:nvPr/>
        </p:nvSpPr>
        <p:spPr bwMode="auto">
          <a:xfrm>
            <a:off x="2106613" y="1787525"/>
            <a:ext cx="4318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800" b="1">
                <a:solidFill>
                  <a:srgbClr val="FF0000"/>
                </a:solidFill>
                <a:latin typeface="Trebuchet MS" pitchFamily="34" charset="0"/>
              </a:rPr>
              <a:t>.2</a:t>
            </a:r>
          </a:p>
        </p:txBody>
      </p:sp>
      <p:sp>
        <p:nvSpPr>
          <p:cNvPr id="198670" name="Rectangle 14"/>
          <p:cNvSpPr>
            <a:spLocks noChangeArrowheads="1"/>
          </p:cNvSpPr>
          <p:nvPr/>
        </p:nvSpPr>
        <p:spPr bwMode="auto">
          <a:xfrm>
            <a:off x="2108200" y="2606675"/>
            <a:ext cx="4318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800" b="1">
                <a:solidFill>
                  <a:srgbClr val="FF0000"/>
                </a:solidFill>
                <a:latin typeface="Trebuchet MS" pitchFamily="34" charset="0"/>
              </a:rPr>
              <a:t>.2</a:t>
            </a:r>
          </a:p>
        </p:txBody>
      </p:sp>
      <p:sp>
        <p:nvSpPr>
          <p:cNvPr id="198675" name="Rectangle 19"/>
          <p:cNvSpPr>
            <a:spLocks noChangeArrowheads="1"/>
          </p:cNvSpPr>
          <p:nvPr/>
        </p:nvSpPr>
        <p:spPr bwMode="auto">
          <a:xfrm>
            <a:off x="2727325" y="1787525"/>
            <a:ext cx="4318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800" b="1">
                <a:solidFill>
                  <a:srgbClr val="FF0000"/>
                </a:solidFill>
                <a:latin typeface="Trebuchet MS" pitchFamily="34" charset="0"/>
              </a:rPr>
              <a:t>.6</a:t>
            </a:r>
          </a:p>
        </p:txBody>
      </p:sp>
      <p:sp>
        <p:nvSpPr>
          <p:cNvPr id="198676" name="Rectangle 20"/>
          <p:cNvSpPr>
            <a:spLocks noChangeArrowheads="1"/>
          </p:cNvSpPr>
          <p:nvPr/>
        </p:nvSpPr>
        <p:spPr bwMode="auto">
          <a:xfrm>
            <a:off x="2728913" y="2592388"/>
            <a:ext cx="4318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800" b="1">
                <a:solidFill>
                  <a:srgbClr val="FF0000"/>
                </a:solidFill>
                <a:latin typeface="Trebuchet MS" pitchFamily="34" charset="0"/>
              </a:rPr>
              <a:t>.6</a:t>
            </a:r>
          </a:p>
        </p:txBody>
      </p:sp>
      <p:sp>
        <p:nvSpPr>
          <p:cNvPr id="198679" name="Rectangle 23"/>
          <p:cNvSpPr>
            <a:spLocks noChangeArrowheads="1"/>
          </p:cNvSpPr>
          <p:nvPr/>
        </p:nvSpPr>
        <p:spPr bwMode="auto">
          <a:xfrm>
            <a:off x="3417888" y="1787525"/>
            <a:ext cx="4318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800" b="1">
                <a:solidFill>
                  <a:srgbClr val="FF0000"/>
                </a:solidFill>
                <a:latin typeface="Trebuchet MS" pitchFamily="34" charset="0"/>
              </a:rPr>
              <a:t>.3</a:t>
            </a:r>
          </a:p>
        </p:txBody>
      </p:sp>
      <p:sp>
        <p:nvSpPr>
          <p:cNvPr id="198680" name="Rectangle 24"/>
          <p:cNvSpPr>
            <a:spLocks noChangeArrowheads="1"/>
          </p:cNvSpPr>
          <p:nvPr/>
        </p:nvSpPr>
        <p:spPr bwMode="auto">
          <a:xfrm>
            <a:off x="3462338" y="2592388"/>
            <a:ext cx="4318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800" b="1">
                <a:solidFill>
                  <a:srgbClr val="FF0000"/>
                </a:solidFill>
                <a:latin typeface="Trebuchet MS" pitchFamily="34" charset="0"/>
              </a:rPr>
              <a:t>.3</a:t>
            </a:r>
          </a:p>
        </p:txBody>
      </p:sp>
      <p:pic>
        <p:nvPicPr>
          <p:cNvPr id="198681" name="Picture 2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088" y="4567238"/>
            <a:ext cx="1512887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8682" name="Picture 2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86063" y="4581525"/>
            <a:ext cx="1512887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8683" name="Picture 2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859338" y="4581525"/>
            <a:ext cx="1512887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8684" name="Picture 2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04038" y="4562475"/>
            <a:ext cx="1512887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8703" name="Oval 47"/>
          <p:cNvSpPr>
            <a:spLocks noChangeArrowheads="1"/>
          </p:cNvSpPr>
          <p:nvPr/>
        </p:nvSpPr>
        <p:spPr bwMode="auto">
          <a:xfrm>
            <a:off x="1071563" y="2406650"/>
            <a:ext cx="2663825" cy="720725"/>
          </a:xfrm>
          <a:prstGeom prst="ellipse">
            <a:avLst/>
          </a:prstGeom>
          <a:noFill/>
          <a:ln w="28575" algn="ctr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8704" name="AutoShape 48"/>
          <p:cNvSpPr>
            <a:spLocks noChangeArrowheads="1"/>
          </p:cNvSpPr>
          <p:nvPr/>
        </p:nvSpPr>
        <p:spPr bwMode="auto">
          <a:xfrm>
            <a:off x="3995738" y="2997200"/>
            <a:ext cx="4608512" cy="1871663"/>
          </a:xfrm>
          <a:prstGeom prst="cloudCallout">
            <a:avLst>
              <a:gd name="adj1" fmla="val -76833"/>
              <a:gd name="adj2" fmla="val -3973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2000" b="1">
                <a:latin typeface="Trebuchet MS" pitchFamily="34" charset="0"/>
              </a:rPr>
              <a:t>Nejmenším společným jmenovatelem sčítaných zlomků je číslo 30.</a:t>
            </a:r>
          </a:p>
        </p:txBody>
      </p:sp>
      <p:graphicFrame>
        <p:nvGraphicFramePr>
          <p:cNvPr id="198705" name="Object 49"/>
          <p:cNvGraphicFramePr>
            <a:graphicFrameLocks noChangeAspect="1"/>
          </p:cNvGraphicFramePr>
          <p:nvPr/>
        </p:nvGraphicFramePr>
        <p:xfrm>
          <a:off x="4010025" y="2032000"/>
          <a:ext cx="329723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346040" imgH="393480" progId="Equation.3">
                  <p:embed/>
                </p:oleObj>
              </mc:Choice>
              <mc:Fallback>
                <p:oleObj name="Rovnice" r:id="rId12" imgW="1346040" imgH="39348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5" y="2032000"/>
                        <a:ext cx="3297238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706" name="Object 50"/>
          <p:cNvGraphicFramePr>
            <a:graphicFrameLocks noChangeAspect="1"/>
          </p:cNvGraphicFramePr>
          <p:nvPr/>
        </p:nvGraphicFramePr>
        <p:xfrm>
          <a:off x="4056063" y="2043113"/>
          <a:ext cx="5302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215640" imgH="177480" progId="Equation.3">
                  <p:embed/>
                </p:oleObj>
              </mc:Choice>
              <mc:Fallback>
                <p:oleObj name="Rovnice" r:id="rId14" imgW="215640" imgH="17748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63" y="2043113"/>
                        <a:ext cx="530225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707" name="Object 51"/>
          <p:cNvGraphicFramePr>
            <a:graphicFrameLocks noChangeAspect="1"/>
          </p:cNvGraphicFramePr>
          <p:nvPr/>
        </p:nvGraphicFramePr>
        <p:xfrm>
          <a:off x="4848225" y="2047875"/>
          <a:ext cx="5302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215640" imgH="164880" progId="Equation.3">
                  <p:embed/>
                </p:oleObj>
              </mc:Choice>
              <mc:Fallback>
                <p:oleObj name="Rovnice" r:id="rId16" imgW="215640" imgH="16488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225" y="2047875"/>
                        <a:ext cx="5302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708" name="Object 52"/>
          <p:cNvGraphicFramePr>
            <a:graphicFrameLocks noChangeAspect="1"/>
          </p:cNvGraphicFramePr>
          <p:nvPr/>
        </p:nvGraphicFramePr>
        <p:xfrm>
          <a:off x="5656263" y="2044700"/>
          <a:ext cx="4984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8" imgW="203040" imgH="177480" progId="Equation.3">
                  <p:embed/>
                </p:oleObj>
              </mc:Choice>
              <mc:Fallback>
                <p:oleObj name="Rovnice" r:id="rId18" imgW="203040" imgH="17748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6263" y="2044700"/>
                        <a:ext cx="49847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709" name="Object 53"/>
          <p:cNvGraphicFramePr>
            <a:graphicFrameLocks noChangeAspect="1"/>
          </p:cNvGraphicFramePr>
          <p:nvPr/>
        </p:nvGraphicFramePr>
        <p:xfrm>
          <a:off x="6457950" y="2043113"/>
          <a:ext cx="4667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0" imgW="190440" imgH="164880" progId="Equation.3">
                  <p:embed/>
                </p:oleObj>
              </mc:Choice>
              <mc:Fallback>
                <p:oleObj name="Rovnice" r:id="rId20" imgW="190440" imgH="16488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2043113"/>
                        <a:ext cx="4667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710" name="Object 54"/>
          <p:cNvGraphicFramePr>
            <a:graphicFrameLocks noChangeAspect="1"/>
          </p:cNvGraphicFramePr>
          <p:nvPr/>
        </p:nvGraphicFramePr>
        <p:xfrm>
          <a:off x="7307263" y="2032000"/>
          <a:ext cx="59055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2" imgW="241200" imgH="393480" progId="Equation.3">
                  <p:embed/>
                </p:oleObj>
              </mc:Choice>
              <mc:Fallback>
                <p:oleObj name="Rovnice" r:id="rId22" imgW="241200" imgH="393480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7263" y="2032000"/>
                        <a:ext cx="590550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711" name="Object 55"/>
          <p:cNvGraphicFramePr>
            <a:graphicFrameLocks noChangeAspect="1"/>
          </p:cNvGraphicFramePr>
          <p:nvPr/>
        </p:nvGraphicFramePr>
        <p:xfrm>
          <a:off x="3702050" y="3284538"/>
          <a:ext cx="86995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4" imgW="355320" imgH="393480" progId="Equation.3">
                  <p:embed/>
                </p:oleObj>
              </mc:Choice>
              <mc:Fallback>
                <p:oleObj name="Rovnice" r:id="rId24" imgW="355320" imgH="393480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284538"/>
                        <a:ext cx="869950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712" name="Object 56"/>
          <p:cNvGraphicFramePr>
            <a:graphicFrameLocks noChangeAspect="1"/>
          </p:cNvGraphicFramePr>
          <p:nvPr/>
        </p:nvGraphicFramePr>
        <p:xfrm>
          <a:off x="4595813" y="3284538"/>
          <a:ext cx="839787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6" imgW="342720" imgH="393480" progId="Equation.3">
                  <p:embed/>
                </p:oleObj>
              </mc:Choice>
              <mc:Fallback>
                <p:oleObj name="Rovnice" r:id="rId26" imgW="342720" imgH="393480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813" y="3284538"/>
                        <a:ext cx="839787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713" name="Line 57"/>
          <p:cNvSpPr>
            <a:spLocks noChangeShapeType="1"/>
          </p:cNvSpPr>
          <p:nvPr/>
        </p:nvSpPr>
        <p:spPr bwMode="auto">
          <a:xfrm>
            <a:off x="3635375" y="4292600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8714" name="Line 58"/>
          <p:cNvSpPr>
            <a:spLocks noChangeShapeType="1"/>
          </p:cNvSpPr>
          <p:nvPr/>
        </p:nvSpPr>
        <p:spPr bwMode="auto">
          <a:xfrm>
            <a:off x="3635375" y="4337050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9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98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98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9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8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9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9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9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9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9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9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9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9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98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98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98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98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98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9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98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9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19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9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9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9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19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19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19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1000"/>
                                        <p:tgtEl>
                                          <p:spTgt spid="19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19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19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19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9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1" grpId="0"/>
      <p:bldP spid="198665" grpId="0"/>
      <p:bldP spid="198665" grpId="1"/>
      <p:bldP spid="198666" grpId="0"/>
      <p:bldP spid="198666" grpId="1"/>
      <p:bldP spid="198669" grpId="0"/>
      <p:bldP spid="198669" grpId="1"/>
      <p:bldP spid="198670" grpId="0"/>
      <p:bldP spid="198670" grpId="1"/>
      <p:bldP spid="198675" grpId="0"/>
      <p:bldP spid="198675" grpId="1"/>
      <p:bldP spid="198676" grpId="0"/>
      <p:bldP spid="198676" grpId="1"/>
      <p:bldP spid="198679" grpId="0"/>
      <p:bldP spid="198679" grpId="1"/>
      <p:bldP spid="198680" grpId="0"/>
      <p:bldP spid="198680" grpId="1"/>
      <p:bldP spid="198703" grpId="0" animBg="1"/>
      <p:bldP spid="198703" grpId="1" animBg="1"/>
      <p:bldP spid="198704" grpId="0" animBg="1"/>
      <p:bldP spid="198704" grpId="1" animBg="1"/>
      <p:bldP spid="198713" grpId="0" animBg="1"/>
      <p:bldP spid="1987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pic>
        <p:nvPicPr>
          <p:cNvPr id="20173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981075"/>
            <a:ext cx="954088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173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5813" y="950913"/>
            <a:ext cx="10302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173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5038" y="936625"/>
            <a:ext cx="1077912" cy="540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1735" name="Rectangle 7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1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1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1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981075"/>
            <a:ext cx="954088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5813" y="950913"/>
            <a:ext cx="10302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5038" y="936625"/>
            <a:ext cx="1077912" cy="540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90663" y="1038225"/>
            <a:ext cx="533400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41788" y="1023938"/>
            <a:ext cx="5715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5613" y="995363"/>
            <a:ext cx="522287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pic>
        <p:nvPicPr>
          <p:cNvPr id="2007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011238"/>
            <a:ext cx="1081087" cy="537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070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038" y="1011238"/>
            <a:ext cx="1093787" cy="537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071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981075"/>
            <a:ext cx="1166812" cy="543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0711" name="Rectangle 7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0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0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pic>
        <p:nvPicPr>
          <p:cNvPr id="1536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938213"/>
            <a:ext cx="1081087" cy="537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038" y="938213"/>
            <a:ext cx="1093787" cy="537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947738"/>
            <a:ext cx="1166812" cy="543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90675" y="981075"/>
            <a:ext cx="504825" cy="539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54488" y="1038225"/>
            <a:ext cx="601662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5613" y="1047750"/>
            <a:ext cx="563562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2613" y="1341438"/>
            <a:ext cx="2776537" cy="30781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197" name="Rectangle 3"/>
          <p:cNvSpPr>
            <a:spLocks noChangeArrowheads="1"/>
          </p:cNvSpPr>
          <p:nvPr/>
        </p:nvSpPr>
        <p:spPr bwMode="auto">
          <a:xfrm>
            <a:off x="468313" y="260350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Shrnutí:</a:t>
            </a:r>
          </a:p>
        </p:txBody>
      </p:sp>
      <p:sp>
        <p:nvSpPr>
          <p:cNvPr id="139291" name="Rectangle 27"/>
          <p:cNvSpPr>
            <a:spLocks noChangeArrowheads="1"/>
          </p:cNvSpPr>
          <p:nvPr/>
        </p:nvSpPr>
        <p:spPr bwMode="auto">
          <a:xfrm>
            <a:off x="3492500" y="1412875"/>
            <a:ext cx="504031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800" b="1" dirty="0">
                <a:solidFill>
                  <a:srgbClr val="FF0000"/>
                </a:solidFill>
                <a:latin typeface="Trebuchet MS" pitchFamily="34" charset="0"/>
              </a:rPr>
              <a:t>Sčítání zlomků provádíme tak, že zlomky nejprve převedeme na společného jmenovatele a teprve potom je sčítáme. </a:t>
            </a:r>
            <a:br>
              <a:rPr lang="cs-CZ" sz="2800" b="1" dirty="0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2800" b="1" dirty="0">
                <a:solidFill>
                  <a:srgbClr val="FF0000"/>
                </a:solidFill>
                <a:latin typeface="Trebuchet MS" pitchFamily="34" charset="0"/>
              </a:rPr>
              <a:t>A to tak, že jmenovatele opíšeme a čitatele sečteme.</a:t>
            </a:r>
          </a:p>
        </p:txBody>
      </p:sp>
      <p:graphicFrame>
        <p:nvGraphicFramePr>
          <p:cNvPr id="139298" name="Object 34"/>
          <p:cNvGraphicFramePr>
            <a:graphicFrameLocks noGrp="1" noChangeAspect="1"/>
          </p:cNvGraphicFramePr>
          <p:nvPr>
            <p:ph/>
          </p:nvPr>
        </p:nvGraphicFramePr>
        <p:xfrm>
          <a:off x="611188" y="4738688"/>
          <a:ext cx="8066087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2387520" imgH="393480" progId="Equation.3">
                  <p:embed/>
                </p:oleObj>
              </mc:Choice>
              <mc:Fallback>
                <p:oleObj name="Rovnice" r:id="rId3" imgW="2387520" imgH="3934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738688"/>
                        <a:ext cx="8066087" cy="133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3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 se stejnými jmenovateli</a:t>
            </a:r>
          </a:p>
        </p:txBody>
      </p:sp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409575" y="8651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Sčítání zlomků znamená hledání celkového množství daného několika částmi celků či celých celků.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89446" name="Rectangle 6"/>
          <p:cNvSpPr>
            <a:spLocks noChangeArrowheads="1"/>
          </p:cNvSpPr>
          <p:nvPr/>
        </p:nvSpPr>
        <p:spPr bwMode="auto">
          <a:xfrm>
            <a:off x="312343" y="4837950"/>
            <a:ext cx="8436121" cy="16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800" b="1" dirty="0">
                <a:solidFill>
                  <a:srgbClr val="00B050"/>
                </a:solidFill>
                <a:latin typeface="Trebuchet MS" pitchFamily="34" charset="0"/>
              </a:rPr>
              <a:t>Jinými slovy:</a:t>
            </a:r>
          </a:p>
          <a:p>
            <a:pPr algn="l"/>
            <a:r>
              <a:rPr lang="cs-CZ" sz="2800" b="1" dirty="0">
                <a:solidFill>
                  <a:srgbClr val="00B050"/>
                </a:solidFill>
                <a:latin typeface="Trebuchet MS" pitchFamily="34" charset="0"/>
              </a:rPr>
              <a:t>Zlomky se stejnými jmenovateli </a:t>
            </a:r>
          </a:p>
          <a:p>
            <a:pPr algn="l"/>
            <a:r>
              <a:rPr lang="cs-CZ" sz="2800" b="1" dirty="0">
                <a:solidFill>
                  <a:srgbClr val="00B050"/>
                </a:solidFill>
                <a:latin typeface="Trebuchet MS" pitchFamily="34" charset="0"/>
              </a:rPr>
              <a:t>sčítáme tak, že čitatele sečteme a jmenovatele opíšeme. </a:t>
            </a:r>
            <a:endParaRPr lang="cs-CZ" sz="2800" dirty="0">
              <a:solidFill>
                <a:srgbClr val="00B050"/>
              </a:solidFill>
              <a:latin typeface="Trebuchet MS" pitchFamily="34" charset="0"/>
            </a:endParaRPr>
          </a:p>
        </p:txBody>
      </p:sp>
      <p:pic>
        <p:nvPicPr>
          <p:cNvPr id="189448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95477" y="1656773"/>
            <a:ext cx="1819275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9449" name="Object 9"/>
              <p:cNvSpPr txBox="1">
                <a:spLocks noGrp="1"/>
              </p:cNvSpPr>
              <p:nvPr>
                <p:ph/>
              </p:nvPr>
            </p:nvSpPr>
            <p:spPr bwMode="auto">
              <a:xfrm>
                <a:off x="591114" y="1453356"/>
                <a:ext cx="408434" cy="1599407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4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4400" b="1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cs-CZ" sz="4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cs-CZ" sz="4400" b="1" dirty="0"/>
              </a:p>
            </p:txBody>
          </p:sp>
        </mc:Choice>
        <mc:Fallback xmlns="">
          <p:sp>
            <p:nvSpPr>
              <p:cNvPr id="189449" name="Object 9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 bwMode="auto">
              <a:xfrm>
                <a:off x="591114" y="1453356"/>
                <a:ext cx="408434" cy="1599407"/>
              </a:xfrm>
              <a:prstGeom prst="rect">
                <a:avLst/>
              </a:prstGeom>
              <a:blipFill>
                <a:blip r:embed="rId4"/>
                <a:stretch>
                  <a:fillRect r="-44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9451" name="Object 11"/>
          <p:cNvGraphicFramePr>
            <a:graphicFrameLocks noChangeAspect="1"/>
          </p:cNvGraphicFramePr>
          <p:nvPr/>
        </p:nvGraphicFramePr>
        <p:xfrm>
          <a:off x="1130300" y="2146300"/>
          <a:ext cx="5699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139680" imgH="139680" progId="Equation.3">
                  <p:embed/>
                </p:oleObj>
              </mc:Choice>
              <mc:Fallback>
                <p:oleObj name="Rovnice" r:id="rId5" imgW="139680" imgH="139680" progId="Equation.3">
                  <p:embed/>
                  <p:pic>
                    <p:nvPicPr>
                      <p:cNvPr id="1894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46300"/>
                        <a:ext cx="56991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9452" name="Object 12"/>
              <p:cNvSpPr txBox="1"/>
              <p:nvPr/>
            </p:nvSpPr>
            <p:spPr bwMode="auto">
              <a:xfrm>
                <a:off x="1632822" y="1680369"/>
                <a:ext cx="468312" cy="1443831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44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4400" b="1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cs-CZ" sz="4400" b="1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cs-CZ" sz="4400" b="1" dirty="0"/>
              </a:p>
            </p:txBody>
          </p:sp>
        </mc:Choice>
        <mc:Fallback xmlns="">
          <p:sp>
            <p:nvSpPr>
              <p:cNvPr id="189452" name="Object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32822" y="1680369"/>
                <a:ext cx="468312" cy="14438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9453" name="Object 13"/>
          <p:cNvGraphicFramePr>
            <a:graphicFrameLocks noChangeAspect="1"/>
          </p:cNvGraphicFramePr>
          <p:nvPr/>
        </p:nvGraphicFramePr>
        <p:xfrm>
          <a:off x="2195513" y="2216150"/>
          <a:ext cx="519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6720" imgH="101520" progId="Equation.3">
                  <p:embed/>
                </p:oleObj>
              </mc:Choice>
              <mc:Fallback>
                <p:oleObj name="Rovnice" r:id="rId8" imgW="126720" imgH="101520" progId="Equation.3">
                  <p:embed/>
                  <p:pic>
                    <p:nvPicPr>
                      <p:cNvPr id="18945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216150"/>
                        <a:ext cx="5191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4" name="Object 14"/>
          <p:cNvGraphicFramePr>
            <a:graphicFrameLocks noChangeAspect="1"/>
          </p:cNvGraphicFramePr>
          <p:nvPr/>
        </p:nvGraphicFramePr>
        <p:xfrm>
          <a:off x="2700338" y="2068513"/>
          <a:ext cx="468312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14120" imgH="177480" progId="Equation.3">
                  <p:embed/>
                </p:oleObj>
              </mc:Choice>
              <mc:Fallback>
                <p:oleObj name="Rovnice" r:id="rId10" imgW="114120" imgH="177480" progId="Equation.3">
                  <p:embed/>
                  <p:pic>
                    <p:nvPicPr>
                      <p:cNvPr id="18945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068513"/>
                        <a:ext cx="468312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8" name="Object 18"/>
          <p:cNvGraphicFramePr>
            <a:graphicFrameLocks noChangeAspect="1"/>
          </p:cNvGraphicFramePr>
          <p:nvPr/>
        </p:nvGraphicFramePr>
        <p:xfrm>
          <a:off x="5505450" y="2257425"/>
          <a:ext cx="45243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39680" imgH="139680" progId="Equation.3">
                  <p:embed/>
                </p:oleObj>
              </mc:Choice>
              <mc:Fallback>
                <p:oleObj name="Rovnice" r:id="rId12" imgW="139680" imgH="139680" progId="Equation.3">
                  <p:embed/>
                  <p:pic>
                    <p:nvPicPr>
                      <p:cNvPr id="18945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2257425"/>
                        <a:ext cx="452438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9" name="Object 19"/>
          <p:cNvGraphicFramePr>
            <a:graphicFrameLocks noChangeAspect="1"/>
          </p:cNvGraphicFramePr>
          <p:nvPr/>
        </p:nvGraphicFramePr>
        <p:xfrm>
          <a:off x="7705725" y="2311400"/>
          <a:ext cx="4127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126720" imgH="101520" progId="Equation.3">
                  <p:embed/>
                </p:oleObj>
              </mc:Choice>
              <mc:Fallback>
                <p:oleObj name="Rovnice" r:id="rId13" imgW="126720" imgH="101520" progId="Equation.3">
                  <p:embed/>
                  <p:pic>
                    <p:nvPicPr>
                      <p:cNvPr id="18945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5725" y="2311400"/>
                        <a:ext cx="41275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9460" name="Rectangle 20"/>
          <p:cNvSpPr>
            <a:spLocks noChangeArrowheads="1"/>
          </p:cNvSpPr>
          <p:nvPr/>
        </p:nvSpPr>
        <p:spPr bwMode="auto">
          <a:xfrm>
            <a:off x="581025" y="3355975"/>
            <a:ext cx="7878763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Celkové množství určíme tak, že sečteme vybarvené plochy a velikost částí zůstane stejná.</a:t>
            </a:r>
            <a:endParaRPr lang="cs-CZ" sz="2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189465" name="Object 25"/>
          <p:cNvGraphicFramePr>
            <a:graphicFrameLocks noChangeAspect="1"/>
          </p:cNvGraphicFramePr>
          <p:nvPr/>
        </p:nvGraphicFramePr>
        <p:xfrm>
          <a:off x="8064500" y="2133600"/>
          <a:ext cx="468313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14120" imgH="177480" progId="Equation.3">
                  <p:embed/>
                </p:oleObj>
              </mc:Choice>
              <mc:Fallback>
                <p:oleObj name="Rovnice" r:id="rId14" imgW="114120" imgH="177480" progId="Equation.3">
                  <p:embed/>
                  <p:pic>
                    <p:nvPicPr>
                      <p:cNvPr id="18946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0" y="2133600"/>
                        <a:ext cx="468313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9475" name="Rectangle 35"/>
          <p:cNvSpPr>
            <a:spLocks noChangeArrowheads="1"/>
          </p:cNvSpPr>
          <p:nvPr/>
        </p:nvSpPr>
        <p:spPr bwMode="auto">
          <a:xfrm>
            <a:off x="564947" y="4205071"/>
            <a:ext cx="30241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 dirty="0">
                <a:latin typeface="Trebuchet MS" pitchFamily="34" charset="0"/>
              </a:rPr>
              <a:t>O jakou část celku jde?</a:t>
            </a:r>
            <a:endParaRPr lang="cs-CZ" sz="4400" dirty="0">
              <a:latin typeface="Trebuchet MS" pitchFamily="34" charset="0"/>
            </a:endParaRP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106CD67E-E3F1-40E5-A32E-61C67A064F69}"/>
              </a:ext>
            </a:extLst>
          </p:cNvPr>
          <p:cNvGrpSpPr/>
          <p:nvPr/>
        </p:nvGrpSpPr>
        <p:grpSpPr>
          <a:xfrm>
            <a:off x="3752138" y="1685890"/>
            <a:ext cx="1685091" cy="1670918"/>
            <a:chOff x="3752138" y="1685890"/>
            <a:chExt cx="1685091" cy="1670918"/>
          </a:xfrm>
        </p:grpSpPr>
        <p:pic>
          <p:nvPicPr>
            <p:cNvPr id="35" name="Picture 21">
              <a:extLst>
                <a:ext uri="{FF2B5EF4-FFF2-40B4-BE49-F238E27FC236}">
                  <a16:creationId xmlns:a16="http://schemas.microsoft.com/office/drawing/2014/main" id="{B042778A-6064-4B11-8A54-44FD65F5AD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 rot="5400000">
              <a:off x="4541807" y="1707497"/>
              <a:ext cx="895422" cy="852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21">
              <a:extLst>
                <a:ext uri="{FF2B5EF4-FFF2-40B4-BE49-F238E27FC236}">
                  <a16:creationId xmlns:a16="http://schemas.microsoft.com/office/drawing/2014/main" id="{5A39CDFB-DC76-42AD-83A8-F00169561F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 rot="10800000">
              <a:off x="4541807" y="2496344"/>
              <a:ext cx="895422" cy="852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Vývojový diagram: nebo 8">
              <a:extLst>
                <a:ext uri="{FF2B5EF4-FFF2-40B4-BE49-F238E27FC236}">
                  <a16:creationId xmlns:a16="http://schemas.microsoft.com/office/drawing/2014/main" id="{1DDC14CD-23C2-46D1-AFF5-81AB628536E2}"/>
                </a:ext>
              </a:extLst>
            </p:cNvPr>
            <p:cNvSpPr/>
            <p:nvPr/>
          </p:nvSpPr>
          <p:spPr bwMode="auto">
            <a:xfrm>
              <a:off x="3752138" y="1700808"/>
              <a:ext cx="1656000" cy="1656000"/>
            </a:xfrm>
            <a:prstGeom prst="flowChartOr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4F1B56E1-157E-4F1C-B9F1-184DAED4EF36}"/>
              </a:ext>
            </a:extLst>
          </p:cNvPr>
          <p:cNvGrpSpPr/>
          <p:nvPr/>
        </p:nvGrpSpPr>
        <p:grpSpPr>
          <a:xfrm>
            <a:off x="6366229" y="3912611"/>
            <a:ext cx="1685091" cy="1670918"/>
            <a:chOff x="6366229" y="3912611"/>
            <a:chExt cx="1685091" cy="1670918"/>
          </a:xfrm>
        </p:grpSpPr>
        <p:pic>
          <p:nvPicPr>
            <p:cNvPr id="189474" name="Picture 34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 rot="10800000">
              <a:off x="6391114" y="3930928"/>
              <a:ext cx="827999" cy="82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21">
              <a:extLst>
                <a:ext uri="{FF2B5EF4-FFF2-40B4-BE49-F238E27FC236}">
                  <a16:creationId xmlns:a16="http://schemas.microsoft.com/office/drawing/2014/main" id="{050D2DC1-9F51-4739-8798-7462D38238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 rot="5400000">
              <a:off x="7155898" y="3934218"/>
              <a:ext cx="895422" cy="852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21">
              <a:extLst>
                <a:ext uri="{FF2B5EF4-FFF2-40B4-BE49-F238E27FC236}">
                  <a16:creationId xmlns:a16="http://schemas.microsoft.com/office/drawing/2014/main" id="{A8F26840-F9CC-47F4-BFC1-F1AD35E7C1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 rot="10800000">
              <a:off x="7155898" y="4723065"/>
              <a:ext cx="895422" cy="852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" name="Vývojový diagram: nebo 40">
              <a:extLst>
                <a:ext uri="{FF2B5EF4-FFF2-40B4-BE49-F238E27FC236}">
                  <a16:creationId xmlns:a16="http://schemas.microsoft.com/office/drawing/2014/main" id="{A73B9E94-69B0-4611-9FCC-2D89E194041D}"/>
                </a:ext>
              </a:extLst>
            </p:cNvPr>
            <p:cNvSpPr/>
            <p:nvPr/>
          </p:nvSpPr>
          <p:spPr bwMode="auto">
            <a:xfrm>
              <a:off x="6366229" y="3927529"/>
              <a:ext cx="1656000" cy="1656000"/>
            </a:xfrm>
            <a:prstGeom prst="flowChartOr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Object 12">
                <a:extLst>
                  <a:ext uri="{FF2B5EF4-FFF2-40B4-BE49-F238E27FC236}">
                    <a16:creationId xmlns:a16="http://schemas.microsoft.com/office/drawing/2014/main" id="{E9320485-6344-429E-A1EF-6CFDE217001B}"/>
                  </a:ext>
                </a:extLst>
              </p:cNvPr>
              <p:cNvSpPr txBox="1"/>
              <p:nvPr/>
            </p:nvSpPr>
            <p:spPr bwMode="auto">
              <a:xfrm>
                <a:off x="5727864" y="4191943"/>
                <a:ext cx="468312" cy="1443831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4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4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cs-CZ" sz="4400" b="1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cs-CZ" sz="4400" b="1" dirty="0"/>
              </a:p>
            </p:txBody>
          </p:sp>
        </mc:Choice>
        <mc:Fallback xmlns="">
          <p:sp>
            <p:nvSpPr>
              <p:cNvPr id="43" name="Object 12">
                <a:extLst>
                  <a:ext uri="{FF2B5EF4-FFF2-40B4-BE49-F238E27FC236}">
                    <a16:creationId xmlns:a16="http://schemas.microsoft.com/office/drawing/2014/main" id="{E9320485-6344-429E-A1EF-6CFDE2170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27864" y="4191943"/>
                <a:ext cx="468312" cy="144383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03230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89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8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8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8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8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18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18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8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18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8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4" grpId="0"/>
      <p:bldP spid="189446" grpId="0"/>
      <p:bldP spid="189449" grpId="0" build="p"/>
      <p:bldP spid="189452" grpId="0"/>
      <p:bldP spid="189460" grpId="0"/>
      <p:bldP spid="189475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 s různými jmenovateli</a:t>
            </a:r>
          </a:p>
        </p:txBody>
      </p:sp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409575" y="8651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Sčítání zlomků znamená hledání celkového množství daného několika částmi celků či celých celků.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89446" name="Rectangle 6"/>
          <p:cNvSpPr>
            <a:spLocks noChangeArrowheads="1"/>
          </p:cNvSpPr>
          <p:nvPr/>
        </p:nvSpPr>
        <p:spPr bwMode="auto">
          <a:xfrm>
            <a:off x="827088" y="5732463"/>
            <a:ext cx="72882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Jinými slovy: nemají-li sčítané zlomky stejné jmenovatele, nedokážeme určit výsledek. </a:t>
            </a:r>
            <a:endParaRPr lang="cs-CZ" sz="4400">
              <a:solidFill>
                <a:srgbClr val="00CC00"/>
              </a:solidFill>
              <a:latin typeface="Trebuchet MS" pitchFamily="34" charset="0"/>
            </a:endParaRPr>
          </a:p>
        </p:txBody>
      </p:sp>
      <p:pic>
        <p:nvPicPr>
          <p:cNvPr id="18944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4438" y="1628775"/>
            <a:ext cx="1819275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944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92800" y="1628775"/>
            <a:ext cx="1819275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9449" name="Object 9"/>
          <p:cNvGraphicFramePr>
            <a:graphicFrameLocks noGrp="1" noChangeAspect="1"/>
          </p:cNvGraphicFramePr>
          <p:nvPr>
            <p:ph/>
          </p:nvPr>
        </p:nvGraphicFramePr>
        <p:xfrm>
          <a:off x="611188" y="1628775"/>
          <a:ext cx="622300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52280" imgH="393480" progId="Equation.3">
                  <p:embed/>
                </p:oleObj>
              </mc:Choice>
              <mc:Fallback>
                <p:oleObj name="Rovnice" r:id="rId4" imgW="15228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628775"/>
                        <a:ext cx="622300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1" name="Object 11"/>
          <p:cNvGraphicFramePr>
            <a:graphicFrameLocks noChangeAspect="1"/>
          </p:cNvGraphicFramePr>
          <p:nvPr/>
        </p:nvGraphicFramePr>
        <p:xfrm>
          <a:off x="1130300" y="2146300"/>
          <a:ext cx="5699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39680" imgH="139680" progId="Equation.3">
                  <p:embed/>
                </p:oleObj>
              </mc:Choice>
              <mc:Fallback>
                <p:oleObj name="Rovnice" r:id="rId6" imgW="139680" imgH="1396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46300"/>
                        <a:ext cx="56991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2" name="Object 12"/>
          <p:cNvGraphicFramePr>
            <a:graphicFrameLocks noChangeAspect="1"/>
          </p:cNvGraphicFramePr>
          <p:nvPr/>
        </p:nvGraphicFramePr>
        <p:xfrm>
          <a:off x="1619250" y="1622425"/>
          <a:ext cx="6746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64880" imgH="393480" progId="Equation.3">
                  <p:embed/>
                </p:oleObj>
              </mc:Choice>
              <mc:Fallback>
                <p:oleObj name="Rovnice" r:id="rId8" imgW="1648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622425"/>
                        <a:ext cx="6746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3" name="Object 13"/>
          <p:cNvGraphicFramePr>
            <a:graphicFrameLocks noChangeAspect="1"/>
          </p:cNvGraphicFramePr>
          <p:nvPr/>
        </p:nvGraphicFramePr>
        <p:xfrm>
          <a:off x="2195513" y="2216150"/>
          <a:ext cx="519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26720" imgH="101520" progId="Equation.3">
                  <p:embed/>
                </p:oleObj>
              </mc:Choice>
              <mc:Fallback>
                <p:oleObj name="Rovnice" r:id="rId10" imgW="126720" imgH="10152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216150"/>
                        <a:ext cx="5191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4" name="Object 14"/>
          <p:cNvGraphicFramePr>
            <a:graphicFrameLocks noChangeAspect="1"/>
          </p:cNvGraphicFramePr>
          <p:nvPr/>
        </p:nvGraphicFramePr>
        <p:xfrm>
          <a:off x="2700338" y="2068513"/>
          <a:ext cx="468312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14120" imgH="177480" progId="Equation.3">
                  <p:embed/>
                </p:oleObj>
              </mc:Choice>
              <mc:Fallback>
                <p:oleObj name="Rovnice" r:id="rId12" imgW="114120" imgH="177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068513"/>
                        <a:ext cx="468312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8" name="Object 18"/>
          <p:cNvGraphicFramePr>
            <a:graphicFrameLocks noChangeAspect="1"/>
          </p:cNvGraphicFramePr>
          <p:nvPr/>
        </p:nvGraphicFramePr>
        <p:xfrm>
          <a:off x="5505450" y="2257425"/>
          <a:ext cx="45243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39680" imgH="139680" progId="Equation.3">
                  <p:embed/>
                </p:oleObj>
              </mc:Choice>
              <mc:Fallback>
                <p:oleObj name="Rovnice" r:id="rId14" imgW="139680" imgH="1396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2257425"/>
                        <a:ext cx="452438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59" name="Object 19"/>
          <p:cNvGraphicFramePr>
            <a:graphicFrameLocks noChangeAspect="1"/>
          </p:cNvGraphicFramePr>
          <p:nvPr/>
        </p:nvGraphicFramePr>
        <p:xfrm>
          <a:off x="7705725" y="2311400"/>
          <a:ext cx="4127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126720" imgH="101520" progId="Equation.3">
                  <p:embed/>
                </p:oleObj>
              </mc:Choice>
              <mc:Fallback>
                <p:oleObj name="Rovnice" r:id="rId15" imgW="126720" imgH="10152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5725" y="2311400"/>
                        <a:ext cx="41275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9460" name="Rectangle 20"/>
          <p:cNvSpPr>
            <a:spLocks noChangeArrowheads="1"/>
          </p:cNvSpPr>
          <p:nvPr/>
        </p:nvSpPr>
        <p:spPr bwMode="auto">
          <a:xfrm>
            <a:off x="581025" y="3355975"/>
            <a:ext cx="7878763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Celkové množství nelze určit, jsou-li sčítaná množství vyjádřena různými částmi, </a:t>
            </a:r>
            <a:endParaRPr lang="cs-CZ" sz="2400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189461" name="Picture 2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814638" y="4727575"/>
            <a:ext cx="822325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9465" name="Object 25"/>
          <p:cNvGraphicFramePr>
            <a:graphicFrameLocks noChangeAspect="1"/>
          </p:cNvGraphicFramePr>
          <p:nvPr/>
        </p:nvGraphicFramePr>
        <p:xfrm>
          <a:off x="8064500" y="2133600"/>
          <a:ext cx="468313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114120" imgH="177480" progId="Equation.3">
                  <p:embed/>
                </p:oleObj>
              </mc:Choice>
              <mc:Fallback>
                <p:oleObj name="Rovnice" r:id="rId17" imgW="114120" imgH="177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0" y="2133600"/>
                        <a:ext cx="468313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9466" name="Picture 26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156325" y="4168775"/>
            <a:ext cx="1584325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9467" name="Picture 27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116013" y="4724400"/>
            <a:ext cx="1163637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9468" name="Rectangle 28"/>
          <p:cNvSpPr>
            <a:spLocks noChangeArrowheads="1"/>
          </p:cNvSpPr>
          <p:nvPr/>
        </p:nvSpPr>
        <p:spPr bwMode="auto">
          <a:xfrm>
            <a:off x="1044575" y="4940300"/>
            <a:ext cx="1223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latin typeface="Trebuchet MS" pitchFamily="34" charset="0"/>
              </a:rPr>
              <a:t>třetina</a:t>
            </a:r>
            <a:endParaRPr lang="cs-CZ" sz="4400">
              <a:latin typeface="Trebuchet MS" pitchFamily="34" charset="0"/>
            </a:endParaRPr>
          </a:p>
        </p:txBody>
      </p:sp>
      <p:sp>
        <p:nvSpPr>
          <p:cNvPr id="189469" name="Rectangle 29"/>
          <p:cNvSpPr>
            <a:spLocks noChangeArrowheads="1"/>
          </p:cNvSpPr>
          <p:nvPr/>
        </p:nvSpPr>
        <p:spPr bwMode="auto">
          <a:xfrm>
            <a:off x="2916238" y="4940300"/>
            <a:ext cx="1223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latin typeface="Trebuchet MS" pitchFamily="34" charset="0"/>
              </a:rPr>
              <a:t>čtvrtina</a:t>
            </a:r>
            <a:endParaRPr lang="cs-CZ" sz="4400">
              <a:latin typeface="Trebuchet MS" pitchFamily="34" charset="0"/>
            </a:endParaRPr>
          </a:p>
        </p:txBody>
      </p:sp>
      <p:sp>
        <p:nvSpPr>
          <p:cNvPr id="189472" name="Rectangle 32"/>
          <p:cNvSpPr>
            <a:spLocks noChangeArrowheads="1"/>
          </p:cNvSpPr>
          <p:nvPr/>
        </p:nvSpPr>
        <p:spPr bwMode="auto">
          <a:xfrm>
            <a:off x="595313" y="3644900"/>
            <a:ext cx="787876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				  tedy nejsou-li sčítaná množství rozdělena na stejné části.</a:t>
            </a:r>
            <a:endParaRPr lang="cs-CZ" sz="2400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189474" name="Picture 34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948488" y="4956175"/>
            <a:ext cx="741362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9475" name="Rectangle 35"/>
          <p:cNvSpPr>
            <a:spLocks noChangeArrowheads="1"/>
          </p:cNvSpPr>
          <p:nvPr/>
        </p:nvSpPr>
        <p:spPr bwMode="auto">
          <a:xfrm>
            <a:off x="5565775" y="5084763"/>
            <a:ext cx="30241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latin typeface="Trebuchet MS" pitchFamily="34" charset="0"/>
              </a:rPr>
              <a:t>O jakou část celku jde?</a:t>
            </a:r>
            <a:endParaRPr lang="cs-CZ" sz="440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89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89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8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8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18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8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18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18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18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18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8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18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18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18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18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8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9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9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9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94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8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1000"/>
                                        <p:tgtEl>
                                          <p:spTgt spid="18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8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4" grpId="0"/>
      <p:bldP spid="189446" grpId="0"/>
      <p:bldP spid="189460" grpId="0"/>
      <p:bldP spid="189468" grpId="0"/>
      <p:bldP spid="189469" grpId="0"/>
      <p:bldP spid="189472" grpId="0"/>
      <p:bldP spid="1894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409575" y="8651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Změnilo by se něco, kdyby měly zlomky jmenovatele stejné?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19354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1628775"/>
            <a:ext cx="2225675" cy="218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354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8200" y="1628775"/>
            <a:ext cx="2225675" cy="218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3543" name="Object 7"/>
          <p:cNvGraphicFramePr>
            <a:graphicFrameLocks noChangeAspect="1"/>
          </p:cNvGraphicFramePr>
          <p:nvPr/>
        </p:nvGraphicFramePr>
        <p:xfrm>
          <a:off x="2844800" y="2392363"/>
          <a:ext cx="55403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39680" imgH="139680" progId="Equation.3">
                  <p:embed/>
                </p:oleObj>
              </mc:Choice>
              <mc:Fallback>
                <p:oleObj name="Rovnice" r:id="rId4" imgW="139680" imgH="139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2392363"/>
                        <a:ext cx="554038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4" name="Object 8"/>
          <p:cNvGraphicFramePr>
            <a:graphicFrameLocks noChangeAspect="1"/>
          </p:cNvGraphicFramePr>
          <p:nvPr/>
        </p:nvGraphicFramePr>
        <p:xfrm>
          <a:off x="5653088" y="2506663"/>
          <a:ext cx="5048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088" y="2506663"/>
                        <a:ext cx="50482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3545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2775" y="1595438"/>
            <a:ext cx="2230438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3546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49625" y="1581150"/>
            <a:ext cx="2230438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3547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229350" y="1566863"/>
            <a:ext cx="2230438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3548" name="Picture 1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13475" y="1581150"/>
            <a:ext cx="2260600" cy="22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3549" name="Picture 1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340100" y="1581150"/>
            <a:ext cx="2259013" cy="22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3550" name="Object 14"/>
          <p:cNvGraphicFramePr>
            <a:graphicFrameLocks noGrp="1" noChangeAspect="1"/>
          </p:cNvGraphicFramePr>
          <p:nvPr>
            <p:ph/>
          </p:nvPr>
        </p:nvGraphicFramePr>
        <p:xfrm>
          <a:off x="1476375" y="3860800"/>
          <a:ext cx="41910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152280" imgH="393480" progId="Equation.3">
                  <p:embed/>
                </p:oleObj>
              </mc:Choice>
              <mc:Fallback>
                <p:oleObj name="Rovnice" r:id="rId13" imgW="15228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60800"/>
                        <a:ext cx="419100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51" name="Object 15"/>
          <p:cNvGraphicFramePr>
            <a:graphicFrameLocks noChangeAspect="1"/>
          </p:cNvGraphicFramePr>
          <p:nvPr/>
        </p:nvGraphicFramePr>
        <p:xfrm>
          <a:off x="2947988" y="4208463"/>
          <a:ext cx="3841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139680" imgH="139680" progId="Equation.3">
                  <p:embed/>
                </p:oleObj>
              </mc:Choice>
              <mc:Fallback>
                <p:oleObj name="Rovnice" r:id="rId15" imgW="139680" imgH="1396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8" y="4208463"/>
                        <a:ext cx="384175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52" name="Object 16"/>
          <p:cNvGraphicFramePr>
            <a:graphicFrameLocks noChangeAspect="1"/>
          </p:cNvGraphicFramePr>
          <p:nvPr/>
        </p:nvGraphicFramePr>
        <p:xfrm>
          <a:off x="4211638" y="3860800"/>
          <a:ext cx="454025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164880" imgH="393480" progId="Equation.3">
                  <p:embed/>
                </p:oleObj>
              </mc:Choice>
              <mc:Fallback>
                <p:oleObj name="Rovnice" r:id="rId17" imgW="16488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860800"/>
                        <a:ext cx="454025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53" name="Object 17"/>
          <p:cNvGraphicFramePr>
            <a:graphicFrameLocks noChangeAspect="1"/>
          </p:cNvGraphicFramePr>
          <p:nvPr/>
        </p:nvGraphicFramePr>
        <p:xfrm>
          <a:off x="5754688" y="4262438"/>
          <a:ext cx="34925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126720" imgH="101520" progId="Equation.3">
                  <p:embed/>
                </p:oleObj>
              </mc:Choice>
              <mc:Fallback>
                <p:oleObj name="Rovnice" r:id="rId19" imgW="126720" imgH="10152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4262438"/>
                        <a:ext cx="34925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54" name="Object 18"/>
          <p:cNvGraphicFramePr>
            <a:graphicFrameLocks noChangeAspect="1"/>
          </p:cNvGraphicFramePr>
          <p:nvPr/>
        </p:nvGraphicFramePr>
        <p:xfrm>
          <a:off x="7005638" y="3860800"/>
          <a:ext cx="6286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1" imgW="228600" imgH="393480" progId="Equation.3">
                  <p:embed/>
                </p:oleObj>
              </mc:Choice>
              <mc:Fallback>
                <p:oleObj name="Rovnice" r:id="rId21" imgW="22860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5638" y="3860800"/>
                        <a:ext cx="628650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55" name="Object 19"/>
          <p:cNvGraphicFramePr>
            <a:graphicFrameLocks noChangeAspect="1"/>
          </p:cNvGraphicFramePr>
          <p:nvPr/>
        </p:nvGraphicFramePr>
        <p:xfrm>
          <a:off x="1371600" y="5084763"/>
          <a:ext cx="62865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3" imgW="228600" imgH="393480" progId="Equation.3">
                  <p:embed/>
                </p:oleObj>
              </mc:Choice>
              <mc:Fallback>
                <p:oleObj name="Rovnice" r:id="rId23" imgW="228600" imgH="393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084763"/>
                        <a:ext cx="628650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56" name="Object 20"/>
          <p:cNvGraphicFramePr>
            <a:graphicFrameLocks noChangeAspect="1"/>
          </p:cNvGraphicFramePr>
          <p:nvPr/>
        </p:nvGraphicFramePr>
        <p:xfrm>
          <a:off x="2947988" y="5432425"/>
          <a:ext cx="3841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5" imgW="139680" imgH="139680" progId="Equation.3">
                  <p:embed/>
                </p:oleObj>
              </mc:Choice>
              <mc:Fallback>
                <p:oleObj name="Rovnice" r:id="rId25" imgW="139680" imgH="1396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8" y="5432425"/>
                        <a:ext cx="384175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57" name="Object 21"/>
          <p:cNvGraphicFramePr>
            <a:graphicFrameLocks noChangeAspect="1"/>
          </p:cNvGraphicFramePr>
          <p:nvPr/>
        </p:nvGraphicFramePr>
        <p:xfrm>
          <a:off x="4124325" y="5084763"/>
          <a:ext cx="62865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6" imgW="228600" imgH="393480" progId="Equation.3">
                  <p:embed/>
                </p:oleObj>
              </mc:Choice>
              <mc:Fallback>
                <p:oleObj name="Rovnice" r:id="rId26" imgW="228600" imgH="393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5084763"/>
                        <a:ext cx="628650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58" name="Object 22"/>
          <p:cNvGraphicFramePr>
            <a:graphicFrameLocks noChangeAspect="1"/>
          </p:cNvGraphicFramePr>
          <p:nvPr/>
        </p:nvGraphicFramePr>
        <p:xfrm>
          <a:off x="5754688" y="5486400"/>
          <a:ext cx="34925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8" imgW="126720" imgH="101520" progId="Equation.3">
                  <p:embed/>
                </p:oleObj>
              </mc:Choice>
              <mc:Fallback>
                <p:oleObj name="Rovnice" r:id="rId28" imgW="126720" imgH="10152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5486400"/>
                        <a:ext cx="349250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59" name="Object 23"/>
          <p:cNvGraphicFramePr>
            <a:graphicFrameLocks noChangeAspect="1"/>
          </p:cNvGraphicFramePr>
          <p:nvPr/>
        </p:nvGraphicFramePr>
        <p:xfrm>
          <a:off x="7005638" y="5084763"/>
          <a:ext cx="62865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0" imgW="228600" imgH="393480" progId="Equation.3">
                  <p:embed/>
                </p:oleObj>
              </mc:Choice>
              <mc:Fallback>
                <p:oleObj name="Rovnice" r:id="rId30" imgW="228600" imgH="393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5638" y="5084763"/>
                        <a:ext cx="628650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93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9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9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9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93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19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19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93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9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19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19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93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9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19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0"/>
                                        <p:tgtEl>
                                          <p:spTgt spid="19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9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19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93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9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935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9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1000"/>
                                        <p:tgtEl>
                                          <p:spTgt spid="19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409575" y="8651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Jak se tedy postupuje při sčítání zlomků?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194574" name="Object 14"/>
          <p:cNvGraphicFramePr>
            <a:graphicFrameLocks noGrp="1" noChangeAspect="1"/>
          </p:cNvGraphicFramePr>
          <p:nvPr>
            <p:ph/>
          </p:nvPr>
        </p:nvGraphicFramePr>
        <p:xfrm>
          <a:off x="1057275" y="4113213"/>
          <a:ext cx="2519363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520560" imgH="393480" progId="Equation.3">
                  <p:embed/>
                </p:oleObj>
              </mc:Choice>
              <mc:Fallback>
                <p:oleObj name="Rovnice" r:id="rId2" imgW="52056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113213"/>
                        <a:ext cx="2519363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84" name="Rectangle 24"/>
          <p:cNvSpPr>
            <a:spLocks noChangeArrowheads="1"/>
          </p:cNvSpPr>
          <p:nvPr/>
        </p:nvSpPr>
        <p:spPr bwMode="auto">
          <a:xfrm>
            <a:off x="682625" y="1701800"/>
            <a:ext cx="792162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300" b="1">
                <a:solidFill>
                  <a:srgbClr val="284C6A"/>
                </a:solidFill>
                <a:latin typeface="Trebuchet MS" pitchFamily="34" charset="0"/>
              </a:rPr>
              <a:t>1.) Nejdříve určíme společného jmenovatele, to znamená číslo, které umístíme pod zlomkovou čáru obou zlomků. Toto číslo musí být násobkem jmenovatele prvního zlomku i jmenovatele druhého zlomku. Nejlépe je najít přímo nejmenší společný násobek obou jmenovatelů – </a:t>
            </a:r>
            <a:r>
              <a:rPr lang="cs-CZ" sz="2300" b="1">
                <a:solidFill>
                  <a:srgbClr val="FF0000"/>
                </a:solidFill>
                <a:latin typeface="Trebuchet MS" pitchFamily="34" charset="0"/>
              </a:rPr>
              <a:t>nejmenšího společného jmenovatele</a:t>
            </a:r>
            <a:r>
              <a:rPr lang="cs-CZ" sz="2300" b="1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graphicFrame>
        <p:nvGraphicFramePr>
          <p:cNvPr id="194585" name="Object 25"/>
          <p:cNvGraphicFramePr>
            <a:graphicFrameLocks noChangeAspect="1"/>
          </p:cNvGraphicFramePr>
          <p:nvPr/>
        </p:nvGraphicFramePr>
        <p:xfrm>
          <a:off x="3560763" y="4113213"/>
          <a:ext cx="325755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672840" imgH="393480" progId="Equation.3">
                  <p:embed/>
                </p:oleObj>
              </mc:Choice>
              <mc:Fallback>
                <p:oleObj name="Rovnice" r:id="rId4" imgW="672840" imgH="393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763" y="4113213"/>
                        <a:ext cx="325755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86" name="Oval 26"/>
          <p:cNvSpPr>
            <a:spLocks noChangeAspect="1" noChangeArrowheads="1"/>
          </p:cNvSpPr>
          <p:nvPr/>
        </p:nvSpPr>
        <p:spPr bwMode="auto">
          <a:xfrm>
            <a:off x="3694113" y="5127625"/>
            <a:ext cx="900112" cy="900113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4587" name="Oval 27"/>
          <p:cNvSpPr>
            <a:spLocks noChangeAspect="1" noChangeArrowheads="1"/>
          </p:cNvSpPr>
          <p:nvPr/>
        </p:nvSpPr>
        <p:spPr bwMode="auto">
          <a:xfrm>
            <a:off x="5256213" y="5129213"/>
            <a:ext cx="900112" cy="900112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9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9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4" grpId="0"/>
      <p:bldP spid="194584" grpId="0"/>
      <p:bldP spid="194586" grpId="0" animBg="1"/>
      <p:bldP spid="19458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409575" y="8651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Jak se tedy postupuje při sčítání zlomků?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4098" name="Object 5"/>
          <p:cNvGraphicFramePr>
            <a:graphicFrameLocks noGrp="1" noChangeAspect="1"/>
          </p:cNvGraphicFramePr>
          <p:nvPr>
            <p:ph/>
          </p:nvPr>
        </p:nvGraphicFramePr>
        <p:xfrm>
          <a:off x="1057275" y="4113213"/>
          <a:ext cx="2519363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520560" imgH="393480" progId="Equation.3">
                  <p:embed/>
                </p:oleObj>
              </mc:Choice>
              <mc:Fallback>
                <p:oleObj name="Rovnice" r:id="rId2" imgW="52056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113213"/>
                        <a:ext cx="2519363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754063" y="1484313"/>
            <a:ext cx="8066087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300" b="1">
                <a:solidFill>
                  <a:srgbClr val="284C6A"/>
                </a:solidFill>
                <a:latin typeface="Trebuchet MS" pitchFamily="34" charset="0"/>
              </a:rPr>
              <a:t>2.) Dále postupujeme na základě znalosti rozšiřování zlomků. Ptáme se, čím jsme vynásobili jmenovatele prvního zlomku (číslo 3), abychom dostali společného jmenovatele (číslo 12). </a:t>
            </a:r>
            <a:endParaRPr lang="cs-CZ" sz="23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3560763" y="4113213"/>
          <a:ext cx="325755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672840" imgH="393480" progId="Equation.3">
                  <p:embed/>
                </p:oleObj>
              </mc:Choice>
              <mc:Fallback>
                <p:oleObj name="Rovnice" r:id="rId4" imgW="67284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763" y="4113213"/>
                        <a:ext cx="325755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593" name="Line 9"/>
          <p:cNvSpPr>
            <a:spLocks noChangeShapeType="1"/>
          </p:cNvSpPr>
          <p:nvPr/>
        </p:nvSpPr>
        <p:spPr bwMode="auto">
          <a:xfrm flipH="1">
            <a:off x="1547813" y="2565400"/>
            <a:ext cx="1944687" cy="274955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5594" name="Line 10"/>
          <p:cNvSpPr>
            <a:spLocks noChangeShapeType="1"/>
          </p:cNvSpPr>
          <p:nvPr/>
        </p:nvSpPr>
        <p:spPr bwMode="auto">
          <a:xfrm>
            <a:off x="3635375" y="2924175"/>
            <a:ext cx="504825" cy="2376488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5595" name="Rectangle 11"/>
          <p:cNvSpPr>
            <a:spLocks noChangeArrowheads="1"/>
          </p:cNvSpPr>
          <p:nvPr/>
        </p:nvSpPr>
        <p:spPr bwMode="auto">
          <a:xfrm>
            <a:off x="1546225" y="5545138"/>
            <a:ext cx="5048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.4</a:t>
            </a:r>
            <a:endParaRPr lang="cs-CZ" sz="440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95596" name="Rectangle 12"/>
          <p:cNvSpPr>
            <a:spLocks noChangeArrowheads="1"/>
          </p:cNvSpPr>
          <p:nvPr/>
        </p:nvSpPr>
        <p:spPr bwMode="auto">
          <a:xfrm>
            <a:off x="1546225" y="4005263"/>
            <a:ext cx="5048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.4</a:t>
            </a:r>
            <a:endParaRPr lang="cs-CZ" sz="440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195597" name="Object 13"/>
          <p:cNvGraphicFramePr>
            <a:graphicFrameLocks noChangeAspect="1"/>
          </p:cNvGraphicFramePr>
          <p:nvPr/>
        </p:nvGraphicFramePr>
        <p:xfrm>
          <a:off x="3563938" y="4121150"/>
          <a:ext cx="325755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672840" imgH="393480" progId="Equation.3">
                  <p:embed/>
                </p:oleObj>
              </mc:Choice>
              <mc:Fallback>
                <p:oleObj name="Rovnice" r:id="rId6" imgW="67284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4121150"/>
                        <a:ext cx="325755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598" name="Rectangle 14"/>
          <p:cNvSpPr>
            <a:spLocks noChangeArrowheads="1"/>
          </p:cNvSpPr>
          <p:nvPr/>
        </p:nvSpPr>
        <p:spPr bwMode="auto">
          <a:xfrm>
            <a:off x="754063" y="3068638"/>
            <a:ext cx="7416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300" b="1">
                <a:solidFill>
                  <a:srgbClr val="284C6A"/>
                </a:solidFill>
                <a:latin typeface="Trebuchet MS" pitchFamily="34" charset="0"/>
              </a:rPr>
              <a:t>Násobili jsme číslem čtyři, a tudíž čtyřkou násobíme i čitatel prvního zlomku (číslo 2):</a:t>
            </a:r>
            <a:r>
              <a:rPr lang="cs-CZ" sz="2300">
                <a:solidFill>
                  <a:srgbClr val="284C6A"/>
                </a:solidFill>
                <a:latin typeface="Trebuchet MS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5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95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95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95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5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95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5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5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90" grpId="0"/>
      <p:bldP spid="195593" grpId="0" animBg="1"/>
      <p:bldP spid="195593" grpId="1" animBg="1"/>
      <p:bldP spid="195594" grpId="0" animBg="1"/>
      <p:bldP spid="195594" grpId="1" animBg="1"/>
      <p:bldP spid="195595" grpId="0"/>
      <p:bldP spid="195596" grpId="0"/>
      <p:bldP spid="1955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sp>
        <p:nvSpPr>
          <p:cNvPr id="5128" name="Rectangle 4"/>
          <p:cNvSpPr>
            <a:spLocks noChangeArrowheads="1"/>
          </p:cNvSpPr>
          <p:nvPr/>
        </p:nvSpPr>
        <p:spPr bwMode="auto">
          <a:xfrm>
            <a:off x="409575" y="8651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Jak se tedy postupuje při sčítání zlomků?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5122" name="Object 5"/>
          <p:cNvGraphicFramePr>
            <a:graphicFrameLocks noGrp="1" noChangeAspect="1"/>
          </p:cNvGraphicFramePr>
          <p:nvPr>
            <p:ph/>
          </p:nvPr>
        </p:nvGraphicFramePr>
        <p:xfrm>
          <a:off x="1057275" y="4113213"/>
          <a:ext cx="2519363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520560" imgH="393480" progId="Equation.3">
                  <p:embed/>
                </p:oleObj>
              </mc:Choice>
              <mc:Fallback>
                <p:oleObj name="Rovnice" r:id="rId2" imgW="52056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113213"/>
                        <a:ext cx="2519363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614" name="Rectangle 6"/>
          <p:cNvSpPr>
            <a:spLocks noChangeArrowheads="1"/>
          </p:cNvSpPr>
          <p:nvPr/>
        </p:nvSpPr>
        <p:spPr bwMode="auto">
          <a:xfrm>
            <a:off x="681038" y="1484313"/>
            <a:ext cx="7994650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300" b="1">
                <a:solidFill>
                  <a:srgbClr val="284C6A"/>
                </a:solidFill>
                <a:latin typeface="Trebuchet MS" pitchFamily="34" charset="0"/>
              </a:rPr>
              <a:t>3.) Obdobně se ptáme, čím jsme vynásobili jmenovatele druhého zlomku (číslo 4), abychom dostali společného jmenovatele (číslo 12). </a:t>
            </a:r>
            <a:endParaRPr lang="cs-CZ" sz="23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3560763" y="4113213"/>
          <a:ext cx="325755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672840" imgH="393480" progId="Equation.3">
                  <p:embed/>
                </p:oleObj>
              </mc:Choice>
              <mc:Fallback>
                <p:oleObj name="Rovnice" r:id="rId4" imgW="67284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763" y="4113213"/>
                        <a:ext cx="325755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616" name="Line 8"/>
          <p:cNvSpPr>
            <a:spLocks noChangeShapeType="1"/>
          </p:cNvSpPr>
          <p:nvPr/>
        </p:nvSpPr>
        <p:spPr bwMode="auto">
          <a:xfrm flipH="1">
            <a:off x="2700338" y="2420938"/>
            <a:ext cx="719137" cy="287972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6617" name="Line 9"/>
          <p:cNvSpPr>
            <a:spLocks noChangeShapeType="1"/>
          </p:cNvSpPr>
          <p:nvPr/>
        </p:nvSpPr>
        <p:spPr bwMode="auto">
          <a:xfrm>
            <a:off x="3563938" y="2781300"/>
            <a:ext cx="2087562" cy="2519363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6618" name="Rectangle 10"/>
          <p:cNvSpPr>
            <a:spLocks noChangeArrowheads="1"/>
          </p:cNvSpPr>
          <p:nvPr/>
        </p:nvSpPr>
        <p:spPr bwMode="auto">
          <a:xfrm>
            <a:off x="2771775" y="5545138"/>
            <a:ext cx="5048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.3</a:t>
            </a:r>
            <a:endParaRPr lang="cs-CZ" sz="440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96619" name="Rectangle 11"/>
          <p:cNvSpPr>
            <a:spLocks noChangeArrowheads="1"/>
          </p:cNvSpPr>
          <p:nvPr/>
        </p:nvSpPr>
        <p:spPr bwMode="auto">
          <a:xfrm>
            <a:off x="2771775" y="4005263"/>
            <a:ext cx="5048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.3</a:t>
            </a:r>
            <a:endParaRPr lang="cs-CZ" sz="440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5124" name="Object 12"/>
          <p:cNvGraphicFramePr>
            <a:graphicFrameLocks noChangeAspect="1"/>
          </p:cNvGraphicFramePr>
          <p:nvPr/>
        </p:nvGraphicFramePr>
        <p:xfrm>
          <a:off x="3563938" y="4121150"/>
          <a:ext cx="325755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672840" imgH="393480" progId="Equation.3">
                  <p:embed/>
                </p:oleObj>
              </mc:Choice>
              <mc:Fallback>
                <p:oleObj name="Rovnice" r:id="rId6" imgW="67284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4121150"/>
                        <a:ext cx="325755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621" name="Rectangle 13"/>
          <p:cNvSpPr>
            <a:spLocks noChangeArrowheads="1"/>
          </p:cNvSpPr>
          <p:nvPr/>
        </p:nvSpPr>
        <p:spPr bwMode="auto">
          <a:xfrm>
            <a:off x="681038" y="3068638"/>
            <a:ext cx="7416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300" b="1">
                <a:solidFill>
                  <a:srgbClr val="284C6A"/>
                </a:solidFill>
                <a:latin typeface="Trebuchet MS" pitchFamily="34" charset="0"/>
              </a:rPr>
              <a:t>Násobili jsme číslem tři, a tudíž trojkou násobíme </a:t>
            </a:r>
            <a:br>
              <a:rPr lang="cs-CZ" sz="23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2300" b="1">
                <a:solidFill>
                  <a:srgbClr val="284C6A"/>
                </a:solidFill>
                <a:latin typeface="Trebuchet MS" pitchFamily="34" charset="0"/>
              </a:rPr>
              <a:t>i čitatele druhého zlomku (číslo 1):</a:t>
            </a:r>
            <a:r>
              <a:rPr lang="cs-CZ" sz="2300">
                <a:solidFill>
                  <a:srgbClr val="284C6A"/>
                </a:solidFill>
                <a:latin typeface="Trebuchet MS" pitchFamily="34" charset="0"/>
              </a:rPr>
              <a:t> </a:t>
            </a:r>
          </a:p>
        </p:txBody>
      </p:sp>
      <p:graphicFrame>
        <p:nvGraphicFramePr>
          <p:cNvPr id="196622" name="Object 14"/>
          <p:cNvGraphicFramePr>
            <a:graphicFrameLocks noChangeAspect="1"/>
          </p:cNvGraphicFramePr>
          <p:nvPr/>
        </p:nvGraphicFramePr>
        <p:xfrm>
          <a:off x="3563938" y="4121150"/>
          <a:ext cx="325755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672840" imgH="393480" progId="Equation.3">
                  <p:embed/>
                </p:oleObj>
              </mc:Choice>
              <mc:Fallback>
                <p:oleObj name="Rovnice" r:id="rId8" imgW="67284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4121150"/>
                        <a:ext cx="325755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6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96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96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966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6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9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6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6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4" grpId="0"/>
      <p:bldP spid="196616" grpId="0" animBg="1"/>
      <p:bldP spid="196616" grpId="1" animBg="1"/>
      <p:bldP spid="196617" grpId="0" animBg="1"/>
      <p:bldP spid="196617" grpId="1" animBg="1"/>
      <p:bldP spid="196618" grpId="0"/>
      <p:bldP spid="196619" grpId="0"/>
      <p:bldP spid="1966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sp>
        <p:nvSpPr>
          <p:cNvPr id="6153" name="Rectangle 4"/>
          <p:cNvSpPr>
            <a:spLocks noChangeArrowheads="1"/>
          </p:cNvSpPr>
          <p:nvPr/>
        </p:nvSpPr>
        <p:spPr bwMode="auto">
          <a:xfrm>
            <a:off x="409575" y="8651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Jak se tedy postupuje při sčítání zlomků?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6146" name="Object 5"/>
          <p:cNvGraphicFramePr>
            <a:graphicFrameLocks noGrp="1" noChangeAspect="1"/>
          </p:cNvGraphicFramePr>
          <p:nvPr>
            <p:ph/>
          </p:nvPr>
        </p:nvGraphicFramePr>
        <p:xfrm>
          <a:off x="1057275" y="4113213"/>
          <a:ext cx="2519363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520560" imgH="393480" progId="Equation.3">
                  <p:embed/>
                </p:oleObj>
              </mc:Choice>
              <mc:Fallback>
                <p:oleObj name="Rovnice" r:id="rId2" imgW="52056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113213"/>
                        <a:ext cx="2519363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38" name="Rectangle 6"/>
          <p:cNvSpPr>
            <a:spLocks noChangeArrowheads="1"/>
          </p:cNvSpPr>
          <p:nvPr/>
        </p:nvSpPr>
        <p:spPr bwMode="auto">
          <a:xfrm>
            <a:off x="681038" y="1484313"/>
            <a:ext cx="799465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300" b="1">
                <a:solidFill>
                  <a:srgbClr val="284C6A"/>
                </a:solidFill>
                <a:latin typeface="Trebuchet MS" pitchFamily="34" charset="0"/>
              </a:rPr>
              <a:t>4.) Jmenovatele opíšeme a čísla v čitateli sečteme. </a:t>
            </a:r>
            <a:endParaRPr lang="cs-CZ" sz="23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6147" name="Object 7"/>
          <p:cNvGraphicFramePr>
            <a:graphicFrameLocks noChangeAspect="1"/>
          </p:cNvGraphicFramePr>
          <p:nvPr/>
        </p:nvGraphicFramePr>
        <p:xfrm>
          <a:off x="3560763" y="4113213"/>
          <a:ext cx="325755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672840" imgH="393480" progId="Equation.3">
                  <p:embed/>
                </p:oleObj>
              </mc:Choice>
              <mc:Fallback>
                <p:oleObj name="Rovnice" r:id="rId4" imgW="67284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763" y="4113213"/>
                        <a:ext cx="325755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2"/>
          <p:cNvGraphicFramePr>
            <a:graphicFrameLocks noChangeAspect="1"/>
          </p:cNvGraphicFramePr>
          <p:nvPr/>
        </p:nvGraphicFramePr>
        <p:xfrm>
          <a:off x="3563938" y="4121150"/>
          <a:ext cx="325755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672840" imgH="393480" progId="Equation.3">
                  <p:embed/>
                </p:oleObj>
              </mc:Choice>
              <mc:Fallback>
                <p:oleObj name="Rovnice" r:id="rId6" imgW="67284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4121150"/>
                        <a:ext cx="325755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45" name="Rectangle 13"/>
          <p:cNvSpPr>
            <a:spLocks noChangeArrowheads="1"/>
          </p:cNvSpPr>
          <p:nvPr/>
        </p:nvSpPr>
        <p:spPr bwMode="auto">
          <a:xfrm>
            <a:off x="698500" y="2636838"/>
            <a:ext cx="7416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300" b="1">
                <a:solidFill>
                  <a:srgbClr val="284C6A"/>
                </a:solidFill>
                <a:latin typeface="Trebuchet MS" pitchFamily="34" charset="0"/>
              </a:rPr>
              <a:t>V případě, že by výsledný zlomek nebyl v základním tvaru, tak jej do něj uvedeme. Kdyby výsledkem byl zlomek nepravý, převedeme jej do tvaru smíšeného čísla.</a:t>
            </a:r>
            <a:endParaRPr lang="cs-CZ" sz="23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6149" name="Object 14"/>
          <p:cNvGraphicFramePr>
            <a:graphicFrameLocks noChangeAspect="1"/>
          </p:cNvGraphicFramePr>
          <p:nvPr/>
        </p:nvGraphicFramePr>
        <p:xfrm>
          <a:off x="3563938" y="4121150"/>
          <a:ext cx="325755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672840" imgH="393480" progId="Equation.3">
                  <p:embed/>
                </p:oleObj>
              </mc:Choice>
              <mc:Fallback>
                <p:oleObj name="Rovnice" r:id="rId8" imgW="67284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4121150"/>
                        <a:ext cx="325755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7" name="Object 15"/>
          <p:cNvGraphicFramePr>
            <a:graphicFrameLocks noChangeAspect="1"/>
          </p:cNvGraphicFramePr>
          <p:nvPr/>
        </p:nvGraphicFramePr>
        <p:xfrm>
          <a:off x="6778625" y="4113213"/>
          <a:ext cx="1106488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228600" imgH="393480" progId="Equation.3">
                  <p:embed/>
                </p:oleObj>
              </mc:Choice>
              <mc:Fallback>
                <p:oleObj name="Rovnice" r:id="rId10" imgW="228600" imgH="3934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25" y="4113213"/>
                        <a:ext cx="1106488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8" grpId="0"/>
      <p:bldP spid="1976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Sčítání zlomků</a:t>
            </a:r>
          </a:p>
        </p:txBody>
      </p:sp>
      <p:sp>
        <p:nvSpPr>
          <p:cNvPr id="6153" name="Rectangle 4"/>
          <p:cNvSpPr>
            <a:spLocks noChangeArrowheads="1"/>
          </p:cNvSpPr>
          <p:nvPr/>
        </p:nvSpPr>
        <p:spPr bwMode="auto">
          <a:xfrm>
            <a:off x="409575" y="8651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Jak se tedy postupuje při sčítání zlomků?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97638" name="Rectangle 6"/>
          <p:cNvSpPr>
            <a:spLocks noChangeArrowheads="1"/>
          </p:cNvSpPr>
          <p:nvPr/>
        </p:nvSpPr>
        <p:spPr bwMode="auto">
          <a:xfrm>
            <a:off x="409575" y="1484313"/>
            <a:ext cx="8266113" cy="410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4400" b="1" dirty="0">
                <a:solidFill>
                  <a:srgbClr val="FF0000"/>
                </a:solidFill>
                <a:latin typeface="Trebuchet MS" pitchFamily="34" charset="0"/>
              </a:rPr>
              <a:t>Zlomky s různými jmenovateli sčítáme tak, že zlomky nejprve převedeme na společného jmenovatele a teprve potom je sčítáme.</a:t>
            </a:r>
            <a:endParaRPr lang="cs-CZ" sz="4400" dirty="0">
              <a:solidFill>
                <a:srgbClr val="284C6A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7041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8" grpId="0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4244</TotalTime>
  <Words>562</Words>
  <Application>Microsoft Office PowerPoint</Application>
  <PresentationFormat>Předvádění na obrazovce (4:3)</PresentationFormat>
  <Paragraphs>80</Paragraphs>
  <Slides>15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Trebuchet MS</vt:lpstr>
      <vt:lpstr>Prezentace Školicí seminář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  sčítání</dc:title>
  <dc:creator>Mgr.Vladimír Žůrek</dc:creator>
  <cp:lastModifiedBy>Žůrek Vladimír</cp:lastModifiedBy>
  <cp:revision>255</cp:revision>
  <dcterms:created xsi:type="dcterms:W3CDTF">2008-05-31T11:29:33Z</dcterms:created>
  <dcterms:modified xsi:type="dcterms:W3CDTF">2024-10-15T11:43:24Z</dcterms:modified>
</cp:coreProperties>
</file>