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313" r:id="rId3"/>
    <p:sldId id="314" r:id="rId4"/>
    <p:sldId id="312" r:id="rId5"/>
    <p:sldId id="316" r:id="rId6"/>
    <p:sldId id="317" r:id="rId7"/>
    <p:sldId id="318" r:id="rId8"/>
    <p:sldId id="319" r:id="rId9"/>
    <p:sldId id="320" r:id="rId10"/>
    <p:sldId id="321" r:id="rId11"/>
    <p:sldId id="323" r:id="rId12"/>
    <p:sldId id="322" r:id="rId13"/>
    <p:sldId id="324" r:id="rId14"/>
    <p:sldId id="329" r:id="rId15"/>
    <p:sldId id="331" r:id="rId16"/>
    <p:sldId id="330" r:id="rId17"/>
    <p:sldId id="332" r:id="rId18"/>
    <p:sldId id="333" r:id="rId19"/>
    <p:sldId id="334" r:id="rId20"/>
    <p:sldId id="315" r:id="rId21"/>
    <p:sldId id="325" r:id="rId22"/>
    <p:sldId id="326" r:id="rId23"/>
    <p:sldId id="327" r:id="rId24"/>
    <p:sldId id="328" r:id="rId2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  <a:srgbClr val="5F5F5F"/>
    <a:srgbClr val="969696"/>
    <a:srgbClr val="D60093"/>
    <a:srgbClr val="FF00FF"/>
    <a:srgbClr val="0000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308" y="-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248400" y="6629400"/>
            <a:ext cx="2895600" cy="228600"/>
          </a:xfrm>
        </p:spPr>
        <p:txBody>
          <a:bodyPr/>
          <a:lstStyle>
            <a:lvl1pPr>
              <a:defRPr b="0">
                <a:latin typeface="+mn-lt"/>
              </a:defRPr>
            </a:lvl1pPr>
          </a:lstStyle>
          <a:p>
            <a:pPr>
              <a:defRPr/>
            </a:pPr>
            <a:r>
              <a:rPr lang="cs-CZ" dirty="0" smtClean="0"/>
              <a:t>Sestavil Mgr. Vladimír Žůrek</a:t>
            </a:r>
            <a:endParaRPr lang="cs-CZ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pPr>
              <a:defRPr/>
            </a:pPr>
            <a:fld id="{58A23254-06C6-48D1-80A3-449F773180C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C39F3-AF9F-4A00-8E13-8B35107514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70286-1A62-44BF-97C2-66BF431749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685800"/>
            <a:ext cx="8077200" cy="57150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6414E-89B6-4788-B821-5A68A8E6DE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4DAA8-5C01-4A5D-B024-7D922C7A66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C8341-3301-4564-8084-68D1D67DA6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52115-86D4-4BAA-9202-F813DC8D61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63EA8-86FC-48F7-9134-6A64ADCE7B8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BEFEF-18C8-4270-A39D-8D91036875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306AC-F244-4EE2-BA99-B62DB3A2FB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C7935-2A64-4CF0-AA77-B920269F355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AF9CE-2FA6-40F6-A270-618FF53505F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Text s odrážkami na druhé úrovni</a:t>
            </a:r>
          </a:p>
          <a:p>
            <a:pPr lvl="2"/>
            <a:r>
              <a:rPr lang="cs-CZ" dirty="0" smtClean="0"/>
              <a:t>Text s odrážkami na třetí úrovni</a:t>
            </a:r>
          </a:p>
          <a:p>
            <a:pPr lvl="3"/>
            <a:r>
              <a:rPr lang="cs-CZ" dirty="0" smtClean="0"/>
              <a:t> Text s odrážkami na čtvrté úrovni</a:t>
            </a:r>
          </a:p>
          <a:p>
            <a:pPr lvl="4"/>
            <a:r>
              <a:rPr lang="cs-CZ" dirty="0" smtClean="0"/>
              <a:t>Text s odrážkami na páté úrovni</a:t>
            </a:r>
          </a:p>
          <a:p>
            <a:pPr lvl="1"/>
            <a:endParaRPr lang="cs-CZ" dirty="0" smtClean="0"/>
          </a:p>
          <a:p>
            <a:pPr lvl="2"/>
            <a:endParaRPr lang="cs-CZ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/>
            </a:lvl1pPr>
          </a:lstStyle>
          <a:p>
            <a:pPr>
              <a:defRPr/>
            </a:pPr>
            <a:endParaRPr lang="cs-CZ" dirty="0" smtClean="0"/>
          </a:p>
          <a:p>
            <a:pPr>
              <a:defRPr/>
            </a:pPr>
            <a:endParaRPr lang="cs-CZ" dirty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pPr>
              <a:defRPr/>
            </a:pPr>
            <a:fld id="{13AE38F1-2699-4205-9573-1CE79EA5FBF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rgbClr val="284C6A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rebuchet MS" pitchFamily="34" charset="0"/>
        <a:buChar char="−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rebuchet MS" pitchFamily="34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hyperlink" Target="http://www.quia.com/cb/173353.html" TargetMode="Externa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ia.com/cb/173353.html" TargetMode="External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ia.com/cb/173353.html" TargetMode="External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ia.com/cb/173353.html" TargetMode="External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ia.com/cb/173353.html" TargetMode="External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Algebraické výrazy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3860800"/>
            <a:ext cx="8077200" cy="1873250"/>
          </a:xfrm>
        </p:spPr>
        <p:txBody>
          <a:bodyPr/>
          <a:lstStyle/>
          <a:p>
            <a:pPr eaLnBrk="1" hangingPunct="1"/>
            <a:r>
              <a:rPr lang="cs-CZ" b="1" dirty="0" smtClean="0"/>
              <a:t>Sčítání a odčítání výrazů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539750" y="765175"/>
            <a:ext cx="8208963" cy="5616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0115" name="Rectangle 3"/>
          <p:cNvSpPr>
            <a:spLocks noChangeArrowheads="1"/>
          </p:cNvSpPr>
          <p:nvPr/>
        </p:nvSpPr>
        <p:spPr bwMode="auto">
          <a:xfrm>
            <a:off x="6537325" y="6107113"/>
            <a:ext cx="2268538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Klikni pro kontrolu výsledků.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423863" y="130175"/>
            <a:ext cx="820896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Příklady k procvičení.</a:t>
            </a:r>
          </a:p>
        </p:txBody>
      </p:sp>
      <p:pic>
        <p:nvPicPr>
          <p:cNvPr id="90120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908050"/>
            <a:ext cx="2478087" cy="490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0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/>
      <p:bldP spid="901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539750" y="765175"/>
            <a:ext cx="8208963" cy="5616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423863" y="130175"/>
            <a:ext cx="820896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Příklady k procvičení.</a:t>
            </a:r>
          </a:p>
        </p:txBody>
      </p:sp>
      <p:pic>
        <p:nvPicPr>
          <p:cNvPr id="9216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450" y="920750"/>
            <a:ext cx="2470150" cy="531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539750" y="765175"/>
            <a:ext cx="8208963" cy="5616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1139" name="Rectangle 3"/>
          <p:cNvSpPr>
            <a:spLocks noChangeArrowheads="1"/>
          </p:cNvSpPr>
          <p:nvPr/>
        </p:nvSpPr>
        <p:spPr bwMode="auto">
          <a:xfrm>
            <a:off x="6537325" y="6107113"/>
            <a:ext cx="2268538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Klikni pro kontrolu výsledků.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1141" name="Rectangle 5"/>
          <p:cNvSpPr>
            <a:spLocks noChangeArrowheads="1"/>
          </p:cNvSpPr>
          <p:nvPr/>
        </p:nvSpPr>
        <p:spPr bwMode="auto">
          <a:xfrm>
            <a:off x="423863" y="130175"/>
            <a:ext cx="820896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Příklady k procvičení.</a:t>
            </a:r>
          </a:p>
        </p:txBody>
      </p:sp>
      <p:pic>
        <p:nvPicPr>
          <p:cNvPr id="9114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908050"/>
            <a:ext cx="2163762" cy="489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1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/>
      <p:bldP spid="9114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539750" y="765175"/>
            <a:ext cx="8208963" cy="5616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423863" y="130175"/>
            <a:ext cx="820896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Příklady k procvičení.</a:t>
            </a:r>
          </a:p>
        </p:txBody>
      </p:sp>
      <p:pic>
        <p:nvPicPr>
          <p:cNvPr id="9319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225" y="908050"/>
            <a:ext cx="1944688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539750" y="765175"/>
            <a:ext cx="8208963" cy="5616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8309" name="Rectangle 5"/>
          <p:cNvSpPr>
            <a:spLocks noChangeArrowheads="1"/>
          </p:cNvSpPr>
          <p:nvPr/>
        </p:nvSpPr>
        <p:spPr bwMode="auto">
          <a:xfrm>
            <a:off x="423863" y="130175"/>
            <a:ext cx="820896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Příklady k procvičení.</a:t>
            </a:r>
          </a:p>
        </p:txBody>
      </p:sp>
      <p:pic>
        <p:nvPicPr>
          <p:cNvPr id="9831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9300" y="836613"/>
            <a:ext cx="3146425" cy="5122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8313" name="Rectangle 9"/>
          <p:cNvSpPr>
            <a:spLocks noChangeArrowheads="1"/>
          </p:cNvSpPr>
          <p:nvPr/>
        </p:nvSpPr>
        <p:spPr bwMode="auto">
          <a:xfrm>
            <a:off x="6537325" y="6107113"/>
            <a:ext cx="2268538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Klikni pro kontrolu výsledků.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9" grpId="0"/>
      <p:bldP spid="983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539750" y="765175"/>
            <a:ext cx="8208963" cy="5616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423863" y="130175"/>
            <a:ext cx="820896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Příklady k procvičení.</a:t>
            </a:r>
          </a:p>
        </p:txBody>
      </p:sp>
      <p:pic>
        <p:nvPicPr>
          <p:cNvPr id="10035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836613"/>
            <a:ext cx="3182938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539750" y="765175"/>
            <a:ext cx="8208963" cy="5616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423863" y="130175"/>
            <a:ext cx="820896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Příklady k procvičení.</a:t>
            </a:r>
          </a:p>
        </p:txBody>
      </p:sp>
      <p:pic>
        <p:nvPicPr>
          <p:cNvPr id="9933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836613"/>
            <a:ext cx="3513138" cy="511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9335" name="Rectangle 7"/>
          <p:cNvSpPr>
            <a:spLocks noChangeArrowheads="1"/>
          </p:cNvSpPr>
          <p:nvPr/>
        </p:nvSpPr>
        <p:spPr bwMode="auto">
          <a:xfrm>
            <a:off x="6537325" y="6107113"/>
            <a:ext cx="2268538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Klikni pro kontrolu výsledků.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9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9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9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2" grpId="0"/>
      <p:bldP spid="9933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539750" y="765175"/>
            <a:ext cx="8208963" cy="5616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23863" y="130175"/>
            <a:ext cx="820896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Příklady k procvičení.</a:t>
            </a:r>
          </a:p>
        </p:txBody>
      </p:sp>
      <p:pic>
        <p:nvPicPr>
          <p:cNvPr id="10138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938" y="836613"/>
            <a:ext cx="33909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1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539750" y="765175"/>
            <a:ext cx="8208963" cy="5616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423863" y="130175"/>
            <a:ext cx="820896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Příklady k procvičení.</a:t>
            </a:r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6537325" y="6107113"/>
            <a:ext cx="2268538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Klikni pro kontrolu výsledků.</a:t>
            </a:r>
          </a:p>
        </p:txBody>
      </p:sp>
      <p:pic>
        <p:nvPicPr>
          <p:cNvPr id="10240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836613"/>
            <a:ext cx="4533900" cy="511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4" grpId="0"/>
      <p:bldP spid="10240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539750" y="765175"/>
            <a:ext cx="8208963" cy="5616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423863" y="130175"/>
            <a:ext cx="820896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Příklady k procvičení.</a:t>
            </a:r>
          </a:p>
        </p:txBody>
      </p:sp>
      <p:pic>
        <p:nvPicPr>
          <p:cNvPr id="103432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500" y="836613"/>
            <a:ext cx="4543425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3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539750" y="981075"/>
            <a:ext cx="8208963" cy="5472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423863" y="130175"/>
            <a:ext cx="8208962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600" b="1">
                <a:solidFill>
                  <a:srgbClr val="284C6A"/>
                </a:solidFill>
                <a:latin typeface="Trebuchet MS" pitchFamily="34" charset="0"/>
              </a:rPr>
              <a:t>Sčítání a odčítání výrazů.</a:t>
            </a: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898525" y="981075"/>
            <a:ext cx="77771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Začneme hodně názorně, zavzpomínáme na první třídu! </a:t>
            </a:r>
            <a:r>
              <a:rPr lang="cs-CZ" sz="2000" b="1">
                <a:solidFill>
                  <a:srgbClr val="00CC00"/>
                </a:solidFill>
                <a:latin typeface="Trebuchet MS" pitchFamily="34" charset="0"/>
                <a:sym typeface="Wingdings" pitchFamily="2" charset="2"/>
              </a:rPr>
              <a:t>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8201" name="Rectangle 8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0905" name="Object 9"/>
          <p:cNvGraphicFramePr>
            <a:graphicFrameLocks noChangeAspect="1"/>
          </p:cNvGraphicFramePr>
          <p:nvPr>
            <p:ph/>
          </p:nvPr>
        </p:nvGraphicFramePr>
        <p:xfrm>
          <a:off x="1676400" y="1484313"/>
          <a:ext cx="4271963" cy="650875"/>
        </p:xfrm>
        <a:graphic>
          <a:graphicData uri="http://schemas.openxmlformats.org/presentationml/2006/ole">
            <p:oleObj spid="_x0000_s8194" name="Rovnice" r:id="rId3" imgW="1333440" imgH="203040" progId="Equation.3">
              <p:embed/>
            </p:oleObj>
          </a:graphicData>
        </a:graphic>
      </p:graphicFrame>
      <p:sp>
        <p:nvSpPr>
          <p:cNvPr id="80917" name="Rectangle 21"/>
          <p:cNvSpPr>
            <a:spLocks noChangeArrowheads="1"/>
          </p:cNvSpPr>
          <p:nvPr/>
        </p:nvSpPr>
        <p:spPr bwMode="auto">
          <a:xfrm>
            <a:off x="1476375" y="2638425"/>
            <a:ext cx="865188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400" b="1">
                <a:latin typeface="Trebuchet MS" pitchFamily="34" charset="0"/>
              </a:rPr>
              <a:t>3</a:t>
            </a:r>
          </a:p>
        </p:txBody>
      </p:sp>
      <p:sp>
        <p:nvSpPr>
          <p:cNvPr id="80918" name="Rectangle 22"/>
          <p:cNvSpPr>
            <a:spLocks noChangeArrowheads="1"/>
          </p:cNvSpPr>
          <p:nvPr/>
        </p:nvSpPr>
        <p:spPr bwMode="auto">
          <a:xfrm>
            <a:off x="2736850" y="2635250"/>
            <a:ext cx="865188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400" b="1">
                <a:latin typeface="Trebuchet MS" pitchFamily="34" charset="0"/>
              </a:rPr>
              <a:t>+5</a:t>
            </a:r>
          </a:p>
        </p:txBody>
      </p:sp>
      <p:sp>
        <p:nvSpPr>
          <p:cNvPr id="80919" name="Rectangle 23"/>
          <p:cNvSpPr>
            <a:spLocks noChangeArrowheads="1"/>
          </p:cNvSpPr>
          <p:nvPr/>
        </p:nvSpPr>
        <p:spPr bwMode="auto">
          <a:xfrm>
            <a:off x="4249738" y="2635250"/>
            <a:ext cx="86518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400" b="1">
                <a:latin typeface="Trebuchet MS" pitchFamily="34" charset="0"/>
                <a:sym typeface="Symbol" pitchFamily="18" charset="2"/>
              </a:rPr>
              <a:t></a:t>
            </a:r>
            <a:r>
              <a:rPr lang="cs-CZ" sz="4400" b="1">
                <a:latin typeface="Trebuchet MS" pitchFamily="34" charset="0"/>
              </a:rPr>
              <a:t>2</a:t>
            </a:r>
          </a:p>
        </p:txBody>
      </p:sp>
      <p:sp>
        <p:nvSpPr>
          <p:cNvPr id="80922" name="Rectangle 26"/>
          <p:cNvSpPr>
            <a:spLocks noChangeArrowheads="1"/>
          </p:cNvSpPr>
          <p:nvPr/>
        </p:nvSpPr>
        <p:spPr bwMode="auto">
          <a:xfrm>
            <a:off x="5867400" y="2635250"/>
            <a:ext cx="865188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400" b="1">
                <a:latin typeface="Trebuchet MS" pitchFamily="34" charset="0"/>
              </a:rPr>
              <a:t>+2</a:t>
            </a:r>
          </a:p>
        </p:txBody>
      </p:sp>
      <p:sp>
        <p:nvSpPr>
          <p:cNvPr id="80923" name="Rectangle 27"/>
          <p:cNvSpPr>
            <a:spLocks noChangeArrowheads="1"/>
          </p:cNvSpPr>
          <p:nvPr/>
        </p:nvSpPr>
        <p:spPr bwMode="auto">
          <a:xfrm>
            <a:off x="7378700" y="2635250"/>
            <a:ext cx="865188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400" b="1">
                <a:latin typeface="Trebuchet MS" pitchFamily="34" charset="0"/>
              </a:rPr>
              <a:t>=</a:t>
            </a:r>
          </a:p>
        </p:txBody>
      </p:sp>
      <p:sp>
        <p:nvSpPr>
          <p:cNvPr id="80925" name="Rectangle 29"/>
          <p:cNvSpPr>
            <a:spLocks noChangeArrowheads="1"/>
          </p:cNvSpPr>
          <p:nvPr/>
        </p:nvSpPr>
        <p:spPr bwMode="auto">
          <a:xfrm>
            <a:off x="1130300" y="3733800"/>
            <a:ext cx="865188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400" b="1">
                <a:latin typeface="Trebuchet MS" pitchFamily="34" charset="0"/>
              </a:rPr>
              <a:t>=3</a:t>
            </a:r>
          </a:p>
        </p:txBody>
      </p:sp>
      <p:sp>
        <p:nvSpPr>
          <p:cNvPr id="80927" name="Rectangle 31"/>
          <p:cNvSpPr>
            <a:spLocks noChangeArrowheads="1"/>
          </p:cNvSpPr>
          <p:nvPr/>
        </p:nvSpPr>
        <p:spPr bwMode="auto">
          <a:xfrm>
            <a:off x="2743200" y="3730625"/>
            <a:ext cx="865188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400" b="1">
                <a:latin typeface="Trebuchet MS" pitchFamily="34" charset="0"/>
                <a:sym typeface="Symbol" pitchFamily="18" charset="2"/>
              </a:rPr>
              <a:t></a:t>
            </a:r>
            <a:r>
              <a:rPr lang="cs-CZ" sz="4400" b="1">
                <a:latin typeface="Trebuchet MS" pitchFamily="34" charset="0"/>
              </a:rPr>
              <a:t>2</a:t>
            </a:r>
          </a:p>
        </p:txBody>
      </p:sp>
      <p:sp>
        <p:nvSpPr>
          <p:cNvPr id="80929" name="Rectangle 33"/>
          <p:cNvSpPr>
            <a:spLocks noChangeArrowheads="1"/>
          </p:cNvSpPr>
          <p:nvPr/>
        </p:nvSpPr>
        <p:spPr bwMode="auto">
          <a:xfrm>
            <a:off x="4284663" y="3733800"/>
            <a:ext cx="86518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400" b="1">
                <a:latin typeface="Trebuchet MS" pitchFamily="34" charset="0"/>
              </a:rPr>
              <a:t>+5</a:t>
            </a:r>
          </a:p>
        </p:txBody>
      </p:sp>
      <p:sp>
        <p:nvSpPr>
          <p:cNvPr id="80931" name="Rectangle 35"/>
          <p:cNvSpPr>
            <a:spLocks noChangeArrowheads="1"/>
          </p:cNvSpPr>
          <p:nvPr/>
        </p:nvSpPr>
        <p:spPr bwMode="auto">
          <a:xfrm>
            <a:off x="5897563" y="3733800"/>
            <a:ext cx="86518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400" b="1">
                <a:latin typeface="Trebuchet MS" pitchFamily="34" charset="0"/>
              </a:rPr>
              <a:t>+2</a:t>
            </a:r>
          </a:p>
        </p:txBody>
      </p:sp>
      <p:sp>
        <p:nvSpPr>
          <p:cNvPr id="80932" name="Rectangle 36"/>
          <p:cNvSpPr>
            <a:spLocks noChangeArrowheads="1"/>
          </p:cNvSpPr>
          <p:nvPr/>
        </p:nvSpPr>
        <p:spPr bwMode="auto">
          <a:xfrm>
            <a:off x="7380288" y="3732213"/>
            <a:ext cx="865187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400" b="1">
                <a:latin typeface="Trebuchet MS" pitchFamily="34" charset="0"/>
              </a:rPr>
              <a:t>=</a:t>
            </a:r>
          </a:p>
        </p:txBody>
      </p:sp>
      <p:sp>
        <p:nvSpPr>
          <p:cNvPr id="80934" name="AutoShape 38"/>
          <p:cNvSpPr>
            <a:spLocks noChangeAspect="1"/>
          </p:cNvSpPr>
          <p:nvPr/>
        </p:nvSpPr>
        <p:spPr bwMode="auto">
          <a:xfrm rot="-5400000">
            <a:off x="5796756" y="2996407"/>
            <a:ext cx="358775" cy="2808288"/>
          </a:xfrm>
          <a:prstGeom prst="leftBrace">
            <a:avLst>
              <a:gd name="adj1" fmla="val 65229"/>
              <a:gd name="adj2" fmla="val 50000"/>
            </a:avLst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0938" name="Line 42"/>
          <p:cNvSpPr>
            <a:spLocks noChangeShapeType="1"/>
          </p:cNvSpPr>
          <p:nvPr/>
        </p:nvSpPr>
        <p:spPr bwMode="auto">
          <a:xfrm>
            <a:off x="2195513" y="2003425"/>
            <a:ext cx="144462" cy="4318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80939" name="Line 43"/>
          <p:cNvSpPr>
            <a:spLocks noChangeShapeType="1"/>
          </p:cNvSpPr>
          <p:nvPr/>
        </p:nvSpPr>
        <p:spPr bwMode="auto">
          <a:xfrm>
            <a:off x="3348038" y="1989138"/>
            <a:ext cx="287337" cy="4318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80933" name="AutoShape 37"/>
          <p:cNvSpPr>
            <a:spLocks noChangeAspect="1"/>
          </p:cNvSpPr>
          <p:nvPr/>
        </p:nvSpPr>
        <p:spPr bwMode="auto">
          <a:xfrm rot="-5400000">
            <a:off x="2736850" y="3032126"/>
            <a:ext cx="358775" cy="2736850"/>
          </a:xfrm>
          <a:prstGeom prst="leftBrace">
            <a:avLst>
              <a:gd name="adj1" fmla="val 63569"/>
              <a:gd name="adj2" fmla="val 50000"/>
            </a:avLst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0949" name="Rectangle 53"/>
          <p:cNvSpPr>
            <a:spLocks noChangeArrowheads="1"/>
          </p:cNvSpPr>
          <p:nvPr/>
        </p:nvSpPr>
        <p:spPr bwMode="auto">
          <a:xfrm>
            <a:off x="2971800" y="5764213"/>
            <a:ext cx="865188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400" b="1">
                <a:latin typeface="Trebuchet MS" pitchFamily="34" charset="0"/>
              </a:rPr>
              <a:t>=1</a:t>
            </a:r>
          </a:p>
        </p:txBody>
      </p:sp>
      <p:sp>
        <p:nvSpPr>
          <p:cNvPr id="80952" name="Rectangle 56"/>
          <p:cNvSpPr>
            <a:spLocks noChangeArrowheads="1"/>
          </p:cNvSpPr>
          <p:nvPr/>
        </p:nvSpPr>
        <p:spPr bwMode="auto">
          <a:xfrm>
            <a:off x="4613275" y="5732463"/>
            <a:ext cx="865188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400" b="1">
                <a:latin typeface="Trebuchet MS" pitchFamily="34" charset="0"/>
              </a:rPr>
              <a:t>+7</a:t>
            </a:r>
          </a:p>
        </p:txBody>
      </p:sp>
      <p:graphicFrame>
        <p:nvGraphicFramePr>
          <p:cNvPr id="80953" name="Object 57"/>
          <p:cNvGraphicFramePr>
            <a:graphicFrameLocks noChangeAspect="1"/>
          </p:cNvGraphicFramePr>
          <p:nvPr/>
        </p:nvGraphicFramePr>
        <p:xfrm>
          <a:off x="5953125" y="1487488"/>
          <a:ext cx="1544638" cy="650875"/>
        </p:xfrm>
        <a:graphic>
          <a:graphicData uri="http://schemas.openxmlformats.org/presentationml/2006/ole">
            <p:oleObj spid="_x0000_s8195" name="Rovnice" r:id="rId4" imgW="482400" imgH="203040" progId="Equation.3">
              <p:embed/>
            </p:oleObj>
          </a:graphicData>
        </a:graphic>
      </p:graphicFrame>
      <p:sp>
        <p:nvSpPr>
          <p:cNvPr id="80954" name="Line 58"/>
          <p:cNvSpPr>
            <a:spLocks noChangeShapeType="1"/>
          </p:cNvSpPr>
          <p:nvPr/>
        </p:nvSpPr>
        <p:spPr bwMode="auto">
          <a:xfrm>
            <a:off x="5867400" y="2063750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80955" name="Line 59"/>
          <p:cNvSpPr>
            <a:spLocks noChangeShapeType="1"/>
          </p:cNvSpPr>
          <p:nvPr/>
        </p:nvSpPr>
        <p:spPr bwMode="auto">
          <a:xfrm>
            <a:off x="5867400" y="2135188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80956" name="Rectangle 60"/>
          <p:cNvSpPr>
            <a:spLocks noChangeArrowheads="1"/>
          </p:cNvSpPr>
          <p:nvPr/>
        </p:nvSpPr>
        <p:spPr bwMode="auto">
          <a:xfrm>
            <a:off x="2500313" y="5715000"/>
            <a:ext cx="863600" cy="5032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400" b="1">
                <a:latin typeface="Trebuchet MS" pitchFamily="34" charset="0"/>
              </a:rPr>
              <a:t>  =</a:t>
            </a:r>
          </a:p>
        </p:txBody>
      </p:sp>
      <p:pic>
        <p:nvPicPr>
          <p:cNvPr id="101443" name="Picture 6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1050" y="2565400"/>
            <a:ext cx="577850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6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263" y="2565400"/>
            <a:ext cx="577850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6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1050" y="3716338"/>
            <a:ext cx="577850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6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375" y="3716338"/>
            <a:ext cx="577850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79838" y="5734050"/>
            <a:ext cx="577850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00338" y="5013325"/>
            <a:ext cx="36036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87675" y="4581525"/>
            <a:ext cx="36036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11413" y="4652963"/>
            <a:ext cx="360362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1434" name="Picture 5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56013" y="2420938"/>
            <a:ext cx="484187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46875" y="2438400"/>
            <a:ext cx="484188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48263" y="3500438"/>
            <a:ext cx="484187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5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32588" y="3500438"/>
            <a:ext cx="484187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5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59338" y="4724400"/>
            <a:ext cx="3159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5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5963" y="4797425"/>
            <a:ext cx="3159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92725" y="4941888"/>
            <a:ext cx="31591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5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08625" y="4508500"/>
            <a:ext cx="31591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5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48263" y="4437063"/>
            <a:ext cx="3159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5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00788" y="4508500"/>
            <a:ext cx="3159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5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32588" y="4868863"/>
            <a:ext cx="3159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5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35600" y="5516563"/>
            <a:ext cx="484188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0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0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1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0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80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80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80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80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80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80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80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00"/>
                            </p:stCondLst>
                            <p:childTnLst>
                              <p:par>
                                <p:cTn id="8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0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80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500"/>
                            </p:stCondLst>
                            <p:childTnLst>
                              <p:par>
                                <p:cTn id="9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80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80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80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500"/>
                            </p:stCondLst>
                            <p:childTnLst>
                              <p:par>
                                <p:cTn id="1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000"/>
                            </p:stCondLst>
                            <p:childTnLst>
                              <p:par>
                                <p:cTn id="1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500"/>
                            </p:stCondLst>
                            <p:childTnLst>
                              <p:par>
                                <p:cTn id="1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" dur="500"/>
                                        <p:tgtEl>
                                          <p:spTgt spid="80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"/>
                            </p:stCondLst>
                            <p:childTnLst>
                              <p:par>
                                <p:cTn id="16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000"/>
                            </p:stCondLst>
                            <p:childTnLst>
                              <p:par>
                                <p:cTn id="1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" dur="500"/>
                                        <p:tgtEl>
                                          <p:spTgt spid="80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500"/>
                            </p:stCondLst>
                            <p:childTnLst>
                              <p:par>
                                <p:cTn id="17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" dur="500"/>
                                        <p:tgtEl>
                                          <p:spTgt spid="80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80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500"/>
                                        <p:tgtEl>
                                          <p:spTgt spid="80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80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/>
      <p:bldP spid="80900" grpId="0"/>
      <p:bldP spid="80917" grpId="0"/>
      <p:bldP spid="80918" grpId="0"/>
      <p:bldP spid="80919" grpId="0"/>
      <p:bldP spid="80922" grpId="0"/>
      <p:bldP spid="80923" grpId="0"/>
      <p:bldP spid="80925" grpId="0"/>
      <p:bldP spid="80927" grpId="0"/>
      <p:bldP spid="80929" grpId="0"/>
      <p:bldP spid="80931" grpId="0"/>
      <p:bldP spid="80932" grpId="0"/>
      <p:bldP spid="80934" grpId="0" animBg="1"/>
      <p:bldP spid="80938" grpId="0" animBg="1"/>
      <p:bldP spid="80939" grpId="0" animBg="1"/>
      <p:bldP spid="80933" grpId="0" animBg="1"/>
      <p:bldP spid="80949" grpId="0"/>
      <p:bldP spid="80952" grpId="0"/>
      <p:bldP spid="80954" grpId="0" animBg="1"/>
      <p:bldP spid="80955" grpId="0" animBg="1"/>
      <p:bldP spid="8095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539750" y="981075"/>
            <a:ext cx="8208963" cy="5400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423863" y="130175"/>
            <a:ext cx="8208962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600" b="1">
                <a:solidFill>
                  <a:srgbClr val="284C6A"/>
                </a:solidFill>
                <a:latin typeface="Trebuchet MS" pitchFamily="34" charset="0"/>
              </a:rPr>
              <a:t>Příklady - sčítání a odčítání výrazů.</a:t>
            </a:r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539750" y="908050"/>
            <a:ext cx="79930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Na závěr si můžeme i zahrát. Spusťte si následující odkaz.</a:t>
            </a:r>
          </a:p>
        </p:txBody>
      </p:sp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582613" y="1125538"/>
            <a:ext cx="78486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rgbClr val="284C6A"/>
                </a:solidFill>
                <a:latin typeface="Trebuchet MS" pitchFamily="34" charset="0"/>
                <a:hlinkClick r:id="rId2"/>
              </a:rPr>
              <a:t>http://www.quia.com/cb/173353.html</a:t>
            </a:r>
            <a:endParaRPr lang="cs-CZ" sz="24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30726" name="Rectangle 8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82964" name="Picture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7525" y="1647825"/>
            <a:ext cx="5737225" cy="466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965" name="AutoShape 21"/>
          <p:cNvSpPr>
            <a:spLocks noChangeArrowheads="1"/>
          </p:cNvSpPr>
          <p:nvPr/>
        </p:nvSpPr>
        <p:spPr bwMode="auto">
          <a:xfrm>
            <a:off x="6732588" y="1341438"/>
            <a:ext cx="2174875" cy="1325562"/>
          </a:xfrm>
          <a:prstGeom prst="cloudCallout">
            <a:avLst>
              <a:gd name="adj1" fmla="val -81681"/>
              <a:gd name="adj2" fmla="val 6940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600" b="1">
                <a:latin typeface="Trebuchet MS" pitchFamily="34" charset="0"/>
              </a:rPr>
              <a:t>Tady zadejte svá jména.</a:t>
            </a:r>
          </a:p>
        </p:txBody>
      </p:sp>
      <p:sp>
        <p:nvSpPr>
          <p:cNvPr id="82966" name="AutoShape 22"/>
          <p:cNvSpPr>
            <a:spLocks noChangeArrowheads="1"/>
          </p:cNvSpPr>
          <p:nvPr/>
        </p:nvSpPr>
        <p:spPr bwMode="auto">
          <a:xfrm>
            <a:off x="323850" y="2852738"/>
            <a:ext cx="2319338" cy="1470025"/>
          </a:xfrm>
          <a:prstGeom prst="cloudCallout">
            <a:avLst>
              <a:gd name="adj1" fmla="val 75463"/>
              <a:gd name="adj2" fmla="val 86176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600" b="1">
                <a:latin typeface="Trebuchet MS" pitchFamily="34" charset="0"/>
              </a:rPr>
              <a:t>Tady spustíte hru pro jednoho hráče.</a:t>
            </a:r>
          </a:p>
        </p:txBody>
      </p:sp>
      <p:sp>
        <p:nvSpPr>
          <p:cNvPr id="82967" name="AutoShape 23"/>
          <p:cNvSpPr>
            <a:spLocks noChangeArrowheads="1"/>
          </p:cNvSpPr>
          <p:nvPr/>
        </p:nvSpPr>
        <p:spPr bwMode="auto">
          <a:xfrm>
            <a:off x="6516688" y="3213100"/>
            <a:ext cx="2319337" cy="1470025"/>
          </a:xfrm>
          <a:prstGeom prst="cloudCallout">
            <a:avLst>
              <a:gd name="adj1" fmla="val -83472"/>
              <a:gd name="adj2" fmla="val 61556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600" b="1">
                <a:latin typeface="Trebuchet MS" pitchFamily="34" charset="0"/>
              </a:rPr>
              <a:t>Tady pro hráče dva.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2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2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82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2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/>
      <p:bldP spid="82948" grpId="0"/>
      <p:bldP spid="82950" grpId="0"/>
      <p:bldP spid="82965" grpId="0" animBg="1"/>
      <p:bldP spid="82966" grpId="0" animBg="1"/>
      <p:bldP spid="8296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539750" y="981075"/>
            <a:ext cx="8208963" cy="5400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94219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63663" y="1720850"/>
            <a:ext cx="6448425" cy="455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423863" y="130175"/>
            <a:ext cx="8208962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600" b="1">
                <a:solidFill>
                  <a:srgbClr val="284C6A"/>
                </a:solidFill>
                <a:latin typeface="Trebuchet MS" pitchFamily="34" charset="0"/>
              </a:rPr>
              <a:t>Příklady - sčítání a odčítání výrazů.</a:t>
            </a:r>
          </a:p>
        </p:txBody>
      </p:sp>
      <p:sp>
        <p:nvSpPr>
          <p:cNvPr id="31749" name="Rectangle 4"/>
          <p:cNvSpPr>
            <a:spLocks noChangeArrowheads="1"/>
          </p:cNvSpPr>
          <p:nvPr/>
        </p:nvSpPr>
        <p:spPr bwMode="auto">
          <a:xfrm>
            <a:off x="539750" y="908050"/>
            <a:ext cx="79930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Na závěr si můžeme i zahrát. Spusťte si následující odkaz.</a:t>
            </a:r>
          </a:p>
        </p:txBody>
      </p:sp>
      <p:sp>
        <p:nvSpPr>
          <p:cNvPr id="31750" name="Rectangle 5"/>
          <p:cNvSpPr>
            <a:spLocks noChangeArrowheads="1"/>
          </p:cNvSpPr>
          <p:nvPr/>
        </p:nvSpPr>
        <p:spPr bwMode="auto">
          <a:xfrm>
            <a:off x="582613" y="1125538"/>
            <a:ext cx="78486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rgbClr val="284C6A"/>
                </a:solidFill>
                <a:latin typeface="Trebuchet MS" pitchFamily="34" charset="0"/>
                <a:hlinkClick r:id="rId3"/>
              </a:rPr>
              <a:t>http://www.quia.com/cb/173353.html</a:t>
            </a:r>
            <a:endParaRPr lang="cs-CZ" sz="24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31751" name="Rectangle 6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4218" name="AutoShape 10"/>
          <p:cNvSpPr>
            <a:spLocks noChangeArrowheads="1"/>
          </p:cNvSpPr>
          <p:nvPr/>
        </p:nvSpPr>
        <p:spPr bwMode="auto">
          <a:xfrm>
            <a:off x="3995738" y="4221163"/>
            <a:ext cx="2751137" cy="2190750"/>
          </a:xfrm>
          <a:prstGeom prst="cloudCallout">
            <a:avLst>
              <a:gd name="adj1" fmla="val -85199"/>
              <a:gd name="adj2" fmla="val -2319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400" b="1">
                <a:latin typeface="Trebuchet MS" pitchFamily="34" charset="0"/>
              </a:rPr>
              <a:t>Prozatím vybírejte úkoly (příklady) jen z prvního sloupce. Řešit příklady </a:t>
            </a:r>
          </a:p>
          <a:p>
            <a:pPr algn="ctr"/>
            <a:r>
              <a:rPr lang="cs-CZ" sz="1400" b="1">
                <a:latin typeface="Trebuchet MS" pitchFamily="34" charset="0"/>
              </a:rPr>
              <a:t>z ostatních se teprve budeme učit.</a:t>
            </a:r>
          </a:p>
        </p:txBody>
      </p:sp>
      <p:sp>
        <p:nvSpPr>
          <p:cNvPr id="94220" name="Oval 12"/>
          <p:cNvSpPr>
            <a:spLocks noChangeArrowheads="1"/>
          </p:cNvSpPr>
          <p:nvPr/>
        </p:nvSpPr>
        <p:spPr bwMode="auto">
          <a:xfrm>
            <a:off x="1085850" y="2565400"/>
            <a:ext cx="1873250" cy="34131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4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8" grpId="0" animBg="1"/>
      <p:bldP spid="9422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539750" y="981075"/>
            <a:ext cx="8208963" cy="5400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95244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1720850"/>
            <a:ext cx="6470650" cy="453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423863" y="130175"/>
            <a:ext cx="8208962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600" b="1">
                <a:solidFill>
                  <a:srgbClr val="284C6A"/>
                </a:solidFill>
                <a:latin typeface="Trebuchet MS" pitchFamily="34" charset="0"/>
              </a:rPr>
              <a:t>Příklady - sčítání a odčítání výrazů.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539750" y="908050"/>
            <a:ext cx="79930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Na závěr si můžeme i zahrát. Spusťte si následující odkaz.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582613" y="1125538"/>
            <a:ext cx="78486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rgbClr val="284C6A"/>
                </a:solidFill>
                <a:latin typeface="Trebuchet MS" pitchFamily="34" charset="0"/>
                <a:hlinkClick r:id="rId3"/>
              </a:rPr>
              <a:t>http://www.quia.com/cb/173353.html</a:t>
            </a:r>
            <a:endParaRPr lang="cs-CZ" sz="24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5240" name="AutoShape 8"/>
          <p:cNvSpPr>
            <a:spLocks noChangeArrowheads="1"/>
          </p:cNvSpPr>
          <p:nvPr/>
        </p:nvSpPr>
        <p:spPr bwMode="auto">
          <a:xfrm>
            <a:off x="5940425" y="4508500"/>
            <a:ext cx="2030413" cy="1325563"/>
          </a:xfrm>
          <a:prstGeom prst="cloudCallout">
            <a:avLst>
              <a:gd name="adj1" fmla="val -91361"/>
              <a:gd name="adj2" fmla="val 45088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400" b="1">
                <a:latin typeface="Trebuchet MS" pitchFamily="34" charset="0"/>
              </a:rPr>
              <a:t>… a tady si ji nechte zkontrolovat.</a:t>
            </a:r>
          </a:p>
        </p:txBody>
      </p:sp>
      <p:sp>
        <p:nvSpPr>
          <p:cNvPr id="95241" name="AutoShape 9"/>
          <p:cNvSpPr>
            <a:spLocks noChangeArrowheads="1"/>
          </p:cNvSpPr>
          <p:nvPr/>
        </p:nvSpPr>
        <p:spPr bwMode="auto">
          <a:xfrm>
            <a:off x="827088" y="4437063"/>
            <a:ext cx="2032000" cy="1727200"/>
          </a:xfrm>
          <a:prstGeom prst="cloudCallout">
            <a:avLst>
              <a:gd name="adj1" fmla="val 84065"/>
              <a:gd name="adj2" fmla="val -6544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400" b="1">
                <a:latin typeface="Trebuchet MS" pitchFamily="34" charset="0"/>
              </a:rPr>
              <a:t>Tady zadejte svou odpověď…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5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5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0" grpId="0" animBg="1"/>
      <p:bldP spid="9524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539750" y="981075"/>
            <a:ext cx="8208963" cy="5400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96266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350" y="1700213"/>
            <a:ext cx="6467475" cy="458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423863" y="130175"/>
            <a:ext cx="8208962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600" b="1">
                <a:solidFill>
                  <a:srgbClr val="284C6A"/>
                </a:solidFill>
                <a:latin typeface="Trebuchet MS" pitchFamily="34" charset="0"/>
              </a:rPr>
              <a:t>Příklady - sčítání a odčítání výrazů.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539750" y="908050"/>
            <a:ext cx="79930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Na závěr si můžeme i zahrát. Spusťte si následující odkaz.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582613" y="1125538"/>
            <a:ext cx="78486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rgbClr val="284C6A"/>
                </a:solidFill>
                <a:latin typeface="Trebuchet MS" pitchFamily="34" charset="0"/>
                <a:hlinkClick r:id="rId3"/>
              </a:rPr>
              <a:t>http://www.quia.com/cb/173353.html</a:t>
            </a:r>
            <a:endParaRPr lang="cs-CZ" sz="24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6264" name="AutoShape 8"/>
          <p:cNvSpPr>
            <a:spLocks noChangeArrowheads="1"/>
          </p:cNvSpPr>
          <p:nvPr/>
        </p:nvSpPr>
        <p:spPr bwMode="auto">
          <a:xfrm>
            <a:off x="6300788" y="5084763"/>
            <a:ext cx="2030412" cy="1325562"/>
          </a:xfrm>
          <a:prstGeom prst="cloudCallout">
            <a:avLst>
              <a:gd name="adj1" fmla="val -110514"/>
              <a:gd name="adj2" fmla="val 7125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400" b="1">
                <a:latin typeface="Trebuchet MS" pitchFamily="34" charset="0"/>
              </a:rPr>
              <a:t>… a tady klikněte pro pokračování.</a:t>
            </a:r>
          </a:p>
        </p:txBody>
      </p:sp>
      <p:sp>
        <p:nvSpPr>
          <p:cNvPr id="96267" name="AutoShape 11"/>
          <p:cNvSpPr>
            <a:spLocks noChangeArrowheads="1"/>
          </p:cNvSpPr>
          <p:nvPr/>
        </p:nvSpPr>
        <p:spPr bwMode="auto">
          <a:xfrm>
            <a:off x="6877050" y="2997200"/>
            <a:ext cx="2030413" cy="1325563"/>
          </a:xfrm>
          <a:prstGeom prst="cloudCallout">
            <a:avLst>
              <a:gd name="adj1" fmla="val -31704"/>
              <a:gd name="adj2" fmla="val -88565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400" b="1">
                <a:latin typeface="Trebuchet MS" pitchFamily="34" charset="0"/>
              </a:rPr>
              <a:t>Tady uvidíte, jestli jste odpověděli správně...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6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6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6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4" grpId="0" animBg="1"/>
      <p:bldP spid="9626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539750" y="981075"/>
            <a:ext cx="8208963" cy="5400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97290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7163" y="1663700"/>
            <a:ext cx="6457950" cy="461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423863" y="130175"/>
            <a:ext cx="8208962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600" b="1">
                <a:solidFill>
                  <a:srgbClr val="284C6A"/>
                </a:solidFill>
                <a:latin typeface="Trebuchet MS" pitchFamily="34" charset="0"/>
              </a:rPr>
              <a:t>Příklady - sčítání a odčítání výrazů.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539750" y="908050"/>
            <a:ext cx="79930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Na závěr si můžeme i zahrát. Spusťte si následující odkaz.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582613" y="1125538"/>
            <a:ext cx="78486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rgbClr val="284C6A"/>
                </a:solidFill>
                <a:latin typeface="Trebuchet MS" pitchFamily="34" charset="0"/>
                <a:hlinkClick r:id="rId3"/>
              </a:rPr>
              <a:t>http://www.quia.com/cb/173353.html</a:t>
            </a:r>
            <a:endParaRPr lang="cs-CZ" sz="24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7289" name="AutoShape 9"/>
          <p:cNvSpPr>
            <a:spLocks noChangeArrowheads="1"/>
          </p:cNvSpPr>
          <p:nvPr/>
        </p:nvSpPr>
        <p:spPr bwMode="auto">
          <a:xfrm>
            <a:off x="5867400" y="3284538"/>
            <a:ext cx="2967038" cy="1368425"/>
          </a:xfrm>
          <a:prstGeom prst="cloudCallout">
            <a:avLst>
              <a:gd name="adj1" fmla="val 2435"/>
              <a:gd name="adj2" fmla="val -111486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400" b="1">
                <a:latin typeface="Trebuchet MS" pitchFamily="34" charset="0"/>
              </a:rPr>
              <a:t>A může soutěžit </a:t>
            </a:r>
            <a:br>
              <a:rPr lang="cs-CZ" sz="1400" b="1">
                <a:latin typeface="Trebuchet MS" pitchFamily="34" charset="0"/>
              </a:rPr>
            </a:br>
            <a:r>
              <a:rPr lang="cs-CZ" sz="1400" b="1">
                <a:latin typeface="Trebuchet MS" pitchFamily="34" charset="0"/>
              </a:rPr>
              <a:t>a výběrem otázky pokračovat druhý </a:t>
            </a:r>
          </a:p>
          <a:p>
            <a:pPr algn="ctr"/>
            <a:r>
              <a:rPr lang="cs-CZ" sz="1400" b="1">
                <a:latin typeface="Trebuchet MS" pitchFamily="34" charset="0"/>
              </a:rPr>
              <a:t>z vás.</a:t>
            </a:r>
          </a:p>
        </p:txBody>
      </p:sp>
      <p:sp>
        <p:nvSpPr>
          <p:cNvPr id="97291" name="AutoShape 11"/>
          <p:cNvSpPr>
            <a:spLocks noChangeArrowheads="1"/>
          </p:cNvSpPr>
          <p:nvPr/>
        </p:nvSpPr>
        <p:spPr bwMode="auto">
          <a:xfrm>
            <a:off x="2928938" y="4500563"/>
            <a:ext cx="2667000" cy="1879600"/>
          </a:xfrm>
          <a:prstGeom prst="cloudCallout">
            <a:avLst>
              <a:gd name="adj1" fmla="val 98574"/>
              <a:gd name="adj2" fmla="val 28769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400" b="1">
                <a:latin typeface="Trebuchet MS" pitchFamily="34" charset="0"/>
              </a:rPr>
              <a:t>Tady pak můžete soutěž ukončit </a:t>
            </a:r>
            <a:br>
              <a:rPr lang="cs-CZ" sz="1400" b="1">
                <a:latin typeface="Trebuchet MS" pitchFamily="34" charset="0"/>
              </a:rPr>
            </a:br>
            <a:r>
              <a:rPr lang="cs-CZ" sz="1400" b="1">
                <a:latin typeface="Trebuchet MS" pitchFamily="34" charset="0"/>
              </a:rPr>
              <a:t>a případně začít znovu.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97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9" grpId="0" animBg="1"/>
      <p:bldP spid="9729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539750" y="981075"/>
            <a:ext cx="8208963" cy="5400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423863" y="130175"/>
            <a:ext cx="8208962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600" b="1">
                <a:solidFill>
                  <a:srgbClr val="284C6A"/>
                </a:solidFill>
                <a:latin typeface="Trebuchet MS" pitchFamily="34" charset="0"/>
              </a:rPr>
              <a:t>Sčítání a odčítání výrazů.</a:t>
            </a: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755650" y="1125538"/>
            <a:ext cx="77771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Jak jsme si tedy ukázali, sčítat a odčítat můžeme jen stejné členy se stejnou proměnnou.</a:t>
            </a:r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827088" y="2262188"/>
            <a:ext cx="651033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druhou proměnnou pak opět jen s touto proměnnou. </a:t>
            </a:r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784225" y="1728788"/>
            <a:ext cx="360045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To znamená čísla jen s čísly, </a:t>
            </a:r>
          </a:p>
        </p:txBody>
      </p:sp>
      <p:sp>
        <p:nvSpPr>
          <p:cNvPr id="81927" name="Rectangle 7"/>
          <p:cNvSpPr>
            <a:spLocks noChangeArrowheads="1"/>
          </p:cNvSpPr>
          <p:nvPr/>
        </p:nvSpPr>
        <p:spPr bwMode="auto">
          <a:xfrm>
            <a:off x="812800" y="2016125"/>
            <a:ext cx="7848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jednu proměnnou jen s touto proměnnou, </a:t>
            </a:r>
          </a:p>
        </p:txBody>
      </p:sp>
      <p:sp>
        <p:nvSpPr>
          <p:cNvPr id="9227" name="Rectangle 8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1929" name="Object 9"/>
          <p:cNvGraphicFramePr>
            <a:graphicFrameLocks noChangeAspect="1"/>
          </p:cNvGraphicFramePr>
          <p:nvPr>
            <p:ph/>
          </p:nvPr>
        </p:nvGraphicFramePr>
        <p:xfrm>
          <a:off x="1739900" y="3152775"/>
          <a:ext cx="5654675" cy="650875"/>
        </p:xfrm>
        <a:graphic>
          <a:graphicData uri="http://schemas.openxmlformats.org/presentationml/2006/ole">
            <p:oleObj spid="_x0000_s9218" name="Rovnice" r:id="rId3" imgW="1765080" imgH="203040" progId="Equation.3">
              <p:embed/>
            </p:oleObj>
          </a:graphicData>
        </a:graphic>
      </p:graphicFrame>
      <p:graphicFrame>
        <p:nvGraphicFramePr>
          <p:cNvPr id="81930" name="Object 10"/>
          <p:cNvGraphicFramePr>
            <a:graphicFrameLocks noChangeAspect="1"/>
          </p:cNvGraphicFramePr>
          <p:nvPr/>
        </p:nvGraphicFramePr>
        <p:xfrm>
          <a:off x="3038475" y="5586413"/>
          <a:ext cx="2886075" cy="650875"/>
        </p:xfrm>
        <a:graphic>
          <a:graphicData uri="http://schemas.openxmlformats.org/presentationml/2006/ole">
            <p:oleObj spid="_x0000_s9219" name="Rovnice" r:id="rId4" imgW="901440" imgH="203040" progId="Equation.3">
              <p:embed/>
            </p:oleObj>
          </a:graphicData>
        </a:graphic>
      </p:graphicFrame>
      <p:sp>
        <p:nvSpPr>
          <p:cNvPr id="81931" name="Arc 11"/>
          <p:cNvSpPr>
            <a:spLocks/>
          </p:cNvSpPr>
          <p:nvPr/>
        </p:nvSpPr>
        <p:spPr bwMode="auto">
          <a:xfrm rot="-3300000">
            <a:off x="4000500" y="2352675"/>
            <a:ext cx="2447925" cy="2295525"/>
          </a:xfrm>
          <a:custGeom>
            <a:avLst/>
            <a:gdLst>
              <a:gd name="T0" fmla="*/ 2147483647 w 21600"/>
              <a:gd name="T1" fmla="*/ 0 h 20293"/>
              <a:gd name="T2" fmla="*/ 2147483647 w 21600"/>
              <a:gd name="T3" fmla="*/ 2147483647 h 20293"/>
              <a:gd name="T4" fmla="*/ 0 w 21600"/>
              <a:gd name="T5" fmla="*/ 2147483647 h 20293"/>
              <a:gd name="T6" fmla="*/ 0 60000 65536"/>
              <a:gd name="T7" fmla="*/ 0 60000 65536"/>
              <a:gd name="T8" fmla="*/ 0 60000 65536"/>
              <a:gd name="T9" fmla="*/ 0 w 21600"/>
              <a:gd name="T10" fmla="*/ 0 h 20293"/>
              <a:gd name="T11" fmla="*/ 21600 w 21600"/>
              <a:gd name="T12" fmla="*/ 20293 h 202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293" fill="none" extrusionOk="0">
                <a:moveTo>
                  <a:pt x="7399" y="0"/>
                </a:moveTo>
                <a:cubicBezTo>
                  <a:pt x="15926" y="3109"/>
                  <a:pt x="21600" y="11217"/>
                  <a:pt x="21600" y="20293"/>
                </a:cubicBezTo>
              </a:path>
              <a:path w="21600" h="20293" stroke="0" extrusionOk="0">
                <a:moveTo>
                  <a:pt x="7399" y="0"/>
                </a:moveTo>
                <a:cubicBezTo>
                  <a:pt x="15926" y="3109"/>
                  <a:pt x="21600" y="11217"/>
                  <a:pt x="21600" y="20293"/>
                </a:cubicBezTo>
                <a:lnTo>
                  <a:pt x="0" y="20293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1932" name="Arc 12"/>
          <p:cNvSpPr>
            <a:spLocks/>
          </p:cNvSpPr>
          <p:nvPr/>
        </p:nvSpPr>
        <p:spPr bwMode="auto">
          <a:xfrm rot="7515479">
            <a:off x="3318669" y="2824956"/>
            <a:ext cx="1441450" cy="1354138"/>
          </a:xfrm>
          <a:custGeom>
            <a:avLst/>
            <a:gdLst>
              <a:gd name="T0" fmla="*/ 2147483647 w 21600"/>
              <a:gd name="T1" fmla="*/ 0 h 20293"/>
              <a:gd name="T2" fmla="*/ 2147483647 w 21600"/>
              <a:gd name="T3" fmla="*/ 2147483647 h 20293"/>
              <a:gd name="T4" fmla="*/ 0 w 21600"/>
              <a:gd name="T5" fmla="*/ 2147483647 h 20293"/>
              <a:gd name="T6" fmla="*/ 0 60000 65536"/>
              <a:gd name="T7" fmla="*/ 0 60000 65536"/>
              <a:gd name="T8" fmla="*/ 0 60000 65536"/>
              <a:gd name="T9" fmla="*/ 0 w 21600"/>
              <a:gd name="T10" fmla="*/ 0 h 20293"/>
              <a:gd name="T11" fmla="*/ 21600 w 21600"/>
              <a:gd name="T12" fmla="*/ 20293 h 202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293" fill="none" extrusionOk="0">
                <a:moveTo>
                  <a:pt x="7399" y="0"/>
                </a:moveTo>
                <a:cubicBezTo>
                  <a:pt x="15926" y="3109"/>
                  <a:pt x="21600" y="11217"/>
                  <a:pt x="21600" y="20293"/>
                </a:cubicBezTo>
              </a:path>
              <a:path w="21600" h="20293" stroke="0" extrusionOk="0">
                <a:moveTo>
                  <a:pt x="7399" y="0"/>
                </a:moveTo>
                <a:cubicBezTo>
                  <a:pt x="15926" y="3109"/>
                  <a:pt x="21600" y="11217"/>
                  <a:pt x="21600" y="20293"/>
                </a:cubicBezTo>
                <a:lnTo>
                  <a:pt x="0" y="20293"/>
                </a:lnTo>
                <a:close/>
              </a:path>
            </a:pathLst>
          </a:custGeom>
          <a:noFill/>
          <a:ln w="38100">
            <a:solidFill>
              <a:srgbClr val="00206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1933" name="Arc 13"/>
          <p:cNvSpPr>
            <a:spLocks/>
          </p:cNvSpPr>
          <p:nvPr/>
        </p:nvSpPr>
        <p:spPr bwMode="auto">
          <a:xfrm rot="7515479">
            <a:off x="2606675" y="1793876"/>
            <a:ext cx="3165475" cy="2978150"/>
          </a:xfrm>
          <a:custGeom>
            <a:avLst/>
            <a:gdLst>
              <a:gd name="T0" fmla="*/ 2147483647 w 21600"/>
              <a:gd name="T1" fmla="*/ 0 h 20293"/>
              <a:gd name="T2" fmla="*/ 2147483647 w 21600"/>
              <a:gd name="T3" fmla="*/ 2147483647 h 20293"/>
              <a:gd name="T4" fmla="*/ 0 w 21600"/>
              <a:gd name="T5" fmla="*/ 2147483647 h 20293"/>
              <a:gd name="T6" fmla="*/ 0 60000 65536"/>
              <a:gd name="T7" fmla="*/ 0 60000 65536"/>
              <a:gd name="T8" fmla="*/ 0 60000 65536"/>
              <a:gd name="T9" fmla="*/ 0 w 21600"/>
              <a:gd name="T10" fmla="*/ 0 h 20293"/>
              <a:gd name="T11" fmla="*/ 21600 w 21600"/>
              <a:gd name="T12" fmla="*/ 20293 h 202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293" fill="none" extrusionOk="0">
                <a:moveTo>
                  <a:pt x="7399" y="0"/>
                </a:moveTo>
                <a:cubicBezTo>
                  <a:pt x="15926" y="3109"/>
                  <a:pt x="21600" y="11217"/>
                  <a:pt x="21600" y="20293"/>
                </a:cubicBezTo>
              </a:path>
              <a:path w="21600" h="20293" stroke="0" extrusionOk="0">
                <a:moveTo>
                  <a:pt x="7399" y="0"/>
                </a:moveTo>
                <a:cubicBezTo>
                  <a:pt x="15926" y="3109"/>
                  <a:pt x="21600" y="11217"/>
                  <a:pt x="21600" y="20293"/>
                </a:cubicBezTo>
                <a:lnTo>
                  <a:pt x="0" y="20293"/>
                </a:lnTo>
                <a:close/>
              </a:path>
            </a:pathLst>
          </a:custGeom>
          <a:noFill/>
          <a:ln w="38100">
            <a:solidFill>
              <a:srgbClr val="00CC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1934" name="AutoShape 14"/>
          <p:cNvSpPr>
            <a:spLocks noChangeArrowheads="1"/>
          </p:cNvSpPr>
          <p:nvPr/>
        </p:nvSpPr>
        <p:spPr bwMode="auto">
          <a:xfrm>
            <a:off x="5292725" y="3976688"/>
            <a:ext cx="3708400" cy="2781300"/>
          </a:xfrm>
          <a:prstGeom prst="cloudCallout">
            <a:avLst>
              <a:gd name="adj1" fmla="val -81037"/>
              <a:gd name="adj2" fmla="val -34588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400" b="1">
                <a:latin typeface="Trebuchet MS" pitchFamily="34" charset="0"/>
              </a:rPr>
              <a:t>Využijeme komutativní zákon a členy mnohočlenu si podle uvedeného přeskupíme. Pozor na to, že členy „bereme“ </a:t>
            </a:r>
          </a:p>
          <a:p>
            <a:pPr algn="ctr"/>
            <a:r>
              <a:rPr lang="cs-CZ" sz="1400" b="1">
                <a:latin typeface="Trebuchet MS" pitchFamily="34" charset="0"/>
              </a:rPr>
              <a:t>i s jejich znaménky, které určují, zda mají kladnou či zápornou hodnotu!</a:t>
            </a:r>
          </a:p>
        </p:txBody>
      </p:sp>
      <p:graphicFrame>
        <p:nvGraphicFramePr>
          <p:cNvPr id="81935" name="Object 15"/>
          <p:cNvGraphicFramePr>
            <a:graphicFrameLocks noChangeAspect="1"/>
          </p:cNvGraphicFramePr>
          <p:nvPr/>
        </p:nvGraphicFramePr>
        <p:xfrm>
          <a:off x="1711325" y="4635500"/>
          <a:ext cx="6057900" cy="650875"/>
        </p:xfrm>
        <a:graphic>
          <a:graphicData uri="http://schemas.openxmlformats.org/presentationml/2006/ole">
            <p:oleObj spid="_x0000_s9220" name="Rovnice" r:id="rId5" imgW="1892160" imgH="203040" progId="Equation.3">
              <p:embed/>
            </p:oleObj>
          </a:graphicData>
        </a:graphic>
      </p:graphicFrame>
      <p:sp>
        <p:nvSpPr>
          <p:cNvPr id="81936" name="Oval 16"/>
          <p:cNvSpPr>
            <a:spLocks noChangeArrowheads="1"/>
          </p:cNvSpPr>
          <p:nvPr/>
        </p:nvSpPr>
        <p:spPr bwMode="auto">
          <a:xfrm>
            <a:off x="2109788" y="4365625"/>
            <a:ext cx="1727200" cy="1081088"/>
          </a:xfrm>
          <a:prstGeom prst="ellips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sp>
        <p:nvSpPr>
          <p:cNvPr id="81937" name="Oval 17"/>
          <p:cNvSpPr>
            <a:spLocks noChangeArrowheads="1"/>
          </p:cNvSpPr>
          <p:nvPr/>
        </p:nvSpPr>
        <p:spPr bwMode="auto">
          <a:xfrm>
            <a:off x="3897313" y="4365625"/>
            <a:ext cx="2028825" cy="1081088"/>
          </a:xfrm>
          <a:prstGeom prst="ellips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1938" name="Oval 18"/>
          <p:cNvSpPr>
            <a:spLocks noChangeArrowheads="1"/>
          </p:cNvSpPr>
          <p:nvPr/>
        </p:nvSpPr>
        <p:spPr bwMode="auto">
          <a:xfrm>
            <a:off x="5972175" y="4365625"/>
            <a:ext cx="1336675" cy="108108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81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1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81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1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819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81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81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81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81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8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/>
      <p:bldP spid="81924" grpId="0"/>
      <p:bldP spid="81925" grpId="0"/>
      <p:bldP spid="81926" grpId="0"/>
      <p:bldP spid="81927" grpId="0"/>
      <p:bldP spid="81931" grpId="0" animBg="1"/>
      <p:bldP spid="81932" grpId="0" animBg="1"/>
      <p:bldP spid="81933" grpId="0" animBg="1"/>
      <p:bldP spid="81934" grpId="0" animBg="1"/>
      <p:bldP spid="81934" grpId="1" animBg="1"/>
      <p:bldP spid="81936" grpId="0" animBg="1"/>
      <p:bldP spid="81937" grpId="0" animBg="1"/>
      <p:bldP spid="819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2"/>
          <p:cNvSpPr>
            <a:spLocks noChangeArrowheads="1"/>
          </p:cNvSpPr>
          <p:nvPr/>
        </p:nvSpPr>
        <p:spPr bwMode="auto">
          <a:xfrm>
            <a:off x="571500" y="928688"/>
            <a:ext cx="8208963" cy="5400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423863" y="130175"/>
            <a:ext cx="8208962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600" b="1">
                <a:solidFill>
                  <a:srgbClr val="284C6A"/>
                </a:solidFill>
                <a:latin typeface="Trebuchet MS" pitchFamily="34" charset="0"/>
              </a:rPr>
              <a:t>Sčítání a odčítání výrazů.</a:t>
            </a:r>
          </a:p>
        </p:txBody>
      </p:sp>
      <p:sp>
        <p:nvSpPr>
          <p:cNvPr id="77855" name="Rectangle 31"/>
          <p:cNvSpPr>
            <a:spLocks noChangeArrowheads="1"/>
          </p:cNvSpPr>
          <p:nvPr/>
        </p:nvSpPr>
        <p:spPr bwMode="auto">
          <a:xfrm>
            <a:off x="755650" y="1196975"/>
            <a:ext cx="79930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Sčítat a odčítat můžeme jen stejné členy se stejnou proměnnou, ale zároveň i se stejným mocnitelem (exponentem).</a:t>
            </a:r>
          </a:p>
        </p:txBody>
      </p:sp>
      <p:sp>
        <p:nvSpPr>
          <p:cNvPr id="77856" name="Rectangle 32"/>
          <p:cNvSpPr>
            <a:spLocks noChangeArrowheads="1"/>
          </p:cNvSpPr>
          <p:nvPr/>
        </p:nvSpPr>
        <p:spPr bwMode="auto">
          <a:xfrm>
            <a:off x="798513" y="1930400"/>
            <a:ext cx="6510337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proměnné na druhou jen s proměnnými na druhou. </a:t>
            </a:r>
          </a:p>
        </p:txBody>
      </p:sp>
      <p:sp>
        <p:nvSpPr>
          <p:cNvPr id="77857" name="Rectangle 33"/>
          <p:cNvSpPr>
            <a:spLocks noChangeArrowheads="1"/>
          </p:cNvSpPr>
          <p:nvPr/>
        </p:nvSpPr>
        <p:spPr bwMode="auto">
          <a:xfrm>
            <a:off x="755650" y="1770063"/>
            <a:ext cx="360045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To znamená čísla jen s čísly, </a:t>
            </a:r>
          </a:p>
        </p:txBody>
      </p:sp>
      <p:sp>
        <p:nvSpPr>
          <p:cNvPr id="77858" name="Rectangle 34"/>
          <p:cNvSpPr>
            <a:spLocks noChangeArrowheads="1"/>
          </p:cNvSpPr>
          <p:nvPr/>
        </p:nvSpPr>
        <p:spPr bwMode="auto">
          <a:xfrm>
            <a:off x="4143375" y="1627188"/>
            <a:ext cx="43894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proměnné jen s proměnnými, </a:t>
            </a:r>
          </a:p>
        </p:txBody>
      </p:sp>
      <p:sp>
        <p:nvSpPr>
          <p:cNvPr id="10251" name="Rectangle 36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7861" name="Object 37"/>
          <p:cNvGraphicFramePr>
            <a:graphicFrameLocks noChangeAspect="1"/>
          </p:cNvGraphicFramePr>
          <p:nvPr>
            <p:ph/>
          </p:nvPr>
        </p:nvGraphicFramePr>
        <p:xfrm>
          <a:off x="1447800" y="3065463"/>
          <a:ext cx="6096000" cy="650875"/>
        </p:xfrm>
        <a:graphic>
          <a:graphicData uri="http://schemas.openxmlformats.org/presentationml/2006/ole">
            <p:oleObj spid="_x0000_s10242" name="Rovnice" r:id="rId3" imgW="1904760" imgH="203040" progId="Equation.3">
              <p:embed/>
            </p:oleObj>
          </a:graphicData>
        </a:graphic>
      </p:graphicFrame>
      <p:graphicFrame>
        <p:nvGraphicFramePr>
          <p:cNvPr id="77866" name="Object 42"/>
          <p:cNvGraphicFramePr>
            <a:graphicFrameLocks noChangeAspect="1"/>
          </p:cNvGraphicFramePr>
          <p:nvPr/>
        </p:nvGraphicFramePr>
        <p:xfrm>
          <a:off x="2936875" y="5586413"/>
          <a:ext cx="3089275" cy="650875"/>
        </p:xfrm>
        <a:graphic>
          <a:graphicData uri="http://schemas.openxmlformats.org/presentationml/2006/ole">
            <p:oleObj spid="_x0000_s10243" name="Rovnice" r:id="rId4" imgW="965160" imgH="203040" progId="Equation.3">
              <p:embed/>
            </p:oleObj>
          </a:graphicData>
        </a:graphic>
      </p:graphicFrame>
      <p:sp>
        <p:nvSpPr>
          <p:cNvPr id="77867" name="Arc 43"/>
          <p:cNvSpPr>
            <a:spLocks/>
          </p:cNvSpPr>
          <p:nvPr/>
        </p:nvSpPr>
        <p:spPr bwMode="auto">
          <a:xfrm rot="-3300000">
            <a:off x="4000500" y="2352675"/>
            <a:ext cx="2447925" cy="2295525"/>
          </a:xfrm>
          <a:custGeom>
            <a:avLst/>
            <a:gdLst>
              <a:gd name="T0" fmla="*/ 2147483647 w 21600"/>
              <a:gd name="T1" fmla="*/ 0 h 20293"/>
              <a:gd name="T2" fmla="*/ 2147483647 w 21600"/>
              <a:gd name="T3" fmla="*/ 2147483647 h 20293"/>
              <a:gd name="T4" fmla="*/ 0 w 21600"/>
              <a:gd name="T5" fmla="*/ 2147483647 h 20293"/>
              <a:gd name="T6" fmla="*/ 0 60000 65536"/>
              <a:gd name="T7" fmla="*/ 0 60000 65536"/>
              <a:gd name="T8" fmla="*/ 0 60000 65536"/>
              <a:gd name="T9" fmla="*/ 0 w 21600"/>
              <a:gd name="T10" fmla="*/ 0 h 20293"/>
              <a:gd name="T11" fmla="*/ 21600 w 21600"/>
              <a:gd name="T12" fmla="*/ 20293 h 202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293" fill="none" extrusionOk="0">
                <a:moveTo>
                  <a:pt x="7399" y="0"/>
                </a:moveTo>
                <a:cubicBezTo>
                  <a:pt x="15926" y="3109"/>
                  <a:pt x="21600" y="11217"/>
                  <a:pt x="21600" y="20293"/>
                </a:cubicBezTo>
              </a:path>
              <a:path w="21600" h="20293" stroke="0" extrusionOk="0">
                <a:moveTo>
                  <a:pt x="7399" y="0"/>
                </a:moveTo>
                <a:cubicBezTo>
                  <a:pt x="15926" y="3109"/>
                  <a:pt x="21600" y="11217"/>
                  <a:pt x="21600" y="20293"/>
                </a:cubicBezTo>
                <a:lnTo>
                  <a:pt x="0" y="20293"/>
                </a:lnTo>
                <a:close/>
              </a:path>
            </a:pathLst>
          </a:custGeom>
          <a:noFill/>
          <a:ln w="38100">
            <a:solidFill>
              <a:srgbClr val="00206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77868" name="Arc 44"/>
          <p:cNvSpPr>
            <a:spLocks/>
          </p:cNvSpPr>
          <p:nvPr/>
        </p:nvSpPr>
        <p:spPr bwMode="auto">
          <a:xfrm rot="7515479">
            <a:off x="3318669" y="2824956"/>
            <a:ext cx="1441450" cy="1354138"/>
          </a:xfrm>
          <a:custGeom>
            <a:avLst/>
            <a:gdLst>
              <a:gd name="T0" fmla="*/ 2147483647 w 21600"/>
              <a:gd name="T1" fmla="*/ 0 h 20293"/>
              <a:gd name="T2" fmla="*/ 2147483647 w 21600"/>
              <a:gd name="T3" fmla="*/ 2147483647 h 20293"/>
              <a:gd name="T4" fmla="*/ 0 w 21600"/>
              <a:gd name="T5" fmla="*/ 2147483647 h 20293"/>
              <a:gd name="T6" fmla="*/ 0 60000 65536"/>
              <a:gd name="T7" fmla="*/ 0 60000 65536"/>
              <a:gd name="T8" fmla="*/ 0 60000 65536"/>
              <a:gd name="T9" fmla="*/ 0 w 21600"/>
              <a:gd name="T10" fmla="*/ 0 h 20293"/>
              <a:gd name="T11" fmla="*/ 21600 w 21600"/>
              <a:gd name="T12" fmla="*/ 20293 h 202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293" fill="none" extrusionOk="0">
                <a:moveTo>
                  <a:pt x="7399" y="0"/>
                </a:moveTo>
                <a:cubicBezTo>
                  <a:pt x="15926" y="3109"/>
                  <a:pt x="21600" y="11217"/>
                  <a:pt x="21600" y="20293"/>
                </a:cubicBezTo>
              </a:path>
              <a:path w="21600" h="20293" stroke="0" extrusionOk="0">
                <a:moveTo>
                  <a:pt x="7399" y="0"/>
                </a:moveTo>
                <a:cubicBezTo>
                  <a:pt x="15926" y="3109"/>
                  <a:pt x="21600" y="11217"/>
                  <a:pt x="21600" y="20293"/>
                </a:cubicBezTo>
                <a:lnTo>
                  <a:pt x="0" y="20293"/>
                </a:lnTo>
                <a:close/>
              </a:path>
            </a:pathLst>
          </a:custGeom>
          <a:noFill/>
          <a:ln w="38100">
            <a:solidFill>
              <a:srgbClr val="00CC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77869" name="Arc 45"/>
          <p:cNvSpPr>
            <a:spLocks/>
          </p:cNvSpPr>
          <p:nvPr/>
        </p:nvSpPr>
        <p:spPr bwMode="auto">
          <a:xfrm rot="7515479">
            <a:off x="2606675" y="1793876"/>
            <a:ext cx="3165475" cy="2978150"/>
          </a:xfrm>
          <a:custGeom>
            <a:avLst/>
            <a:gdLst>
              <a:gd name="T0" fmla="*/ 2147483647 w 21600"/>
              <a:gd name="T1" fmla="*/ 0 h 20293"/>
              <a:gd name="T2" fmla="*/ 2147483647 w 21600"/>
              <a:gd name="T3" fmla="*/ 2147483647 h 20293"/>
              <a:gd name="T4" fmla="*/ 0 w 21600"/>
              <a:gd name="T5" fmla="*/ 2147483647 h 20293"/>
              <a:gd name="T6" fmla="*/ 0 60000 65536"/>
              <a:gd name="T7" fmla="*/ 0 60000 65536"/>
              <a:gd name="T8" fmla="*/ 0 60000 65536"/>
              <a:gd name="T9" fmla="*/ 0 w 21600"/>
              <a:gd name="T10" fmla="*/ 0 h 20293"/>
              <a:gd name="T11" fmla="*/ 21600 w 21600"/>
              <a:gd name="T12" fmla="*/ 20293 h 202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293" fill="none" extrusionOk="0">
                <a:moveTo>
                  <a:pt x="7399" y="0"/>
                </a:moveTo>
                <a:cubicBezTo>
                  <a:pt x="15926" y="3109"/>
                  <a:pt x="21600" y="11217"/>
                  <a:pt x="21600" y="20293"/>
                </a:cubicBezTo>
              </a:path>
              <a:path w="21600" h="20293" stroke="0" extrusionOk="0">
                <a:moveTo>
                  <a:pt x="7399" y="0"/>
                </a:moveTo>
                <a:cubicBezTo>
                  <a:pt x="15926" y="3109"/>
                  <a:pt x="21600" y="11217"/>
                  <a:pt x="21600" y="20293"/>
                </a:cubicBezTo>
                <a:lnTo>
                  <a:pt x="0" y="20293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77871" name="AutoShape 47"/>
          <p:cNvSpPr>
            <a:spLocks noChangeArrowheads="1"/>
          </p:cNvSpPr>
          <p:nvPr/>
        </p:nvSpPr>
        <p:spPr bwMode="auto">
          <a:xfrm>
            <a:off x="5292725" y="3976688"/>
            <a:ext cx="3708400" cy="2781300"/>
          </a:xfrm>
          <a:prstGeom prst="cloudCallout">
            <a:avLst>
              <a:gd name="adj1" fmla="val -81037"/>
              <a:gd name="adj2" fmla="val -34588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400" b="1">
                <a:latin typeface="Trebuchet MS" pitchFamily="34" charset="0"/>
              </a:rPr>
              <a:t>Využijeme komutativní zákon a členy mnohočlenu si podle uvedeného přeskupíme. Pozor na to, že členy „bereme“ </a:t>
            </a:r>
          </a:p>
          <a:p>
            <a:pPr algn="ctr"/>
            <a:r>
              <a:rPr lang="cs-CZ" sz="1400" b="1">
                <a:latin typeface="Trebuchet MS" pitchFamily="34" charset="0"/>
              </a:rPr>
              <a:t>i s jejich znaménky, které určují zda mají kladnou či zápornou hodnotu!</a:t>
            </a:r>
          </a:p>
        </p:txBody>
      </p:sp>
      <p:graphicFrame>
        <p:nvGraphicFramePr>
          <p:cNvPr id="77870" name="Object 46"/>
          <p:cNvGraphicFramePr>
            <a:graphicFrameLocks noChangeAspect="1"/>
          </p:cNvGraphicFramePr>
          <p:nvPr/>
        </p:nvGraphicFramePr>
        <p:xfrm>
          <a:off x="1236663" y="4578350"/>
          <a:ext cx="6503987" cy="650875"/>
        </p:xfrm>
        <a:graphic>
          <a:graphicData uri="http://schemas.openxmlformats.org/presentationml/2006/ole">
            <p:oleObj spid="_x0000_s10244" name="Rovnice" r:id="rId5" imgW="2031840" imgH="203040" progId="Equation.3">
              <p:embed/>
            </p:oleObj>
          </a:graphicData>
        </a:graphic>
      </p:graphicFrame>
      <p:sp>
        <p:nvSpPr>
          <p:cNvPr id="77872" name="Oval 48"/>
          <p:cNvSpPr>
            <a:spLocks noChangeArrowheads="1"/>
          </p:cNvSpPr>
          <p:nvPr/>
        </p:nvSpPr>
        <p:spPr bwMode="auto">
          <a:xfrm>
            <a:off x="1619250" y="4365625"/>
            <a:ext cx="2232025" cy="108108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77873" name="Oval 49"/>
          <p:cNvSpPr>
            <a:spLocks noChangeArrowheads="1"/>
          </p:cNvSpPr>
          <p:nvPr/>
        </p:nvSpPr>
        <p:spPr bwMode="auto">
          <a:xfrm>
            <a:off x="3897313" y="4365625"/>
            <a:ext cx="2028825" cy="1081088"/>
          </a:xfrm>
          <a:prstGeom prst="ellips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77874" name="Oval 50"/>
          <p:cNvSpPr>
            <a:spLocks noChangeArrowheads="1"/>
          </p:cNvSpPr>
          <p:nvPr/>
        </p:nvSpPr>
        <p:spPr bwMode="auto">
          <a:xfrm>
            <a:off x="5972175" y="4365625"/>
            <a:ext cx="1336675" cy="1081088"/>
          </a:xfrm>
          <a:prstGeom prst="ellips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7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7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7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7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77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7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77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77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77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7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778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7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77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77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7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7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/>
      <p:bldP spid="77855" grpId="0"/>
      <p:bldP spid="77856" grpId="0"/>
      <p:bldP spid="77857" grpId="0"/>
      <p:bldP spid="77858" grpId="0"/>
      <p:bldP spid="77867" grpId="0" animBg="1"/>
      <p:bldP spid="77868" grpId="0" animBg="1"/>
      <p:bldP spid="77869" grpId="0" animBg="1"/>
      <p:bldP spid="77871" grpId="0" animBg="1"/>
      <p:bldP spid="77871" grpId="1" animBg="1"/>
      <p:bldP spid="77872" grpId="0" animBg="1"/>
      <p:bldP spid="77873" grpId="0" animBg="1"/>
      <p:bldP spid="7787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2"/>
          <p:cNvSpPr>
            <a:spLocks noChangeArrowheads="1"/>
          </p:cNvSpPr>
          <p:nvPr/>
        </p:nvSpPr>
        <p:spPr bwMode="auto">
          <a:xfrm>
            <a:off x="539750" y="981075"/>
            <a:ext cx="8208963" cy="5400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423863" y="130175"/>
            <a:ext cx="8208962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Sčítání a odčítání výrazů se závorkami.</a:t>
            </a:r>
          </a:p>
        </p:txBody>
      </p:sp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755650" y="1270000"/>
            <a:ext cx="79930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Stejně jako při úpravách číselných výrazů, mají závorky ve výpočtech přednost. Pokud to tedy je možné, vypočítáme je (určíme jejich hodnotu), pokud to možné není, odstraníme je! </a:t>
            </a:r>
          </a:p>
        </p:txBody>
      </p:sp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755650" y="2058988"/>
            <a:ext cx="792003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I pro výpočty v závorkách opět platí, že sčítat a odčítat můžeme jen čísla s čísly, proměnné jen s proměnnými, proměnné na druhou jen s proměnnými na druhou, atd. </a:t>
            </a:r>
          </a:p>
        </p:txBody>
      </p:sp>
      <p:sp>
        <p:nvSpPr>
          <p:cNvPr id="11275" name="Rectangle 8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3977" name="Object 9"/>
          <p:cNvGraphicFramePr>
            <a:graphicFrameLocks noChangeAspect="1"/>
          </p:cNvGraphicFramePr>
          <p:nvPr>
            <p:ph/>
          </p:nvPr>
        </p:nvGraphicFramePr>
        <p:xfrm>
          <a:off x="1547813" y="3067050"/>
          <a:ext cx="6096000" cy="646113"/>
        </p:xfrm>
        <a:graphic>
          <a:graphicData uri="http://schemas.openxmlformats.org/presentationml/2006/ole">
            <p:oleObj spid="_x0000_s11266" name="Rovnice" r:id="rId3" imgW="2158920" imgH="228600" progId="Equation.3">
              <p:embed/>
            </p:oleObj>
          </a:graphicData>
        </a:graphic>
      </p:graphicFrame>
      <p:graphicFrame>
        <p:nvGraphicFramePr>
          <p:cNvPr id="83978" name="Object 10"/>
          <p:cNvGraphicFramePr>
            <a:graphicFrameLocks noChangeAspect="1"/>
          </p:cNvGraphicFramePr>
          <p:nvPr/>
        </p:nvGraphicFramePr>
        <p:xfrm>
          <a:off x="2271713" y="5013325"/>
          <a:ext cx="4460875" cy="666750"/>
        </p:xfrm>
        <a:graphic>
          <a:graphicData uri="http://schemas.openxmlformats.org/presentationml/2006/ole">
            <p:oleObj spid="_x0000_s11267" name="Rovnice" r:id="rId4" imgW="1536480" imgH="228600" progId="Equation.3">
              <p:embed/>
            </p:oleObj>
          </a:graphicData>
        </a:graphic>
      </p:graphicFrame>
      <p:sp>
        <p:nvSpPr>
          <p:cNvPr id="83982" name="AutoShape 14"/>
          <p:cNvSpPr>
            <a:spLocks noChangeArrowheads="1"/>
          </p:cNvSpPr>
          <p:nvPr/>
        </p:nvSpPr>
        <p:spPr bwMode="auto">
          <a:xfrm>
            <a:off x="5292725" y="3976688"/>
            <a:ext cx="3095625" cy="1757362"/>
          </a:xfrm>
          <a:prstGeom prst="cloudCallout">
            <a:avLst>
              <a:gd name="adj1" fmla="val -68000"/>
              <a:gd name="adj2" fmla="val -65176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400" b="1">
                <a:latin typeface="Trebuchet MS" pitchFamily="34" charset="0"/>
              </a:rPr>
              <a:t>V našem případě se dají členy v závorkách vzájemně sečíst a odečíst a závorky tak odstranit!</a:t>
            </a:r>
          </a:p>
        </p:txBody>
      </p:sp>
      <p:graphicFrame>
        <p:nvGraphicFramePr>
          <p:cNvPr id="83983" name="Object 15"/>
          <p:cNvGraphicFramePr>
            <a:graphicFrameLocks noChangeAspect="1"/>
          </p:cNvGraphicFramePr>
          <p:nvPr/>
        </p:nvGraphicFramePr>
        <p:xfrm>
          <a:off x="3001963" y="3624263"/>
          <a:ext cx="3089275" cy="596900"/>
        </p:xfrm>
        <a:graphic>
          <a:graphicData uri="http://schemas.openxmlformats.org/presentationml/2006/ole">
            <p:oleObj spid="_x0000_s11268" name="Rovnice" r:id="rId5" imgW="1054080" imgH="203040" progId="Equation.3">
              <p:embed/>
            </p:oleObj>
          </a:graphicData>
        </a:graphic>
      </p:graphicFrame>
      <p:sp>
        <p:nvSpPr>
          <p:cNvPr id="83987" name="Line 19"/>
          <p:cNvSpPr>
            <a:spLocks noChangeShapeType="1"/>
          </p:cNvSpPr>
          <p:nvPr/>
        </p:nvSpPr>
        <p:spPr bwMode="auto">
          <a:xfrm flipH="1">
            <a:off x="6732588" y="2276475"/>
            <a:ext cx="431800" cy="936625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83988" name="Line 20"/>
          <p:cNvSpPr>
            <a:spLocks noChangeShapeType="1"/>
          </p:cNvSpPr>
          <p:nvPr/>
        </p:nvSpPr>
        <p:spPr bwMode="auto">
          <a:xfrm>
            <a:off x="2051050" y="2492375"/>
            <a:ext cx="433388" cy="720725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83989" name="Line 21"/>
          <p:cNvSpPr>
            <a:spLocks noChangeShapeType="1"/>
          </p:cNvSpPr>
          <p:nvPr/>
        </p:nvSpPr>
        <p:spPr bwMode="auto">
          <a:xfrm flipH="1">
            <a:off x="4787900" y="2492375"/>
            <a:ext cx="1152525" cy="720725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graphicFrame>
        <p:nvGraphicFramePr>
          <p:cNvPr id="83993" name="Object 25"/>
          <p:cNvGraphicFramePr>
            <a:graphicFrameLocks noChangeAspect="1"/>
          </p:cNvGraphicFramePr>
          <p:nvPr/>
        </p:nvGraphicFramePr>
        <p:xfrm>
          <a:off x="1547813" y="4437063"/>
          <a:ext cx="6096000" cy="646112"/>
        </p:xfrm>
        <a:graphic>
          <a:graphicData uri="http://schemas.openxmlformats.org/presentationml/2006/ole">
            <p:oleObj spid="_x0000_s11269" name="Rovnice" r:id="rId6" imgW="2158920" imgH="228600" progId="Equation.3">
              <p:embed/>
            </p:oleObj>
          </a:graphicData>
        </a:graphic>
      </p:graphicFrame>
      <p:sp>
        <p:nvSpPr>
          <p:cNvPr id="83994" name="AutoShape 26"/>
          <p:cNvSpPr>
            <a:spLocks noChangeArrowheads="1"/>
          </p:cNvSpPr>
          <p:nvPr/>
        </p:nvSpPr>
        <p:spPr bwMode="auto">
          <a:xfrm>
            <a:off x="5580063" y="4941888"/>
            <a:ext cx="3382962" cy="1757362"/>
          </a:xfrm>
          <a:prstGeom prst="cloudCallout">
            <a:avLst>
              <a:gd name="adj1" fmla="val -75856"/>
              <a:gd name="adj2" fmla="val -46204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>
                <a:latin typeface="Trebuchet MS" pitchFamily="34" charset="0"/>
              </a:rPr>
              <a:t>I v tomto případě se dají členy v závorkách vzájemně sečíst a odečíst a závorky odstranit, byť vzhledem ke znaménkům až „napodruhé“!</a:t>
            </a:r>
          </a:p>
        </p:txBody>
      </p:sp>
      <p:graphicFrame>
        <p:nvGraphicFramePr>
          <p:cNvPr id="83995" name="Object 27"/>
          <p:cNvGraphicFramePr>
            <a:graphicFrameLocks noChangeAspect="1"/>
          </p:cNvGraphicFramePr>
          <p:nvPr/>
        </p:nvGraphicFramePr>
        <p:xfrm>
          <a:off x="2957513" y="5589588"/>
          <a:ext cx="2838450" cy="592137"/>
        </p:xfrm>
        <a:graphic>
          <a:graphicData uri="http://schemas.openxmlformats.org/presentationml/2006/ole">
            <p:oleObj spid="_x0000_s11270" name="Rovnice" r:id="rId7" imgW="977760" imgH="20304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3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3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839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83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83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83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3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3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83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839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3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83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/>
      <p:bldP spid="83972" grpId="0"/>
      <p:bldP spid="83974" grpId="0"/>
      <p:bldP spid="83982" grpId="0" animBg="1"/>
      <p:bldP spid="83982" grpId="1" animBg="1"/>
      <p:bldP spid="83987" grpId="0" animBg="1"/>
      <p:bldP spid="83988" grpId="0" animBg="1"/>
      <p:bldP spid="83989" grpId="0" animBg="1"/>
      <p:bldP spid="83994" grpId="0" animBg="1"/>
      <p:bldP spid="8399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2"/>
          <p:cNvSpPr>
            <a:spLocks noChangeArrowheads="1"/>
          </p:cNvSpPr>
          <p:nvPr/>
        </p:nvSpPr>
        <p:spPr bwMode="auto">
          <a:xfrm>
            <a:off x="539750" y="981075"/>
            <a:ext cx="8208963" cy="5400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2294" name="Rectangle 3"/>
          <p:cNvSpPr>
            <a:spLocks noChangeArrowheads="1"/>
          </p:cNvSpPr>
          <p:nvPr/>
        </p:nvSpPr>
        <p:spPr bwMode="auto">
          <a:xfrm>
            <a:off x="423863" y="130175"/>
            <a:ext cx="8208962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Sčítání a odčítání výrazů se závorkami.</a:t>
            </a:r>
          </a:p>
        </p:txBody>
      </p:sp>
      <p:sp>
        <p:nvSpPr>
          <p:cNvPr id="12295" name="Rectangle 6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2290" name="Object 8"/>
          <p:cNvGraphicFramePr>
            <a:graphicFrameLocks noChangeAspect="1"/>
          </p:cNvGraphicFramePr>
          <p:nvPr/>
        </p:nvGraphicFramePr>
        <p:xfrm>
          <a:off x="2271713" y="1684338"/>
          <a:ext cx="4460875" cy="666750"/>
        </p:xfrm>
        <a:graphic>
          <a:graphicData uri="http://schemas.openxmlformats.org/presentationml/2006/ole">
            <p:oleObj spid="_x0000_s12290" name="Rovnice" r:id="rId3" imgW="1536480" imgH="228600" progId="Equation.3">
              <p:embed/>
            </p:oleObj>
          </a:graphicData>
        </a:graphic>
      </p:graphicFrame>
      <p:sp>
        <p:nvSpPr>
          <p:cNvPr id="86025" name="AutoShape 9"/>
          <p:cNvSpPr>
            <a:spLocks noChangeArrowheads="1"/>
          </p:cNvSpPr>
          <p:nvPr/>
        </p:nvSpPr>
        <p:spPr bwMode="auto">
          <a:xfrm>
            <a:off x="5292725" y="3976688"/>
            <a:ext cx="2951163" cy="1468437"/>
          </a:xfrm>
          <a:prstGeom prst="cloudCallout">
            <a:avLst>
              <a:gd name="adj1" fmla="val -56616"/>
              <a:gd name="adj2" fmla="val -12459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2000" b="1">
                <a:latin typeface="Trebuchet MS" pitchFamily="34" charset="0"/>
              </a:rPr>
              <a:t>Podívejme se, jak se závorky odstraňovaly</a:t>
            </a:r>
            <a:r>
              <a:rPr lang="cs-CZ" sz="1400" b="1">
                <a:latin typeface="Trebuchet MS" pitchFamily="34" charset="0"/>
              </a:rPr>
              <a:t>.</a:t>
            </a:r>
          </a:p>
        </p:txBody>
      </p:sp>
      <p:graphicFrame>
        <p:nvGraphicFramePr>
          <p:cNvPr id="12291" name="Object 14"/>
          <p:cNvGraphicFramePr>
            <a:graphicFrameLocks noChangeAspect="1"/>
          </p:cNvGraphicFramePr>
          <p:nvPr/>
        </p:nvGraphicFramePr>
        <p:xfrm>
          <a:off x="1547813" y="1108075"/>
          <a:ext cx="6096000" cy="646113"/>
        </p:xfrm>
        <a:graphic>
          <a:graphicData uri="http://schemas.openxmlformats.org/presentationml/2006/ole">
            <p:oleObj spid="_x0000_s12291" name="Rovnice" r:id="rId4" imgW="2158920" imgH="228600" progId="Equation.3">
              <p:embed/>
            </p:oleObj>
          </a:graphicData>
        </a:graphic>
      </p:graphicFrame>
      <p:graphicFrame>
        <p:nvGraphicFramePr>
          <p:cNvPr id="12292" name="Object 16"/>
          <p:cNvGraphicFramePr>
            <a:graphicFrameLocks noChangeAspect="1"/>
          </p:cNvGraphicFramePr>
          <p:nvPr/>
        </p:nvGraphicFramePr>
        <p:xfrm>
          <a:off x="2957513" y="2260600"/>
          <a:ext cx="2838450" cy="592138"/>
        </p:xfrm>
        <a:graphic>
          <a:graphicData uri="http://schemas.openxmlformats.org/presentationml/2006/ole">
            <p:oleObj spid="_x0000_s12292" name="Rovnice" r:id="rId5" imgW="977760" imgH="203040" progId="Equation.3">
              <p:embed/>
            </p:oleObj>
          </a:graphicData>
        </a:graphic>
      </p:graphicFrame>
      <p:sp>
        <p:nvSpPr>
          <p:cNvPr id="86034" name="Oval 18"/>
          <p:cNvSpPr>
            <a:spLocks noChangeArrowheads="1"/>
          </p:cNvSpPr>
          <p:nvPr/>
        </p:nvSpPr>
        <p:spPr bwMode="auto">
          <a:xfrm>
            <a:off x="3533775" y="1901825"/>
            <a:ext cx="288925" cy="288925"/>
          </a:xfrm>
          <a:prstGeom prst="ellips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6035" name="Line 19"/>
          <p:cNvSpPr>
            <a:spLocks noChangeShapeType="1"/>
          </p:cNvSpPr>
          <p:nvPr/>
        </p:nvSpPr>
        <p:spPr bwMode="auto">
          <a:xfrm>
            <a:off x="4140200" y="2133600"/>
            <a:ext cx="215900" cy="4318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86036" name="Oval 20"/>
          <p:cNvSpPr>
            <a:spLocks noChangeArrowheads="1"/>
          </p:cNvSpPr>
          <p:nvPr/>
        </p:nvSpPr>
        <p:spPr bwMode="auto">
          <a:xfrm>
            <a:off x="5146675" y="1901825"/>
            <a:ext cx="288925" cy="2889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6037" name="Line 21"/>
          <p:cNvSpPr>
            <a:spLocks noChangeShapeType="1"/>
          </p:cNvSpPr>
          <p:nvPr/>
        </p:nvSpPr>
        <p:spPr bwMode="auto">
          <a:xfrm flipH="1">
            <a:off x="5292725" y="2133600"/>
            <a:ext cx="460375" cy="3587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86038" name="Rectangle 22"/>
          <p:cNvSpPr>
            <a:spLocks noChangeArrowheads="1"/>
          </p:cNvSpPr>
          <p:nvPr/>
        </p:nvSpPr>
        <p:spPr bwMode="auto">
          <a:xfrm>
            <a:off x="755650" y="3140075"/>
            <a:ext cx="792003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1) Je-li před závorkou znaménko </a:t>
            </a:r>
            <a:r>
              <a:rPr lang="cs-CZ" sz="2000" b="1">
                <a:latin typeface="Trebuchet MS" pitchFamily="34" charset="0"/>
              </a:rPr>
              <a:t>+ </a:t>
            </a:r>
            <a:r>
              <a:rPr lang="cs-CZ" sz="1600" b="1">
                <a:latin typeface="Trebuchet MS" pitchFamily="34" charset="0"/>
              </a:rPr>
              <a:t>(plus)</a:t>
            </a:r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, vynechá se společně se závorkou a všechny členy závorky se opíší (se stejnými znaménky, která měla v závorce).</a:t>
            </a:r>
          </a:p>
        </p:txBody>
      </p:sp>
      <p:sp>
        <p:nvSpPr>
          <p:cNvPr id="86039" name="Rectangle 23"/>
          <p:cNvSpPr>
            <a:spLocks noChangeArrowheads="1"/>
          </p:cNvSpPr>
          <p:nvPr/>
        </p:nvSpPr>
        <p:spPr bwMode="auto">
          <a:xfrm>
            <a:off x="755650" y="4148138"/>
            <a:ext cx="792003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2) Je-li před závorkou znaménko </a:t>
            </a:r>
            <a:r>
              <a:rPr lang="cs-CZ" sz="2000" b="1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 </a:t>
            </a:r>
            <a:r>
              <a:rPr lang="cs-CZ" sz="1600" b="1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(mínus)</a:t>
            </a:r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, vynechá se společně se závorkou a u všech členů v závorce se změní znaménka, jinými slovy změní se v opačné.</a:t>
            </a:r>
          </a:p>
        </p:txBody>
      </p:sp>
      <p:sp>
        <p:nvSpPr>
          <p:cNvPr id="86040" name="Rectangle 24"/>
          <p:cNvSpPr>
            <a:spLocks noChangeArrowheads="1"/>
          </p:cNvSpPr>
          <p:nvPr/>
        </p:nvSpPr>
        <p:spPr bwMode="auto">
          <a:xfrm>
            <a:off x="684213" y="5516563"/>
            <a:ext cx="792003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Totéž platí i v případě odstraňování závorek, které nelze upravit!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6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860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6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86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6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86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6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86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86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5" grpId="0" animBg="1"/>
      <p:bldP spid="86025" grpId="1" animBg="1"/>
      <p:bldP spid="86034" grpId="0" animBg="1"/>
      <p:bldP spid="86035" grpId="0" animBg="1"/>
      <p:bldP spid="86036" grpId="0" animBg="1"/>
      <p:bldP spid="86037" grpId="0" animBg="1"/>
      <p:bldP spid="86038" grpId="0"/>
      <p:bldP spid="86039" grpId="0"/>
      <p:bldP spid="860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2"/>
          <p:cNvSpPr>
            <a:spLocks noChangeArrowheads="1"/>
          </p:cNvSpPr>
          <p:nvPr/>
        </p:nvSpPr>
        <p:spPr bwMode="auto">
          <a:xfrm>
            <a:off x="539750" y="981075"/>
            <a:ext cx="8208963" cy="5400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318" name="Rectangle 3"/>
          <p:cNvSpPr>
            <a:spLocks noChangeArrowheads="1"/>
          </p:cNvSpPr>
          <p:nvPr/>
        </p:nvSpPr>
        <p:spPr bwMode="auto">
          <a:xfrm>
            <a:off x="423863" y="130175"/>
            <a:ext cx="8208962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Sčítání a odčítání výrazů se závorkami.</a:t>
            </a:r>
          </a:p>
        </p:txBody>
      </p:sp>
      <p:sp>
        <p:nvSpPr>
          <p:cNvPr id="13319" name="Rectangle 4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7045" name="Object 5"/>
          <p:cNvGraphicFramePr>
            <a:graphicFrameLocks noChangeAspect="1"/>
          </p:cNvGraphicFramePr>
          <p:nvPr/>
        </p:nvGraphicFramePr>
        <p:xfrm>
          <a:off x="1547813" y="2690813"/>
          <a:ext cx="6192837" cy="593725"/>
        </p:xfrm>
        <a:graphic>
          <a:graphicData uri="http://schemas.openxmlformats.org/presentationml/2006/ole">
            <p:oleObj spid="_x0000_s13314" name="Rovnice" r:id="rId3" imgW="2133360" imgH="203040" progId="Equation.3">
              <p:embed/>
            </p:oleObj>
          </a:graphicData>
        </a:graphic>
      </p:graphicFrame>
      <p:graphicFrame>
        <p:nvGraphicFramePr>
          <p:cNvPr id="87047" name="Object 7"/>
          <p:cNvGraphicFramePr>
            <a:graphicFrameLocks noChangeAspect="1"/>
          </p:cNvGraphicFramePr>
          <p:nvPr/>
        </p:nvGraphicFramePr>
        <p:xfrm>
          <a:off x="1423988" y="2032000"/>
          <a:ext cx="6418262" cy="646113"/>
        </p:xfrm>
        <a:graphic>
          <a:graphicData uri="http://schemas.openxmlformats.org/presentationml/2006/ole">
            <p:oleObj spid="_x0000_s13315" name="Rovnice" r:id="rId4" imgW="2273040" imgH="228600" progId="Equation.3">
              <p:embed/>
            </p:oleObj>
          </a:graphicData>
        </a:graphic>
      </p:graphicFrame>
      <p:graphicFrame>
        <p:nvGraphicFramePr>
          <p:cNvPr id="87048" name="Object 8"/>
          <p:cNvGraphicFramePr>
            <a:graphicFrameLocks noChangeAspect="1"/>
          </p:cNvGraphicFramePr>
          <p:nvPr/>
        </p:nvGraphicFramePr>
        <p:xfrm>
          <a:off x="3065463" y="3327400"/>
          <a:ext cx="2801937" cy="592138"/>
        </p:xfrm>
        <a:graphic>
          <a:graphicData uri="http://schemas.openxmlformats.org/presentationml/2006/ole">
            <p:oleObj spid="_x0000_s13316" name="Rovnice" r:id="rId5" imgW="965160" imgH="203040" progId="Equation.3">
              <p:embed/>
            </p:oleObj>
          </a:graphicData>
        </a:graphic>
      </p:graphicFrame>
      <p:sp>
        <p:nvSpPr>
          <p:cNvPr id="87049" name="Oval 9"/>
          <p:cNvSpPr>
            <a:spLocks noChangeArrowheads="1"/>
          </p:cNvSpPr>
          <p:nvPr/>
        </p:nvSpPr>
        <p:spPr bwMode="auto">
          <a:xfrm>
            <a:off x="1749425" y="2246313"/>
            <a:ext cx="288925" cy="288925"/>
          </a:xfrm>
          <a:prstGeom prst="ellips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7050" name="Line 10"/>
          <p:cNvSpPr>
            <a:spLocks noChangeShapeType="1"/>
          </p:cNvSpPr>
          <p:nvPr/>
        </p:nvSpPr>
        <p:spPr bwMode="auto">
          <a:xfrm>
            <a:off x="2209800" y="2449513"/>
            <a:ext cx="130175" cy="474662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87051" name="Oval 11"/>
          <p:cNvSpPr>
            <a:spLocks noChangeArrowheads="1"/>
          </p:cNvSpPr>
          <p:nvPr/>
        </p:nvSpPr>
        <p:spPr bwMode="auto">
          <a:xfrm>
            <a:off x="4543425" y="2246313"/>
            <a:ext cx="288925" cy="2889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7052" name="Line 12"/>
          <p:cNvSpPr>
            <a:spLocks noChangeShapeType="1"/>
          </p:cNvSpPr>
          <p:nvPr/>
        </p:nvSpPr>
        <p:spPr bwMode="auto">
          <a:xfrm rot="21360000" flipH="1">
            <a:off x="5018088" y="2478088"/>
            <a:ext cx="100012" cy="431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87053" name="Rectangle 13"/>
          <p:cNvSpPr>
            <a:spLocks noChangeArrowheads="1"/>
          </p:cNvSpPr>
          <p:nvPr/>
        </p:nvSpPr>
        <p:spPr bwMode="auto">
          <a:xfrm>
            <a:off x="755650" y="977900"/>
            <a:ext cx="792003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400" b="1">
                <a:solidFill>
                  <a:srgbClr val="00CC00"/>
                </a:solidFill>
                <a:latin typeface="Trebuchet MS" pitchFamily="34" charset="0"/>
              </a:rPr>
              <a:t>1) Je-li před závorkou znaménko </a:t>
            </a:r>
            <a:r>
              <a:rPr lang="cs-CZ" sz="1400" b="1">
                <a:latin typeface="Trebuchet MS" pitchFamily="34" charset="0"/>
              </a:rPr>
              <a:t>+ (plus)</a:t>
            </a:r>
            <a:r>
              <a:rPr lang="cs-CZ" sz="1400" b="1">
                <a:solidFill>
                  <a:srgbClr val="00CC00"/>
                </a:solidFill>
                <a:latin typeface="Trebuchet MS" pitchFamily="34" charset="0"/>
              </a:rPr>
              <a:t>, vynechá se společně se závorkou a všechny členy závorky se opíší (se stejnými znaménky, která měla v závorce).</a:t>
            </a:r>
          </a:p>
        </p:txBody>
      </p:sp>
      <p:sp>
        <p:nvSpPr>
          <p:cNvPr id="87054" name="Rectangle 14"/>
          <p:cNvSpPr>
            <a:spLocks noChangeArrowheads="1"/>
          </p:cNvSpPr>
          <p:nvPr/>
        </p:nvSpPr>
        <p:spPr bwMode="auto">
          <a:xfrm>
            <a:off x="755650" y="1412875"/>
            <a:ext cx="792003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400" b="1">
                <a:solidFill>
                  <a:srgbClr val="FF0000"/>
                </a:solidFill>
                <a:latin typeface="Trebuchet MS" pitchFamily="34" charset="0"/>
              </a:rPr>
              <a:t>2) Je-li před závorkou znaménko </a:t>
            </a:r>
            <a:r>
              <a:rPr lang="cs-CZ" sz="1400" b="1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 (mínus)</a:t>
            </a:r>
            <a:r>
              <a:rPr lang="cs-CZ" sz="1400" b="1">
                <a:solidFill>
                  <a:srgbClr val="FF0000"/>
                </a:solidFill>
                <a:latin typeface="Trebuchet MS" pitchFamily="34" charset="0"/>
              </a:rPr>
              <a:t>, vynechá se společně se závorkou a u všech členů v závorce se změní znaménka, jinými slovy změní se v opačné.</a:t>
            </a:r>
          </a:p>
        </p:txBody>
      </p:sp>
      <p:sp>
        <p:nvSpPr>
          <p:cNvPr id="87056" name="AutoShape 16"/>
          <p:cNvSpPr>
            <a:spLocks noChangeArrowheads="1"/>
          </p:cNvSpPr>
          <p:nvPr/>
        </p:nvSpPr>
        <p:spPr bwMode="auto">
          <a:xfrm>
            <a:off x="5219700" y="3789363"/>
            <a:ext cx="3168650" cy="1944687"/>
          </a:xfrm>
          <a:prstGeom prst="cloudCallout">
            <a:avLst>
              <a:gd name="adj1" fmla="val -69440"/>
              <a:gd name="adj2" fmla="val -10788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400" b="1">
                <a:latin typeface="Trebuchet MS" pitchFamily="34" charset="0"/>
              </a:rPr>
              <a:t>V daném případě se nedají členy </a:t>
            </a:r>
          </a:p>
          <a:p>
            <a:pPr algn="ctr"/>
            <a:r>
              <a:rPr lang="cs-CZ" sz="1400" b="1">
                <a:latin typeface="Trebuchet MS" pitchFamily="34" charset="0"/>
              </a:rPr>
              <a:t>v závorkách vzájemně sečíst a odečíst a závorky tak musíme odstranit jinak!</a:t>
            </a:r>
          </a:p>
        </p:txBody>
      </p:sp>
      <p:sp>
        <p:nvSpPr>
          <p:cNvPr id="87057" name="AutoShape 17"/>
          <p:cNvSpPr>
            <a:spLocks noChangeArrowheads="1"/>
          </p:cNvSpPr>
          <p:nvPr/>
        </p:nvSpPr>
        <p:spPr bwMode="auto">
          <a:xfrm>
            <a:off x="250825" y="4292600"/>
            <a:ext cx="3313113" cy="2303463"/>
          </a:xfrm>
          <a:prstGeom prst="cloudCallout">
            <a:avLst>
              <a:gd name="adj1" fmla="val 12769"/>
              <a:gd name="adj2" fmla="val -95556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400" b="1">
                <a:latin typeface="Trebuchet MS" pitchFamily="34" charset="0"/>
              </a:rPr>
              <a:t>Na začátku závorky se, stejně jako na začátku příkladu, v případě kladné hodnoty znaménko + nepíše, přestože víme, že tam je a počítáme s ním!</a:t>
            </a:r>
          </a:p>
        </p:txBody>
      </p:sp>
      <p:sp>
        <p:nvSpPr>
          <p:cNvPr id="87058" name="Line 18"/>
          <p:cNvSpPr>
            <a:spLocks noChangeShapeType="1"/>
          </p:cNvSpPr>
          <p:nvPr/>
        </p:nvSpPr>
        <p:spPr bwMode="auto">
          <a:xfrm>
            <a:off x="2641600" y="2492375"/>
            <a:ext cx="274638" cy="4318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87059" name="Line 19"/>
          <p:cNvSpPr>
            <a:spLocks noChangeShapeType="1"/>
          </p:cNvSpPr>
          <p:nvPr/>
        </p:nvSpPr>
        <p:spPr bwMode="auto">
          <a:xfrm>
            <a:off x="3505200" y="2492375"/>
            <a:ext cx="346075" cy="4318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87060" name="Line 20"/>
          <p:cNvSpPr>
            <a:spLocks noChangeShapeType="1"/>
          </p:cNvSpPr>
          <p:nvPr/>
        </p:nvSpPr>
        <p:spPr bwMode="auto">
          <a:xfrm rot="21180000" flipH="1">
            <a:off x="5695950" y="2549525"/>
            <a:ext cx="100013" cy="431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87061" name="Line 21"/>
          <p:cNvSpPr>
            <a:spLocks noChangeShapeType="1"/>
          </p:cNvSpPr>
          <p:nvPr/>
        </p:nvSpPr>
        <p:spPr bwMode="auto">
          <a:xfrm rot="21180000" flipH="1">
            <a:off x="6848475" y="2478088"/>
            <a:ext cx="100013" cy="431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87062" name="Rectangle 22"/>
          <p:cNvSpPr>
            <a:spLocks noChangeArrowheads="1"/>
          </p:cNvSpPr>
          <p:nvPr/>
        </p:nvSpPr>
        <p:spPr bwMode="auto">
          <a:xfrm>
            <a:off x="2051050" y="5659438"/>
            <a:ext cx="561657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 (  5 + x  x</a:t>
            </a:r>
            <a:r>
              <a:rPr lang="cs-CZ" sz="3200" b="1" baseline="3000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2</a:t>
            </a:r>
            <a:r>
              <a:rPr lang="cs-CZ" sz="3200" b="1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) = 5  x + x</a:t>
            </a:r>
            <a:r>
              <a:rPr lang="cs-CZ" sz="3200" b="1" baseline="3000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2</a:t>
            </a:r>
          </a:p>
        </p:txBody>
      </p:sp>
      <p:sp>
        <p:nvSpPr>
          <p:cNvPr id="87063" name="Rectangle 23"/>
          <p:cNvSpPr>
            <a:spLocks noChangeArrowheads="1"/>
          </p:cNvSpPr>
          <p:nvPr/>
        </p:nvSpPr>
        <p:spPr bwMode="auto">
          <a:xfrm>
            <a:off x="1835150" y="4581525"/>
            <a:ext cx="583247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00CC00"/>
                </a:solidFill>
                <a:latin typeface="Trebuchet MS" pitchFamily="34" charset="0"/>
                <a:sym typeface="Symbol" pitchFamily="18" charset="2"/>
              </a:rPr>
              <a:t>+ (  5 + x  x</a:t>
            </a:r>
            <a:r>
              <a:rPr lang="cs-CZ" sz="3200" b="1" baseline="30000">
                <a:solidFill>
                  <a:srgbClr val="00CC00"/>
                </a:solidFill>
                <a:latin typeface="Trebuchet MS" pitchFamily="34" charset="0"/>
                <a:sym typeface="Symbol" pitchFamily="18" charset="2"/>
              </a:rPr>
              <a:t>2</a:t>
            </a:r>
            <a:r>
              <a:rPr lang="cs-CZ" sz="3200" b="1">
                <a:solidFill>
                  <a:srgbClr val="00CC00"/>
                </a:solidFill>
                <a:latin typeface="Trebuchet MS" pitchFamily="34" charset="0"/>
                <a:sym typeface="Symbol" pitchFamily="18" charset="2"/>
              </a:rPr>
              <a:t>) =  5 + x  x</a:t>
            </a:r>
            <a:r>
              <a:rPr lang="cs-CZ" sz="3200" b="1" baseline="30000">
                <a:solidFill>
                  <a:srgbClr val="00CC00"/>
                </a:solidFill>
                <a:latin typeface="Trebuchet MS" pitchFamily="34" charset="0"/>
                <a:sym typeface="Symbol" pitchFamily="18" charset="2"/>
              </a:rPr>
              <a:t>2</a:t>
            </a:r>
          </a:p>
        </p:txBody>
      </p:sp>
      <p:sp>
        <p:nvSpPr>
          <p:cNvPr id="87064" name="Rectangle 24"/>
          <p:cNvSpPr>
            <a:spLocks noChangeArrowheads="1"/>
          </p:cNvSpPr>
          <p:nvPr/>
        </p:nvSpPr>
        <p:spPr bwMode="auto">
          <a:xfrm>
            <a:off x="2844800" y="4075113"/>
            <a:ext cx="324008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00CC00"/>
                </a:solidFill>
                <a:latin typeface="Trebuchet MS" pitchFamily="34" charset="0"/>
                <a:sym typeface="Symbol" pitchFamily="18" charset="2"/>
              </a:rPr>
              <a:t>+ (  5 + x  x</a:t>
            </a:r>
            <a:r>
              <a:rPr lang="cs-CZ" sz="3200" b="1" baseline="30000">
                <a:solidFill>
                  <a:srgbClr val="00CC00"/>
                </a:solidFill>
                <a:latin typeface="Trebuchet MS" pitchFamily="34" charset="0"/>
                <a:sym typeface="Symbol" pitchFamily="18" charset="2"/>
              </a:rPr>
              <a:t>2</a:t>
            </a:r>
            <a:r>
              <a:rPr lang="cs-CZ" sz="3200" b="1">
                <a:solidFill>
                  <a:srgbClr val="00CC00"/>
                </a:solidFill>
                <a:latin typeface="Trebuchet MS" pitchFamily="34" charset="0"/>
                <a:sym typeface="Symbol" pitchFamily="18" charset="2"/>
              </a:rPr>
              <a:t>) </a:t>
            </a:r>
            <a:endParaRPr lang="cs-CZ" sz="3200" b="1" baseline="30000">
              <a:solidFill>
                <a:srgbClr val="00CC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87065" name="Rectangle 25"/>
          <p:cNvSpPr>
            <a:spLocks noChangeArrowheads="1"/>
          </p:cNvSpPr>
          <p:nvPr/>
        </p:nvSpPr>
        <p:spPr bwMode="auto">
          <a:xfrm>
            <a:off x="2455863" y="4076700"/>
            <a:ext cx="1008062" cy="6477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7066" name="Rectangle 26"/>
          <p:cNvSpPr>
            <a:spLocks noChangeArrowheads="1"/>
          </p:cNvSpPr>
          <p:nvPr/>
        </p:nvSpPr>
        <p:spPr bwMode="auto">
          <a:xfrm>
            <a:off x="5724525" y="4076700"/>
            <a:ext cx="1008063" cy="6477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7067" name="Rectangle 27"/>
          <p:cNvSpPr>
            <a:spLocks noChangeArrowheads="1"/>
          </p:cNvSpPr>
          <p:nvPr/>
        </p:nvSpPr>
        <p:spPr bwMode="auto">
          <a:xfrm>
            <a:off x="2844800" y="5157788"/>
            <a:ext cx="324008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+ (  5 + x  x</a:t>
            </a:r>
            <a:r>
              <a:rPr lang="cs-CZ" sz="3200" b="1" baseline="3000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2</a:t>
            </a:r>
            <a:r>
              <a:rPr lang="cs-CZ" sz="3200" b="1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) </a:t>
            </a:r>
            <a:endParaRPr lang="cs-CZ" sz="3200" b="1" baseline="3000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87068" name="Rectangle 28"/>
          <p:cNvSpPr>
            <a:spLocks noChangeArrowheads="1"/>
          </p:cNvSpPr>
          <p:nvPr/>
        </p:nvSpPr>
        <p:spPr bwMode="auto">
          <a:xfrm>
            <a:off x="2484438" y="5157788"/>
            <a:ext cx="1008062" cy="6477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7069" name="Rectangle 29"/>
          <p:cNvSpPr>
            <a:spLocks noChangeArrowheads="1"/>
          </p:cNvSpPr>
          <p:nvPr/>
        </p:nvSpPr>
        <p:spPr bwMode="auto">
          <a:xfrm>
            <a:off x="5724525" y="5157788"/>
            <a:ext cx="1008063" cy="6477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7070" name="Rectangle 30"/>
          <p:cNvSpPr>
            <a:spLocks noChangeArrowheads="1"/>
          </p:cNvSpPr>
          <p:nvPr/>
        </p:nvSpPr>
        <p:spPr bwMode="auto">
          <a:xfrm>
            <a:off x="4183063" y="5156200"/>
            <a:ext cx="387350" cy="6492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</a:t>
            </a:r>
          </a:p>
        </p:txBody>
      </p:sp>
      <p:sp>
        <p:nvSpPr>
          <p:cNvPr id="87071" name="Rectangle 31"/>
          <p:cNvSpPr>
            <a:spLocks noChangeArrowheads="1"/>
          </p:cNvSpPr>
          <p:nvPr/>
        </p:nvSpPr>
        <p:spPr bwMode="auto">
          <a:xfrm>
            <a:off x="4860925" y="5172075"/>
            <a:ext cx="431800" cy="6492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+</a:t>
            </a:r>
          </a:p>
        </p:txBody>
      </p:sp>
      <p:sp>
        <p:nvSpPr>
          <p:cNvPr id="87072" name="Rectangle 32"/>
          <p:cNvSpPr>
            <a:spLocks noChangeArrowheads="1"/>
          </p:cNvSpPr>
          <p:nvPr/>
        </p:nvSpPr>
        <p:spPr bwMode="auto">
          <a:xfrm>
            <a:off x="3433763" y="5143500"/>
            <a:ext cx="431800" cy="6492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+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7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7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7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7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87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7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87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7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870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87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87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87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87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87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87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87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87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3000"/>
                                        <p:tgtEl>
                                          <p:spTgt spid="87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3000"/>
                                        <p:tgtEl>
                                          <p:spTgt spid="87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87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87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3000"/>
                                        <p:tgtEl>
                                          <p:spTgt spid="87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3000"/>
                                        <p:tgtEl>
                                          <p:spTgt spid="87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000"/>
                            </p:stCondLst>
                            <p:childTnLst>
                              <p:par>
                                <p:cTn id="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3000"/>
                                        <p:tgtEl>
                                          <p:spTgt spid="87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3000"/>
                                        <p:tgtEl>
                                          <p:spTgt spid="87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3000"/>
                                        <p:tgtEl>
                                          <p:spTgt spid="87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1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87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9" grpId="0" animBg="1"/>
      <p:bldP spid="87050" grpId="0" animBg="1"/>
      <p:bldP spid="87051" grpId="0" animBg="1"/>
      <p:bldP spid="87052" grpId="0" animBg="1"/>
      <p:bldP spid="87053" grpId="0"/>
      <p:bldP spid="87054" grpId="0"/>
      <p:bldP spid="87056" grpId="0" animBg="1"/>
      <p:bldP spid="87056" grpId="1" animBg="1"/>
      <p:bldP spid="87057" grpId="0" animBg="1"/>
      <p:bldP spid="87057" grpId="1" animBg="1"/>
      <p:bldP spid="87058" grpId="0" animBg="1"/>
      <p:bldP spid="87059" grpId="0" animBg="1"/>
      <p:bldP spid="87060" grpId="0" animBg="1"/>
      <p:bldP spid="87061" grpId="0" animBg="1"/>
      <p:bldP spid="87062" grpId="0"/>
      <p:bldP spid="87063" grpId="0"/>
      <p:bldP spid="87064" grpId="0"/>
      <p:bldP spid="87065" grpId="0" animBg="1"/>
      <p:bldP spid="87066" grpId="0" animBg="1"/>
      <p:bldP spid="87067" grpId="0"/>
      <p:bldP spid="87068" grpId="0" animBg="1"/>
      <p:bldP spid="87069" grpId="0" animBg="1"/>
      <p:bldP spid="87070" grpId="0" animBg="1"/>
      <p:bldP spid="87071" grpId="0" animBg="1"/>
      <p:bldP spid="8707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39750" y="765175"/>
            <a:ext cx="8208963" cy="5616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6537325" y="6107113"/>
            <a:ext cx="2268538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Klikni pro kontrolu výsledků.</a:t>
            </a:r>
          </a:p>
        </p:txBody>
      </p:sp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8072" name="Rectangle 8"/>
          <p:cNvSpPr>
            <a:spLocks noChangeArrowheads="1"/>
          </p:cNvSpPr>
          <p:nvPr/>
        </p:nvSpPr>
        <p:spPr bwMode="auto">
          <a:xfrm>
            <a:off x="423863" y="130175"/>
            <a:ext cx="820896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Příklady k procvičení.</a:t>
            </a:r>
          </a:p>
        </p:txBody>
      </p:sp>
      <p:pic>
        <p:nvPicPr>
          <p:cNvPr id="88077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000" y="779463"/>
            <a:ext cx="1870075" cy="530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78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1038" y="803275"/>
            <a:ext cx="1949450" cy="524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8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88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8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/>
      <p:bldP spid="880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539750" y="765175"/>
            <a:ext cx="8208963" cy="5616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423863" y="130175"/>
            <a:ext cx="820896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Příklady k procvičení.</a:t>
            </a:r>
          </a:p>
        </p:txBody>
      </p:sp>
      <p:pic>
        <p:nvPicPr>
          <p:cNvPr id="89103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822325"/>
            <a:ext cx="1741487" cy="552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104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27550" y="815975"/>
            <a:ext cx="1844675" cy="552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9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9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zentace Školicí seminář">
  <a:themeElements>
    <a:clrScheme name="Prezentace Školicí seminář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zentace Školicí seminář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e Školicí seminář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 Školicí seminář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Školicí prezentace</Template>
  <TotalTime>2057</TotalTime>
  <Words>843</Words>
  <Application>Microsoft Office PowerPoint</Application>
  <PresentationFormat>Předvádění na obrazovce (4:3)</PresentationFormat>
  <Paragraphs>99</Paragraphs>
  <Slides>24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6" baseType="lpstr">
      <vt:lpstr>Prezentace Školicí seminář</vt:lpstr>
      <vt:lpstr>Rovnice</vt:lpstr>
      <vt:lpstr>Algebraické výrazy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Snímek 24</vt:lpstr>
    </vt:vector>
  </TitlesOfParts>
  <Company>ZŠB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Výrazy - sčítání a odčítání</dc:title>
  <dc:creator>Mgr. Vladimír Žůrek</dc:creator>
  <cp:lastModifiedBy>Mgr. Vladimír Žůrek</cp:lastModifiedBy>
  <cp:revision>149</cp:revision>
  <dcterms:created xsi:type="dcterms:W3CDTF">2008-05-31T11:29:33Z</dcterms:created>
  <dcterms:modified xsi:type="dcterms:W3CDTF">2010-03-26T12:09:53Z</dcterms:modified>
</cp:coreProperties>
</file>