
<file path=[Content_Types].xml><?xml version="1.0" encoding="utf-8"?>
<Types xmlns="http://schemas.openxmlformats.org/package/2006/content-types">
  <Default Extension="bin" ContentType="application/vnd.openxmlformats-officedocument.oleObject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slideshow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</p:sldMasterIdLst>
  <p:notesMasterIdLst>
    <p:notesMasterId r:id="rId23"/>
  </p:notesMasterIdLst>
  <p:sldIdLst>
    <p:sldId id="422" r:id="rId2"/>
    <p:sldId id="423" r:id="rId3"/>
    <p:sldId id="424" r:id="rId4"/>
    <p:sldId id="425" r:id="rId5"/>
    <p:sldId id="395" r:id="rId6"/>
    <p:sldId id="404" r:id="rId7"/>
    <p:sldId id="396" r:id="rId8"/>
    <p:sldId id="405" r:id="rId9"/>
    <p:sldId id="399" r:id="rId10"/>
    <p:sldId id="426" r:id="rId11"/>
    <p:sldId id="427" r:id="rId12"/>
    <p:sldId id="428" r:id="rId13"/>
    <p:sldId id="429" r:id="rId14"/>
    <p:sldId id="430" r:id="rId15"/>
    <p:sldId id="431" r:id="rId16"/>
    <p:sldId id="432" r:id="rId17"/>
    <p:sldId id="433" r:id="rId18"/>
    <p:sldId id="434" r:id="rId19"/>
    <p:sldId id="403" r:id="rId20"/>
    <p:sldId id="435" r:id="rId21"/>
    <p:sldId id="416" r:id="rId22"/>
  </p:sldIdLst>
  <p:sldSz cx="9144000" cy="6858000" type="screen4x3"/>
  <p:notesSz cx="6858000" cy="9144000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  <a:srgbClr val="5F5F5F"/>
    <a:srgbClr val="969696"/>
    <a:srgbClr val="D60093"/>
    <a:srgbClr val="FF00FF"/>
    <a:srgbClr val="000000"/>
    <a:srgbClr val="00CC0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2" d="100"/>
          <a:sy n="102" d="100"/>
        </p:scale>
        <p:origin x="1098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351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286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351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noProof="0"/>
              <a:t>Klepnutím lze upravit styly předlohy textu.</a:t>
            </a:r>
          </a:p>
          <a:p>
            <a:pPr lvl="1"/>
            <a:r>
              <a:rPr lang="cs-CZ" noProof="0"/>
              <a:t>Druhá úroveň</a:t>
            </a:r>
          </a:p>
          <a:p>
            <a:pPr lvl="2"/>
            <a:r>
              <a:rPr lang="cs-CZ" noProof="0"/>
              <a:t>Třetí úroveň</a:t>
            </a:r>
          </a:p>
          <a:p>
            <a:pPr lvl="3"/>
            <a:r>
              <a:rPr lang="cs-CZ" noProof="0"/>
              <a:t>Čtvrtá úroveň</a:t>
            </a:r>
          </a:p>
          <a:p>
            <a:pPr lvl="4"/>
            <a:r>
              <a:rPr lang="cs-CZ" noProof="0"/>
              <a:t>Pátá úroveň</a:t>
            </a:r>
          </a:p>
        </p:txBody>
      </p:sp>
      <p:sp>
        <p:nvSpPr>
          <p:cNvPr id="1351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351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AC953F3D-8F6E-480B-95D4-42969BBCEBAA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0B58249-68BF-40F5-9ED0-4A488BF49B46}" type="slidenum">
              <a:rPr lang="cs-CZ" smtClean="0"/>
              <a:pPr>
                <a:defRPr/>
              </a:pPr>
              <a:t>1</a:t>
            </a:fld>
            <a:endParaRPr lang="cs-CZ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5B3E6A2-D70E-4A9C-AA73-90545CFD44D7}" type="slidenum">
              <a:rPr lang="cs-CZ" smtClean="0"/>
              <a:pPr/>
              <a:t>11</a:t>
            </a:fld>
            <a:endParaRPr lang="cs-CZ"/>
          </a:p>
        </p:txBody>
      </p:sp>
      <p:sp>
        <p:nvSpPr>
          <p:cNvPr id="358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cs-CZ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5B3E6A2-D70E-4A9C-AA73-90545CFD44D7}" type="slidenum">
              <a:rPr lang="cs-CZ" smtClean="0"/>
              <a:pPr/>
              <a:t>12</a:t>
            </a:fld>
            <a:endParaRPr lang="cs-CZ"/>
          </a:p>
        </p:txBody>
      </p:sp>
      <p:sp>
        <p:nvSpPr>
          <p:cNvPr id="358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cs-CZ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5B3E6A2-D70E-4A9C-AA73-90545CFD44D7}" type="slidenum">
              <a:rPr lang="cs-CZ" smtClean="0"/>
              <a:pPr/>
              <a:t>13</a:t>
            </a:fld>
            <a:endParaRPr lang="cs-CZ"/>
          </a:p>
        </p:txBody>
      </p:sp>
      <p:sp>
        <p:nvSpPr>
          <p:cNvPr id="358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cs-CZ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5B3E6A2-D70E-4A9C-AA73-90545CFD44D7}" type="slidenum">
              <a:rPr lang="cs-CZ" smtClean="0"/>
              <a:pPr/>
              <a:t>14</a:t>
            </a:fld>
            <a:endParaRPr lang="cs-CZ"/>
          </a:p>
        </p:txBody>
      </p:sp>
      <p:sp>
        <p:nvSpPr>
          <p:cNvPr id="358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cs-CZ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5B3E6A2-D70E-4A9C-AA73-90545CFD44D7}" type="slidenum">
              <a:rPr lang="cs-CZ" smtClean="0"/>
              <a:pPr/>
              <a:t>15</a:t>
            </a:fld>
            <a:endParaRPr lang="cs-CZ"/>
          </a:p>
        </p:txBody>
      </p:sp>
      <p:sp>
        <p:nvSpPr>
          <p:cNvPr id="358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cs-CZ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5B3E6A2-D70E-4A9C-AA73-90545CFD44D7}" type="slidenum">
              <a:rPr lang="cs-CZ" smtClean="0"/>
              <a:pPr/>
              <a:t>16</a:t>
            </a:fld>
            <a:endParaRPr lang="cs-CZ"/>
          </a:p>
        </p:txBody>
      </p:sp>
      <p:sp>
        <p:nvSpPr>
          <p:cNvPr id="358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cs-CZ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5B3E6A2-D70E-4A9C-AA73-90545CFD44D7}" type="slidenum">
              <a:rPr lang="cs-CZ" smtClean="0"/>
              <a:pPr/>
              <a:t>17</a:t>
            </a:fld>
            <a:endParaRPr lang="cs-CZ"/>
          </a:p>
        </p:txBody>
      </p:sp>
      <p:sp>
        <p:nvSpPr>
          <p:cNvPr id="358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cs-CZ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5B3E6A2-D70E-4A9C-AA73-90545CFD44D7}" type="slidenum">
              <a:rPr lang="cs-CZ" smtClean="0"/>
              <a:pPr/>
              <a:t>18</a:t>
            </a:fld>
            <a:endParaRPr lang="cs-CZ"/>
          </a:p>
        </p:txBody>
      </p:sp>
      <p:sp>
        <p:nvSpPr>
          <p:cNvPr id="358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cs-CZ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096AB17-4CF7-49DD-863D-C0BD9795F431}" type="slidenum">
              <a:rPr lang="cs-CZ" smtClean="0"/>
              <a:pPr/>
              <a:t>19</a:t>
            </a:fld>
            <a:endParaRPr lang="cs-CZ"/>
          </a:p>
        </p:txBody>
      </p:sp>
      <p:sp>
        <p:nvSpPr>
          <p:cNvPr id="471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1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cs-CZ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65036B1-67C1-4245-BBAF-ACE286C6DD41}" type="slidenum">
              <a:rPr lang="cs-CZ" smtClean="0"/>
              <a:pPr/>
              <a:t>20</a:t>
            </a:fld>
            <a:endParaRPr lang="cs-CZ"/>
          </a:p>
        </p:txBody>
      </p:sp>
      <p:sp>
        <p:nvSpPr>
          <p:cNvPr id="491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cs-CZ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73AFDC4-B86C-4DB5-9526-6C4E532A6C0B}" type="slidenum">
              <a:rPr lang="cs-CZ" smtClean="0"/>
              <a:pPr/>
              <a:t>2</a:t>
            </a:fld>
            <a:endParaRPr lang="cs-CZ"/>
          </a:p>
        </p:txBody>
      </p:sp>
      <p:sp>
        <p:nvSpPr>
          <p:cNvPr id="194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cs-CZ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65036B1-67C1-4245-BBAF-ACE286C6DD41}" type="slidenum">
              <a:rPr lang="cs-CZ" smtClean="0"/>
              <a:pPr/>
              <a:t>21</a:t>
            </a:fld>
            <a:endParaRPr lang="cs-CZ"/>
          </a:p>
        </p:txBody>
      </p:sp>
      <p:sp>
        <p:nvSpPr>
          <p:cNvPr id="491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cs-CZ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cs-CZ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E1AC6CE-514B-4FAF-9DAB-A1F085120E39}" type="slidenum">
              <a:rPr lang="cs-CZ" smtClean="0"/>
              <a:pPr/>
              <a:t>5</a:t>
            </a:fld>
            <a:endParaRPr lang="cs-CZ"/>
          </a:p>
        </p:txBody>
      </p:sp>
      <p:sp>
        <p:nvSpPr>
          <p:cNvPr id="317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cs-CZ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19E2512-50EF-4FE7-BE39-4628F8042406}" type="slidenum">
              <a:rPr lang="cs-CZ" smtClean="0"/>
              <a:pPr/>
              <a:t>6</a:t>
            </a:fld>
            <a:endParaRPr lang="cs-CZ"/>
          </a:p>
        </p:txBody>
      </p:sp>
      <p:sp>
        <p:nvSpPr>
          <p:cNvPr id="327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cs-CZ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9CD5C05-C131-4DA4-A5C9-D4E348B9C078}" type="slidenum">
              <a:rPr lang="cs-CZ" smtClean="0"/>
              <a:pPr/>
              <a:t>7</a:t>
            </a:fld>
            <a:endParaRPr lang="cs-CZ"/>
          </a:p>
        </p:txBody>
      </p:sp>
      <p:sp>
        <p:nvSpPr>
          <p:cNvPr id="337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cs-CZ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BFCBFAD-F370-4BE4-A62D-D2C25EEFFE83}" type="slidenum">
              <a:rPr lang="cs-CZ" smtClean="0"/>
              <a:pPr/>
              <a:t>8</a:t>
            </a:fld>
            <a:endParaRPr lang="cs-CZ"/>
          </a:p>
        </p:txBody>
      </p:sp>
      <p:sp>
        <p:nvSpPr>
          <p:cNvPr id="348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cs-CZ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5B3E6A2-D70E-4A9C-AA73-90545CFD44D7}" type="slidenum">
              <a:rPr lang="cs-CZ" smtClean="0"/>
              <a:pPr/>
              <a:t>9</a:t>
            </a:fld>
            <a:endParaRPr lang="cs-CZ"/>
          </a:p>
        </p:txBody>
      </p:sp>
      <p:sp>
        <p:nvSpPr>
          <p:cNvPr id="358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cs-CZ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5B3E6A2-D70E-4A9C-AA73-90545CFD44D7}" type="slidenum">
              <a:rPr lang="cs-CZ" smtClean="0"/>
              <a:pPr/>
              <a:t>10</a:t>
            </a:fld>
            <a:endParaRPr lang="cs-CZ"/>
          </a:p>
        </p:txBody>
      </p:sp>
      <p:sp>
        <p:nvSpPr>
          <p:cNvPr id="358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cs-CZ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279525" y="1600200"/>
            <a:ext cx="7085013" cy="1066800"/>
          </a:xfrm>
        </p:spPr>
        <p:txBody>
          <a:bodyPr/>
          <a:lstStyle>
            <a:lvl1pPr>
              <a:defRPr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1075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279525" y="2819400"/>
            <a:ext cx="5256213" cy="1143000"/>
          </a:xfr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r>
              <a:rPr lang="cs-CZ"/>
              <a:t>Klepnutím lze upravit styl předlohy podnadpisů.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E3B2F0-469A-4B11-A7D8-BC1579CB5554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8AB667-CDE2-4401-BC60-B192FAADD029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594475" y="685800"/>
            <a:ext cx="1771650" cy="5440363"/>
          </a:xfrm>
        </p:spPr>
        <p:txBody>
          <a:bodyPr vert="eaVert"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1279525" y="685800"/>
            <a:ext cx="5162550" cy="5440363"/>
          </a:xfrm>
        </p:spPr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30D2E9-0BEE-4F9B-B788-5EF98F960DD9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/>
          </p:nvPr>
        </p:nvSpPr>
        <p:spPr>
          <a:xfrm>
            <a:off x="1279525" y="685800"/>
            <a:ext cx="7086600" cy="5440363"/>
          </a:xfrm>
        </p:spPr>
        <p:txBody>
          <a:bodyPr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199DE7-BC59-4788-B461-52943CC58259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76267C-662F-46B1-B29A-7D84289E83BD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B9B587-A52C-4851-BA7D-5CE3F0B15B09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1279525" y="1600200"/>
            <a:ext cx="25527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3984625" y="1600200"/>
            <a:ext cx="25527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E74F32-FDB1-4A36-AB9C-AFE1A2A9BD97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AA080E-2B12-43BF-A1E2-ECE4CA4F4385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E0365C-4AEB-43F1-A319-FA3324599415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41F1E5-B050-4F5E-80D7-35BF9A5F3203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1CDD7A-5DF0-4BAE-AF06-2B2B3805134A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14140E-04B9-4C5C-AF85-E394CD46E413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279525" y="685800"/>
            <a:ext cx="7086600" cy="731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/>
              <a:t>Klepnutím lze upravit styl předlohy nadpisů.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279525" y="1600200"/>
            <a:ext cx="52578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10650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429375"/>
            <a:ext cx="2133600" cy="32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+mn-lt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0650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429375"/>
            <a:ext cx="2895600" cy="32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200">
                <a:latin typeface="+mn-lt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065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429375"/>
            <a:ext cx="2133600" cy="32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+mn-lt"/>
              </a:defRPr>
            </a:lvl1pPr>
          </a:lstStyle>
          <a:p>
            <a:pPr>
              <a:defRPr/>
            </a:pPr>
            <a:fld id="{8590A600-81A3-4D19-A9F6-7A23D35A2614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  <p:sldLayoutId id="2147483688" r:id="rId2"/>
    <p:sldLayoutId id="2147483687" r:id="rId3"/>
    <p:sldLayoutId id="2147483686" r:id="rId4"/>
    <p:sldLayoutId id="2147483685" r:id="rId5"/>
    <p:sldLayoutId id="2147483684" r:id="rId6"/>
    <p:sldLayoutId id="2147483683" r:id="rId7"/>
    <p:sldLayoutId id="2147483682" r:id="rId8"/>
    <p:sldLayoutId id="2147483681" r:id="rId9"/>
    <p:sldLayoutId id="2147483680" r:id="rId10"/>
    <p:sldLayoutId id="2147483679" r:id="rId11"/>
    <p:sldLayoutId id="2147483678" r:id="rId1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Century Gothic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Century Gothic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Century Gothic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Century Gothic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Century Gothic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Century Gothic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Century Gothic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Century Gothic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7.w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8.wmf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wmf"/><Relationship Id="rId13" Type="http://schemas.openxmlformats.org/officeDocument/2006/relationships/oleObject" Target="../embeddings/oleObject14.bin"/><Relationship Id="rId3" Type="http://schemas.openxmlformats.org/officeDocument/2006/relationships/oleObject" Target="../embeddings/oleObject9.bin"/><Relationship Id="rId7" Type="http://schemas.openxmlformats.org/officeDocument/2006/relationships/oleObject" Target="../embeddings/oleObject11.bin"/><Relationship Id="rId12" Type="http://schemas.openxmlformats.org/officeDocument/2006/relationships/image" Target="../media/image13.wmf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10.wmf"/><Relationship Id="rId11" Type="http://schemas.openxmlformats.org/officeDocument/2006/relationships/oleObject" Target="../embeddings/oleObject13.bin"/><Relationship Id="rId5" Type="http://schemas.openxmlformats.org/officeDocument/2006/relationships/oleObject" Target="../embeddings/oleObject10.bin"/><Relationship Id="rId10" Type="http://schemas.openxmlformats.org/officeDocument/2006/relationships/image" Target="../media/image12.wmf"/><Relationship Id="rId4" Type="http://schemas.openxmlformats.org/officeDocument/2006/relationships/image" Target="../media/image9.wmf"/><Relationship Id="rId9" Type="http://schemas.openxmlformats.org/officeDocument/2006/relationships/oleObject" Target="../embeddings/oleObject12.bin"/><Relationship Id="rId14" Type="http://schemas.openxmlformats.org/officeDocument/2006/relationships/image" Target="../media/image14.wmf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5.bin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15.wmf"/><Relationship Id="rId5" Type="http://schemas.openxmlformats.org/officeDocument/2006/relationships/oleObject" Target="../embeddings/oleObject16.bin"/><Relationship Id="rId4" Type="http://schemas.openxmlformats.org/officeDocument/2006/relationships/image" Target="../media/image13.wmf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wmf"/><Relationship Id="rId3" Type="http://schemas.openxmlformats.org/officeDocument/2006/relationships/oleObject" Target="../embeddings/oleObject17.bin"/><Relationship Id="rId7" Type="http://schemas.openxmlformats.org/officeDocument/2006/relationships/oleObject" Target="../embeddings/oleObject19.bin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17.wmf"/><Relationship Id="rId5" Type="http://schemas.openxmlformats.org/officeDocument/2006/relationships/oleObject" Target="../embeddings/oleObject18.bin"/><Relationship Id="rId4" Type="http://schemas.openxmlformats.org/officeDocument/2006/relationships/image" Target="../media/image16.wmf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0.bin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9.wmf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wmf"/><Relationship Id="rId13" Type="http://schemas.openxmlformats.org/officeDocument/2006/relationships/oleObject" Target="../embeddings/oleObject26.bin"/><Relationship Id="rId3" Type="http://schemas.openxmlformats.org/officeDocument/2006/relationships/oleObject" Target="../embeddings/oleObject21.bin"/><Relationship Id="rId7" Type="http://schemas.openxmlformats.org/officeDocument/2006/relationships/oleObject" Target="../embeddings/oleObject23.bin"/><Relationship Id="rId12" Type="http://schemas.openxmlformats.org/officeDocument/2006/relationships/image" Target="../media/image24.wmf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21.wmf"/><Relationship Id="rId11" Type="http://schemas.openxmlformats.org/officeDocument/2006/relationships/oleObject" Target="../embeddings/oleObject25.bin"/><Relationship Id="rId5" Type="http://schemas.openxmlformats.org/officeDocument/2006/relationships/oleObject" Target="../embeddings/oleObject22.bin"/><Relationship Id="rId10" Type="http://schemas.openxmlformats.org/officeDocument/2006/relationships/image" Target="../media/image23.wmf"/><Relationship Id="rId4" Type="http://schemas.openxmlformats.org/officeDocument/2006/relationships/image" Target="../media/image20.wmf"/><Relationship Id="rId9" Type="http://schemas.openxmlformats.org/officeDocument/2006/relationships/oleObject" Target="../embeddings/oleObject24.bin"/><Relationship Id="rId14" Type="http://schemas.openxmlformats.org/officeDocument/2006/relationships/image" Target="../media/image25.wm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8.wmf"/><Relationship Id="rId13" Type="http://schemas.openxmlformats.org/officeDocument/2006/relationships/oleObject" Target="../embeddings/oleObject32.bin"/><Relationship Id="rId18" Type="http://schemas.openxmlformats.org/officeDocument/2006/relationships/image" Target="../media/image33.wmf"/><Relationship Id="rId3" Type="http://schemas.openxmlformats.org/officeDocument/2006/relationships/oleObject" Target="../embeddings/oleObject27.bin"/><Relationship Id="rId7" Type="http://schemas.openxmlformats.org/officeDocument/2006/relationships/oleObject" Target="../embeddings/oleObject29.bin"/><Relationship Id="rId12" Type="http://schemas.openxmlformats.org/officeDocument/2006/relationships/image" Target="../media/image30.wmf"/><Relationship Id="rId17" Type="http://schemas.openxmlformats.org/officeDocument/2006/relationships/oleObject" Target="../embeddings/oleObject34.bin"/><Relationship Id="rId2" Type="http://schemas.openxmlformats.org/officeDocument/2006/relationships/notesSlide" Target="../notesSlides/notesSlide20.xml"/><Relationship Id="rId16" Type="http://schemas.openxmlformats.org/officeDocument/2006/relationships/image" Target="../media/image32.wmf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27.wmf"/><Relationship Id="rId11" Type="http://schemas.openxmlformats.org/officeDocument/2006/relationships/oleObject" Target="../embeddings/oleObject31.bin"/><Relationship Id="rId5" Type="http://schemas.openxmlformats.org/officeDocument/2006/relationships/oleObject" Target="../embeddings/oleObject28.bin"/><Relationship Id="rId15" Type="http://schemas.openxmlformats.org/officeDocument/2006/relationships/oleObject" Target="../embeddings/oleObject33.bin"/><Relationship Id="rId10" Type="http://schemas.openxmlformats.org/officeDocument/2006/relationships/image" Target="../media/image29.wmf"/><Relationship Id="rId4" Type="http://schemas.openxmlformats.org/officeDocument/2006/relationships/image" Target="../media/image26.wmf"/><Relationship Id="rId9" Type="http://schemas.openxmlformats.org/officeDocument/2006/relationships/oleObject" Target="../embeddings/oleObject30.bin"/><Relationship Id="rId14" Type="http://schemas.openxmlformats.org/officeDocument/2006/relationships/image" Target="../media/image31.wm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wmf"/><Relationship Id="rId13" Type="http://schemas.openxmlformats.org/officeDocument/2006/relationships/oleObject" Target="../embeddings/oleObject6.bin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12" Type="http://schemas.openxmlformats.org/officeDocument/2006/relationships/image" Target="../media/image5.w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2.wmf"/><Relationship Id="rId11" Type="http://schemas.openxmlformats.org/officeDocument/2006/relationships/oleObject" Target="../embeddings/oleObject5.bin"/><Relationship Id="rId5" Type="http://schemas.openxmlformats.org/officeDocument/2006/relationships/oleObject" Target="../embeddings/oleObject2.bin"/><Relationship Id="rId10" Type="http://schemas.openxmlformats.org/officeDocument/2006/relationships/image" Target="../media/image4.wmf"/><Relationship Id="rId4" Type="http://schemas.openxmlformats.org/officeDocument/2006/relationships/image" Target="../media/image1.wmf"/><Relationship Id="rId9" Type="http://schemas.openxmlformats.org/officeDocument/2006/relationships/oleObject" Target="../embeddings/oleObject4.bin"/><Relationship Id="rId14" Type="http://schemas.openxmlformats.org/officeDocument/2006/relationships/image" Target="../media/image6.wmf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abulka 7"/>
          <p:cNvGraphicFramePr>
            <a:graphicFrameLocks noGrp="1"/>
          </p:cNvGraphicFramePr>
          <p:nvPr/>
        </p:nvGraphicFramePr>
        <p:xfrm>
          <a:off x="323528" y="260649"/>
          <a:ext cx="8424936" cy="1485793"/>
        </p:xfrm>
        <a:graphic>
          <a:graphicData uri="http://schemas.openxmlformats.org/drawingml/2006/table">
            <a:tbl>
              <a:tblPr firstRow="1" bandRow="1">
                <a:tableStyleId>{638B1855-1B75-4FBE-930C-398BA8C253C6}</a:tableStyleId>
              </a:tblPr>
              <a:tblGrid>
                <a:gridCol w="842493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960207">
                <a:tc>
                  <a:txBody>
                    <a:bodyPr/>
                    <a:lstStyle/>
                    <a:p>
                      <a:pPr algn="ctr"/>
                      <a:r>
                        <a:rPr lang="cs-CZ" sz="6000" dirty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Rovnice </a:t>
                      </a:r>
                    </a:p>
                  </a:txBody>
                  <a:tcPr>
                    <a:lnT w="38100" cap="flat" cmpd="sng" algn="ctr">
                      <a:noFill/>
                      <a:prstDash val="solid"/>
                    </a:lnT>
                    <a:lnB w="38100" cap="flat" cmpd="sng" algn="ctr">
                      <a:noFill/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79953">
                <a:tc>
                  <a:txBody>
                    <a:bodyPr/>
                    <a:lstStyle/>
                    <a:p>
                      <a:pPr algn="ctr"/>
                      <a:r>
                        <a:rPr lang="cs-CZ" sz="2000" b="1" dirty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Slovní  úlohy o pohybu 2</a:t>
                      </a:r>
                    </a:p>
                  </a:txBody>
                  <a:tcPr>
                    <a:lnT w="38100" cap="flat" cmpd="sng" algn="ctr">
                      <a:noFill/>
                      <a:prstDash val="soli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4" name="Zástupný symbol pro obsah 6"/>
          <p:cNvGraphicFramePr>
            <a:graphicFrameLocks/>
          </p:cNvGraphicFramePr>
          <p:nvPr/>
        </p:nvGraphicFramePr>
        <p:xfrm>
          <a:off x="323528" y="1772816"/>
          <a:ext cx="8424936" cy="2966720"/>
        </p:xfrm>
        <a:graphic>
          <a:graphicData uri="http://schemas.openxmlformats.org/drawingml/2006/table">
            <a:tbl>
              <a:tblPr firstRow="1" bandRow="1">
                <a:tableStyleId>{638B1855-1B75-4FBE-930C-398BA8C253C6}</a:tableStyleId>
              </a:tblPr>
              <a:tblGrid>
                <a:gridCol w="20640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36085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cs-CZ" sz="1600" b="0" dirty="0">
                          <a:latin typeface="Arial" pitchFamily="34" charset="0"/>
                          <a:cs typeface="Arial" pitchFamily="34" charset="0"/>
                        </a:rPr>
                        <a:t>Autor</a:t>
                      </a:r>
                    </a:p>
                  </a:txBody>
                  <a:tcPr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/>
                      <a:r>
                        <a:rPr lang="cs-CZ" sz="1600" b="1" dirty="0">
                          <a:latin typeface="Arial" pitchFamily="34" charset="0"/>
                          <a:cs typeface="Arial" pitchFamily="34" charset="0"/>
                        </a:rPr>
                        <a:t>Mgr. Vladimír Žůrek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cs-CZ" sz="1600" b="0" dirty="0">
                          <a:latin typeface="Arial" pitchFamily="34" charset="0"/>
                          <a:cs typeface="Arial" pitchFamily="34" charset="0"/>
                        </a:rPr>
                        <a:t>Ověřil</a:t>
                      </a:r>
                    </a:p>
                  </a:txBody>
                  <a:tcPr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b="1" dirty="0">
                          <a:latin typeface="Arial" pitchFamily="34" charset="0"/>
                          <a:cs typeface="Arial" pitchFamily="34" charset="0"/>
                        </a:rPr>
                        <a:t>Mgr. Vladimír Žůrek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noFill/>
                      <a:prstDash val="soli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cs-CZ" sz="1600" b="0" dirty="0">
                          <a:latin typeface="Arial" pitchFamily="34" charset="0"/>
                          <a:cs typeface="Arial" pitchFamily="34" charset="0"/>
                        </a:rPr>
                        <a:t>Datum vytvoření</a:t>
                      </a: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lvl="0"/>
                      <a:r>
                        <a:rPr lang="cs-CZ" sz="1600" b="1" dirty="0">
                          <a:latin typeface="Arial" pitchFamily="34" charset="0"/>
                          <a:cs typeface="Arial" pitchFamily="34" charset="0"/>
                        </a:rPr>
                        <a:t>IV.-V. 2014</a:t>
                      </a: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cs-CZ" sz="1600" b="0" dirty="0">
                          <a:latin typeface="Arial" pitchFamily="34" charset="0"/>
                          <a:cs typeface="Arial" pitchFamily="34" charset="0"/>
                        </a:rPr>
                        <a:t>Ročník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/>
                      <a:r>
                        <a:rPr lang="cs-CZ" sz="1600" b="1" dirty="0">
                          <a:latin typeface="Arial" pitchFamily="34" charset="0"/>
                          <a:cs typeface="Arial" pitchFamily="34" charset="0"/>
                        </a:rPr>
                        <a:t>VIII.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cs-CZ" sz="1600" b="0" dirty="0">
                          <a:latin typeface="Arial" pitchFamily="34" charset="0"/>
                          <a:cs typeface="Arial" pitchFamily="34" charset="0"/>
                        </a:rPr>
                        <a:t>Oblast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/>
                      <a:r>
                        <a:rPr lang="cs-CZ" sz="1600" b="1" dirty="0">
                          <a:latin typeface="Arial" pitchFamily="34" charset="0"/>
                          <a:cs typeface="Arial" pitchFamily="34" charset="0"/>
                        </a:rPr>
                        <a:t>Matematika a její aplikace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cs-CZ" sz="1600" b="0" dirty="0">
                          <a:latin typeface="Arial" pitchFamily="34" charset="0"/>
                          <a:cs typeface="Arial" pitchFamily="34" charset="0"/>
                        </a:rPr>
                        <a:t>Okruh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/>
                      <a:r>
                        <a:rPr lang="cs-CZ" sz="1600" b="1" dirty="0">
                          <a:latin typeface="Arial" pitchFamily="34" charset="0"/>
                          <a:cs typeface="Arial" pitchFamily="34" charset="0"/>
                        </a:rPr>
                        <a:t>Číslo a proměnná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cs-CZ" sz="1600" b="0" dirty="0">
                          <a:latin typeface="Arial" pitchFamily="34" charset="0"/>
                          <a:cs typeface="Arial" pitchFamily="34" charset="0"/>
                        </a:rPr>
                        <a:t>Výstup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/>
                      <a:r>
                        <a:rPr lang="cs-CZ" sz="1600" b="1" i="0" kern="1200" dirty="0">
                          <a:solidFill>
                            <a:schemeClr val="lt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Formuluje a řeší reálnou situaci pomocí rovnic a jejich soustav</a:t>
                      </a:r>
                      <a:endParaRPr lang="cs-CZ" sz="16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cs-CZ" sz="1600" b="0" dirty="0">
                          <a:latin typeface="Arial" pitchFamily="34" charset="0"/>
                          <a:cs typeface="Arial" pitchFamily="34" charset="0"/>
                        </a:rPr>
                        <a:t>Anotace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/>
                      <a:r>
                        <a:rPr lang="cs-CZ" sz="1600" b="1" dirty="0">
                          <a:latin typeface="Arial" pitchFamily="34" charset="0"/>
                          <a:cs typeface="Arial" pitchFamily="34" charset="0"/>
                        </a:rPr>
                        <a:t>Prezentace k předvádění, výklad učiva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3"/>
          <p:cNvSpPr>
            <a:spLocks noChangeArrowheads="1"/>
          </p:cNvSpPr>
          <p:nvPr/>
        </p:nvSpPr>
        <p:spPr bwMode="auto">
          <a:xfrm>
            <a:off x="0" y="0"/>
            <a:ext cx="9144000" cy="620688"/>
          </a:xfrm>
          <a:prstGeom prst="rect">
            <a:avLst/>
          </a:prstGeom>
          <a:solidFill>
            <a:srgbClr val="00B0F0"/>
          </a:solidFill>
          <a:ln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cs-CZ" sz="3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Slovní úloha o pohybu – varianta 2</a:t>
            </a:r>
          </a:p>
        </p:txBody>
      </p:sp>
      <p:sp>
        <p:nvSpPr>
          <p:cNvPr id="243714" name="Rectangle 2"/>
          <p:cNvSpPr>
            <a:spLocks noChangeArrowheads="1"/>
          </p:cNvSpPr>
          <p:nvPr/>
        </p:nvSpPr>
        <p:spPr bwMode="auto">
          <a:xfrm>
            <a:off x="179512" y="764704"/>
            <a:ext cx="8784975" cy="10801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b="1" dirty="0">
                <a:solidFill>
                  <a:schemeClr val="tx2"/>
                </a:solidFill>
                <a:latin typeface="Century Gothic" pitchFamily="34" charset="0"/>
              </a:rPr>
              <a:t>Příklad: </a:t>
            </a:r>
            <a:br>
              <a:rPr lang="cs-CZ" b="1" dirty="0">
                <a:solidFill>
                  <a:schemeClr val="tx2"/>
                </a:solidFill>
                <a:latin typeface="Century Gothic" pitchFamily="34" charset="0"/>
              </a:rPr>
            </a:br>
            <a:r>
              <a:rPr lang="cs-CZ" b="1" dirty="0">
                <a:solidFill>
                  <a:schemeClr val="tx2"/>
                </a:solidFill>
                <a:latin typeface="Century Gothic" pitchFamily="34" charset="0"/>
              </a:rPr>
              <a:t>Chodec jde průměrnou rychlostí 4 km/</a:t>
            </a:r>
            <a:r>
              <a:rPr lang="cs-CZ" b="1" dirty="0" err="1">
                <a:solidFill>
                  <a:schemeClr val="tx2"/>
                </a:solidFill>
                <a:latin typeface="Century Gothic" pitchFamily="34" charset="0"/>
              </a:rPr>
              <a:t>h</a:t>
            </a:r>
            <a:r>
              <a:rPr lang="cs-CZ" b="1" dirty="0">
                <a:solidFill>
                  <a:schemeClr val="tx2"/>
                </a:solidFill>
                <a:latin typeface="Century Gothic" pitchFamily="34" charset="0"/>
              </a:rPr>
              <a:t>. Za 20 minut vyjel za ním cyklista průměrnou rychlostí 24 km/</a:t>
            </a:r>
            <a:r>
              <a:rPr lang="cs-CZ" b="1" dirty="0" err="1">
                <a:solidFill>
                  <a:schemeClr val="tx2"/>
                </a:solidFill>
                <a:latin typeface="Century Gothic" pitchFamily="34" charset="0"/>
              </a:rPr>
              <a:t>h</a:t>
            </a:r>
            <a:r>
              <a:rPr lang="cs-CZ" b="1" dirty="0">
                <a:solidFill>
                  <a:schemeClr val="tx2"/>
                </a:solidFill>
                <a:latin typeface="Century Gothic" pitchFamily="34" charset="0"/>
              </a:rPr>
              <a:t>. Za jakou dobu dojede cyklista chodce a kolik kilometrů přitom ujede?</a:t>
            </a:r>
          </a:p>
        </p:txBody>
      </p:sp>
      <p:sp>
        <p:nvSpPr>
          <p:cNvPr id="243740" name="Line 28"/>
          <p:cNvSpPr>
            <a:spLocks noChangeShapeType="1"/>
          </p:cNvSpPr>
          <p:nvPr/>
        </p:nvSpPr>
        <p:spPr bwMode="auto">
          <a:xfrm>
            <a:off x="1116013" y="2060575"/>
            <a:ext cx="7416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243758" name="Line 46"/>
          <p:cNvSpPr>
            <a:spLocks noChangeShapeType="1"/>
          </p:cNvSpPr>
          <p:nvPr/>
        </p:nvSpPr>
        <p:spPr bwMode="auto">
          <a:xfrm>
            <a:off x="1547813" y="2205038"/>
            <a:ext cx="4749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oval" w="med" len="med"/>
            <a:tailEnd type="oval" w="med" len="med"/>
          </a:ln>
        </p:spPr>
        <p:txBody>
          <a:bodyPr/>
          <a:lstStyle/>
          <a:p>
            <a:endParaRPr lang="cs-CZ"/>
          </a:p>
        </p:txBody>
      </p:sp>
      <p:sp>
        <p:nvSpPr>
          <p:cNvPr id="243759" name="Line 47"/>
          <p:cNvSpPr>
            <a:spLocks noChangeShapeType="1"/>
          </p:cNvSpPr>
          <p:nvPr/>
        </p:nvSpPr>
        <p:spPr bwMode="auto">
          <a:xfrm>
            <a:off x="3059113" y="2103438"/>
            <a:ext cx="0" cy="1793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243760" name="Rectangle 48"/>
          <p:cNvSpPr>
            <a:spLocks noChangeArrowheads="1"/>
          </p:cNvSpPr>
          <p:nvPr/>
        </p:nvSpPr>
        <p:spPr bwMode="auto">
          <a:xfrm>
            <a:off x="1331913" y="2133600"/>
            <a:ext cx="504825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2400" b="1">
                <a:solidFill>
                  <a:schemeClr val="tx2"/>
                </a:solidFill>
                <a:latin typeface="Century Gothic" pitchFamily="34" charset="0"/>
              </a:rPr>
              <a:t>A</a:t>
            </a:r>
          </a:p>
        </p:txBody>
      </p:sp>
      <p:sp>
        <p:nvSpPr>
          <p:cNvPr id="243761" name="Rectangle 49"/>
          <p:cNvSpPr>
            <a:spLocks noChangeArrowheads="1"/>
          </p:cNvSpPr>
          <p:nvPr/>
        </p:nvSpPr>
        <p:spPr bwMode="auto">
          <a:xfrm>
            <a:off x="6156325" y="2133600"/>
            <a:ext cx="504825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2400" b="1">
                <a:solidFill>
                  <a:schemeClr val="tx2"/>
                </a:solidFill>
                <a:latin typeface="Century Gothic" pitchFamily="34" charset="0"/>
              </a:rPr>
              <a:t>B</a:t>
            </a:r>
          </a:p>
        </p:txBody>
      </p:sp>
      <p:sp>
        <p:nvSpPr>
          <p:cNvPr id="243767" name="Line 55"/>
          <p:cNvSpPr>
            <a:spLocks noChangeShapeType="1"/>
          </p:cNvSpPr>
          <p:nvPr/>
        </p:nvSpPr>
        <p:spPr bwMode="auto">
          <a:xfrm>
            <a:off x="1547813" y="3325813"/>
            <a:ext cx="4749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oval" w="med" len="med"/>
            <a:tailEnd type="oval" w="med" len="med"/>
          </a:ln>
        </p:spPr>
        <p:txBody>
          <a:bodyPr/>
          <a:lstStyle/>
          <a:p>
            <a:endParaRPr lang="cs-CZ"/>
          </a:p>
        </p:txBody>
      </p:sp>
      <p:sp>
        <p:nvSpPr>
          <p:cNvPr id="243768" name="Rectangle 56"/>
          <p:cNvSpPr>
            <a:spLocks noChangeArrowheads="1"/>
          </p:cNvSpPr>
          <p:nvPr/>
        </p:nvSpPr>
        <p:spPr bwMode="auto">
          <a:xfrm>
            <a:off x="1331913" y="3254375"/>
            <a:ext cx="504825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2400" b="1">
                <a:solidFill>
                  <a:schemeClr val="tx2"/>
                </a:solidFill>
                <a:latin typeface="Century Gothic" pitchFamily="34" charset="0"/>
              </a:rPr>
              <a:t>A</a:t>
            </a:r>
          </a:p>
        </p:txBody>
      </p:sp>
      <p:sp>
        <p:nvSpPr>
          <p:cNvPr id="243769" name="Rectangle 57"/>
          <p:cNvSpPr>
            <a:spLocks noChangeArrowheads="1"/>
          </p:cNvSpPr>
          <p:nvPr/>
        </p:nvSpPr>
        <p:spPr bwMode="auto">
          <a:xfrm>
            <a:off x="6156325" y="3254375"/>
            <a:ext cx="504825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2400" b="1">
                <a:solidFill>
                  <a:schemeClr val="tx2"/>
                </a:solidFill>
                <a:latin typeface="Century Gothic" pitchFamily="34" charset="0"/>
              </a:rPr>
              <a:t>B</a:t>
            </a:r>
          </a:p>
        </p:txBody>
      </p:sp>
      <p:sp>
        <p:nvSpPr>
          <p:cNvPr id="243770" name="Rectangle 58"/>
          <p:cNvSpPr>
            <a:spLocks noChangeArrowheads="1"/>
          </p:cNvSpPr>
          <p:nvPr/>
        </p:nvSpPr>
        <p:spPr bwMode="auto">
          <a:xfrm>
            <a:off x="2857500" y="2135188"/>
            <a:ext cx="504825" cy="649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2400" b="1">
                <a:solidFill>
                  <a:schemeClr val="tx2"/>
                </a:solidFill>
                <a:latin typeface="Century Gothic" pitchFamily="34" charset="0"/>
              </a:rPr>
              <a:t>C</a:t>
            </a:r>
          </a:p>
        </p:txBody>
      </p:sp>
      <p:sp>
        <p:nvSpPr>
          <p:cNvPr id="243776" name="Rectangle 64"/>
          <p:cNvSpPr>
            <a:spLocks noChangeArrowheads="1"/>
          </p:cNvSpPr>
          <p:nvPr/>
        </p:nvSpPr>
        <p:spPr bwMode="auto">
          <a:xfrm>
            <a:off x="1606550" y="2162175"/>
            <a:ext cx="1366838" cy="733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1600" b="1" i="1">
                <a:solidFill>
                  <a:schemeClr val="accent2"/>
                </a:solidFill>
                <a:latin typeface="Century Gothic" pitchFamily="34" charset="0"/>
              </a:rPr>
              <a:t>v</a:t>
            </a:r>
            <a:r>
              <a:rPr lang="cs-CZ" sz="1600" b="1" i="1" baseline="-25000">
                <a:solidFill>
                  <a:schemeClr val="accent2"/>
                </a:solidFill>
                <a:latin typeface="Century Gothic" pitchFamily="34" charset="0"/>
              </a:rPr>
              <a:t>1</a:t>
            </a:r>
            <a:r>
              <a:rPr lang="cs-CZ" sz="1600" b="1" i="1">
                <a:solidFill>
                  <a:schemeClr val="accent2"/>
                </a:solidFill>
                <a:latin typeface="Century Gothic" pitchFamily="34" charset="0"/>
              </a:rPr>
              <a:t>= 4 km/h</a:t>
            </a:r>
            <a:endParaRPr lang="cs-CZ" sz="1600" b="1">
              <a:solidFill>
                <a:schemeClr val="accent2"/>
              </a:solidFill>
              <a:latin typeface="Century Gothic" pitchFamily="34" charset="0"/>
            </a:endParaRPr>
          </a:p>
        </p:txBody>
      </p:sp>
      <p:sp>
        <p:nvSpPr>
          <p:cNvPr id="243777" name="Line 65"/>
          <p:cNvSpPr>
            <a:spLocks noChangeShapeType="1"/>
          </p:cNvSpPr>
          <p:nvPr/>
        </p:nvSpPr>
        <p:spPr bwMode="auto">
          <a:xfrm>
            <a:off x="1547664" y="2348880"/>
            <a:ext cx="1512168" cy="0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cs-CZ"/>
          </a:p>
        </p:txBody>
      </p:sp>
      <p:sp>
        <p:nvSpPr>
          <p:cNvPr id="243778" name="Rectangle 66"/>
          <p:cNvSpPr>
            <a:spLocks noChangeArrowheads="1"/>
          </p:cNvSpPr>
          <p:nvPr/>
        </p:nvSpPr>
        <p:spPr bwMode="auto">
          <a:xfrm>
            <a:off x="1619250" y="3300413"/>
            <a:ext cx="1366838" cy="733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1600" b="1" i="1">
                <a:solidFill>
                  <a:srgbClr val="FF0000"/>
                </a:solidFill>
                <a:latin typeface="Century Gothic" pitchFamily="34" charset="0"/>
              </a:rPr>
              <a:t>v</a:t>
            </a:r>
            <a:r>
              <a:rPr lang="cs-CZ" sz="1600" b="1" i="1" baseline="-25000">
                <a:solidFill>
                  <a:srgbClr val="FF0000"/>
                </a:solidFill>
                <a:latin typeface="Century Gothic" pitchFamily="34" charset="0"/>
              </a:rPr>
              <a:t>2</a:t>
            </a:r>
            <a:r>
              <a:rPr lang="cs-CZ" sz="1600" b="1" i="1">
                <a:solidFill>
                  <a:srgbClr val="FF0000"/>
                </a:solidFill>
                <a:latin typeface="Century Gothic" pitchFamily="34" charset="0"/>
              </a:rPr>
              <a:t>= 24 km/h</a:t>
            </a:r>
            <a:endParaRPr lang="cs-CZ" sz="1600" b="1">
              <a:solidFill>
                <a:srgbClr val="FF0000"/>
              </a:solidFill>
              <a:latin typeface="Century Gothic" pitchFamily="34" charset="0"/>
            </a:endParaRPr>
          </a:p>
        </p:txBody>
      </p:sp>
      <p:sp>
        <p:nvSpPr>
          <p:cNvPr id="243779" name="Line 67"/>
          <p:cNvSpPr>
            <a:spLocks noChangeShapeType="1"/>
          </p:cNvSpPr>
          <p:nvPr/>
        </p:nvSpPr>
        <p:spPr bwMode="auto">
          <a:xfrm flipV="1">
            <a:off x="1547664" y="3429000"/>
            <a:ext cx="4752528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cs-CZ"/>
          </a:p>
        </p:txBody>
      </p:sp>
      <p:sp>
        <p:nvSpPr>
          <p:cNvPr id="243780" name="Rectangle 68"/>
          <p:cNvSpPr>
            <a:spLocks noChangeArrowheads="1"/>
          </p:cNvSpPr>
          <p:nvPr/>
        </p:nvSpPr>
        <p:spPr bwMode="auto">
          <a:xfrm>
            <a:off x="1633538" y="2652837"/>
            <a:ext cx="1366837" cy="3441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1600" b="1" i="1" dirty="0">
                <a:solidFill>
                  <a:schemeClr val="accent2"/>
                </a:solidFill>
                <a:latin typeface="Century Gothic" pitchFamily="34" charset="0"/>
              </a:rPr>
              <a:t>t = 20min</a:t>
            </a:r>
            <a:endParaRPr lang="cs-CZ" sz="1600" b="1" dirty="0">
              <a:solidFill>
                <a:schemeClr val="accent2"/>
              </a:solidFill>
              <a:latin typeface="Century Gothic" pitchFamily="34" charset="0"/>
            </a:endParaRPr>
          </a:p>
        </p:txBody>
      </p:sp>
      <p:cxnSp>
        <p:nvCxnSpPr>
          <p:cNvPr id="26" name="Přímá spojovací čára 25"/>
          <p:cNvCxnSpPr>
            <a:endCxn id="243759" idx="1"/>
          </p:cNvCxnSpPr>
          <p:nvPr/>
        </p:nvCxnSpPr>
        <p:spPr>
          <a:xfrm flipV="1">
            <a:off x="1547664" y="2282825"/>
            <a:ext cx="1511449" cy="100215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Přímá spojovací čára 28"/>
          <p:cNvCxnSpPr>
            <a:stCxn id="243758" idx="0"/>
          </p:cNvCxnSpPr>
          <p:nvPr/>
        </p:nvCxnSpPr>
        <p:spPr>
          <a:xfrm flipH="1">
            <a:off x="1547664" y="2205038"/>
            <a:ext cx="149" cy="136797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Line 65"/>
          <p:cNvSpPr>
            <a:spLocks noChangeShapeType="1"/>
          </p:cNvSpPr>
          <p:nvPr/>
        </p:nvSpPr>
        <p:spPr bwMode="auto">
          <a:xfrm>
            <a:off x="3059832" y="2348880"/>
            <a:ext cx="3240360" cy="0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cs-CZ"/>
          </a:p>
        </p:txBody>
      </p:sp>
      <p:sp>
        <p:nvSpPr>
          <p:cNvPr id="34" name="Rectangle 68"/>
          <p:cNvSpPr>
            <a:spLocks noChangeArrowheads="1"/>
          </p:cNvSpPr>
          <p:nvPr/>
        </p:nvSpPr>
        <p:spPr bwMode="auto">
          <a:xfrm>
            <a:off x="4644008" y="2420888"/>
            <a:ext cx="1366837" cy="3441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1600" b="1" i="1" dirty="0">
                <a:solidFill>
                  <a:schemeClr val="accent2"/>
                </a:solidFill>
                <a:latin typeface="Century Gothic" pitchFamily="34" charset="0"/>
              </a:rPr>
              <a:t>t  </a:t>
            </a:r>
            <a:endParaRPr lang="cs-CZ" sz="1600" b="1" dirty="0">
              <a:solidFill>
                <a:schemeClr val="accent2"/>
              </a:solidFill>
              <a:latin typeface="Century Gothic" pitchFamily="34" charset="0"/>
            </a:endParaRPr>
          </a:p>
        </p:txBody>
      </p:sp>
      <p:sp>
        <p:nvSpPr>
          <p:cNvPr id="35" name="Rectangle 68"/>
          <p:cNvSpPr>
            <a:spLocks noChangeArrowheads="1"/>
          </p:cNvSpPr>
          <p:nvPr/>
        </p:nvSpPr>
        <p:spPr bwMode="auto">
          <a:xfrm>
            <a:off x="4499992" y="3501008"/>
            <a:ext cx="1366837" cy="3441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1600" b="1" i="1" dirty="0">
                <a:solidFill>
                  <a:srgbClr val="FF0000"/>
                </a:solidFill>
                <a:latin typeface="Century Gothic" pitchFamily="34" charset="0"/>
              </a:rPr>
              <a:t>t</a:t>
            </a:r>
            <a:endParaRPr lang="cs-CZ" sz="1600" b="1" dirty="0">
              <a:solidFill>
                <a:srgbClr val="FF0000"/>
              </a:solidFill>
              <a:latin typeface="Century Gothic" pitchFamily="34" charset="0"/>
            </a:endParaRPr>
          </a:p>
        </p:txBody>
      </p:sp>
      <p:sp>
        <p:nvSpPr>
          <p:cNvPr id="30" name="Rectangle 6"/>
          <p:cNvSpPr>
            <a:spLocks noChangeArrowheads="1"/>
          </p:cNvSpPr>
          <p:nvPr/>
        </p:nvSpPr>
        <p:spPr bwMode="auto">
          <a:xfrm>
            <a:off x="107504" y="4005064"/>
            <a:ext cx="6696744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b="1" dirty="0">
                <a:solidFill>
                  <a:schemeClr val="tx2"/>
                </a:solidFill>
                <a:latin typeface="Century Gothic" pitchFamily="34" charset="0"/>
              </a:rPr>
              <a:t>Jaký tedy bude čas cyklisty a co o něm vlastně víme?</a:t>
            </a:r>
            <a:endParaRPr lang="cs-CZ" b="1" i="1" dirty="0">
              <a:solidFill>
                <a:schemeClr val="tx2"/>
              </a:solidFill>
              <a:latin typeface="Century Gothic" pitchFamily="34" charset="0"/>
            </a:endParaRPr>
          </a:p>
        </p:txBody>
      </p:sp>
      <p:sp>
        <p:nvSpPr>
          <p:cNvPr id="31" name="Rectangle 23"/>
          <p:cNvSpPr>
            <a:spLocks noChangeArrowheads="1"/>
          </p:cNvSpPr>
          <p:nvPr/>
        </p:nvSpPr>
        <p:spPr bwMode="auto">
          <a:xfrm>
            <a:off x="109092" y="4679752"/>
            <a:ext cx="8783388" cy="649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b="1" dirty="0">
                <a:solidFill>
                  <a:schemeClr val="tx2"/>
                </a:solidFill>
                <a:latin typeface="Century Gothic" pitchFamily="34" charset="0"/>
              </a:rPr>
              <a:t>Víme, že chodec </a:t>
            </a:r>
            <a:r>
              <a:rPr lang="cs-CZ" b="1" dirty="0" err="1">
                <a:solidFill>
                  <a:schemeClr val="tx2"/>
                </a:solidFill>
                <a:latin typeface="Century Gothic" pitchFamily="34" charset="0"/>
              </a:rPr>
              <a:t>všel</a:t>
            </a:r>
            <a:r>
              <a:rPr lang="cs-CZ" b="1" dirty="0">
                <a:solidFill>
                  <a:schemeClr val="tx2"/>
                </a:solidFill>
                <a:latin typeface="Century Gothic" pitchFamily="34" charset="0"/>
              </a:rPr>
              <a:t> o 20 minut dříve a tedy i čas bude o 20 minut delší.</a:t>
            </a:r>
            <a:endParaRPr lang="cs-CZ" b="1" i="1" dirty="0">
              <a:solidFill>
                <a:schemeClr val="tx2"/>
              </a:solidFill>
              <a:latin typeface="Century Gothic" pitchFamily="34" charset="0"/>
            </a:endParaRPr>
          </a:p>
        </p:txBody>
      </p:sp>
      <p:sp>
        <p:nvSpPr>
          <p:cNvPr id="32" name="Rectangle 24"/>
          <p:cNvSpPr>
            <a:spLocks noChangeArrowheads="1"/>
          </p:cNvSpPr>
          <p:nvPr/>
        </p:nvSpPr>
        <p:spPr bwMode="auto">
          <a:xfrm>
            <a:off x="109091" y="5371902"/>
            <a:ext cx="9073539" cy="649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b="1" dirty="0">
                <a:solidFill>
                  <a:schemeClr val="tx2"/>
                </a:solidFill>
                <a:latin typeface="Century Gothic" pitchFamily="34" charset="0"/>
              </a:rPr>
              <a:t>Ovšem pozor! Rychlost máme vyjádřenou v km/</a:t>
            </a:r>
            <a:r>
              <a:rPr lang="cs-CZ" b="1" dirty="0" err="1">
                <a:solidFill>
                  <a:schemeClr val="tx2"/>
                </a:solidFill>
                <a:latin typeface="Century Gothic" pitchFamily="34" charset="0"/>
              </a:rPr>
              <a:t>h</a:t>
            </a:r>
            <a:r>
              <a:rPr lang="cs-CZ" b="1" dirty="0">
                <a:solidFill>
                  <a:schemeClr val="tx2"/>
                </a:solidFill>
                <a:latin typeface="Century Gothic" pitchFamily="34" charset="0"/>
              </a:rPr>
              <a:t>. </a:t>
            </a:r>
          </a:p>
          <a:p>
            <a:r>
              <a:rPr lang="cs-CZ" b="1" dirty="0">
                <a:solidFill>
                  <a:schemeClr val="tx2"/>
                </a:solidFill>
                <a:latin typeface="Century Gothic" pitchFamily="34" charset="0"/>
              </a:rPr>
              <a:t>Můžeme tedy počítat i s minutami?</a:t>
            </a:r>
            <a:endParaRPr lang="cs-CZ" b="1" i="1" dirty="0">
              <a:solidFill>
                <a:schemeClr val="tx2"/>
              </a:solidFill>
              <a:latin typeface="Century Gothic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/>
      <p:bldP spid="31" grpId="0"/>
      <p:bldP spid="3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3"/>
          <p:cNvSpPr>
            <a:spLocks noChangeArrowheads="1"/>
          </p:cNvSpPr>
          <p:nvPr/>
        </p:nvSpPr>
        <p:spPr bwMode="auto">
          <a:xfrm>
            <a:off x="0" y="0"/>
            <a:ext cx="9144000" cy="620688"/>
          </a:xfrm>
          <a:prstGeom prst="rect">
            <a:avLst/>
          </a:prstGeom>
          <a:solidFill>
            <a:srgbClr val="00B0F0"/>
          </a:solidFill>
          <a:ln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cs-CZ" sz="3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Slovní úloha o pohybu – varianta 2</a:t>
            </a:r>
          </a:p>
        </p:txBody>
      </p:sp>
      <p:sp>
        <p:nvSpPr>
          <p:cNvPr id="243714" name="Rectangle 2"/>
          <p:cNvSpPr>
            <a:spLocks noChangeArrowheads="1"/>
          </p:cNvSpPr>
          <p:nvPr/>
        </p:nvSpPr>
        <p:spPr bwMode="auto">
          <a:xfrm>
            <a:off x="179512" y="764704"/>
            <a:ext cx="8784975" cy="10801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b="1" dirty="0">
                <a:solidFill>
                  <a:schemeClr val="tx2"/>
                </a:solidFill>
                <a:latin typeface="Century Gothic" pitchFamily="34" charset="0"/>
              </a:rPr>
              <a:t>Příklad: </a:t>
            </a:r>
            <a:br>
              <a:rPr lang="cs-CZ" b="1" dirty="0">
                <a:solidFill>
                  <a:schemeClr val="tx2"/>
                </a:solidFill>
                <a:latin typeface="Century Gothic" pitchFamily="34" charset="0"/>
              </a:rPr>
            </a:br>
            <a:r>
              <a:rPr lang="cs-CZ" b="1" dirty="0">
                <a:solidFill>
                  <a:schemeClr val="tx2"/>
                </a:solidFill>
                <a:latin typeface="Century Gothic" pitchFamily="34" charset="0"/>
              </a:rPr>
              <a:t>Chodec jde průměrnou rychlostí 4 km/</a:t>
            </a:r>
            <a:r>
              <a:rPr lang="cs-CZ" b="1" dirty="0" err="1">
                <a:solidFill>
                  <a:schemeClr val="tx2"/>
                </a:solidFill>
                <a:latin typeface="Century Gothic" pitchFamily="34" charset="0"/>
              </a:rPr>
              <a:t>h</a:t>
            </a:r>
            <a:r>
              <a:rPr lang="cs-CZ" b="1" dirty="0">
                <a:solidFill>
                  <a:schemeClr val="tx2"/>
                </a:solidFill>
                <a:latin typeface="Century Gothic" pitchFamily="34" charset="0"/>
              </a:rPr>
              <a:t>. Za 20 minut vyjel za ním cyklista průměrnou rychlostí 24 km/</a:t>
            </a:r>
            <a:r>
              <a:rPr lang="cs-CZ" b="1" dirty="0" err="1">
                <a:solidFill>
                  <a:schemeClr val="tx2"/>
                </a:solidFill>
                <a:latin typeface="Century Gothic" pitchFamily="34" charset="0"/>
              </a:rPr>
              <a:t>h</a:t>
            </a:r>
            <a:r>
              <a:rPr lang="cs-CZ" b="1" dirty="0">
                <a:solidFill>
                  <a:schemeClr val="tx2"/>
                </a:solidFill>
                <a:latin typeface="Century Gothic" pitchFamily="34" charset="0"/>
              </a:rPr>
              <a:t>. Za jakou dobu dojede cyklista chodce a kolik kilometrů přitom ujede?</a:t>
            </a:r>
          </a:p>
        </p:txBody>
      </p:sp>
      <p:sp>
        <p:nvSpPr>
          <p:cNvPr id="243740" name="Line 28"/>
          <p:cNvSpPr>
            <a:spLocks noChangeShapeType="1"/>
          </p:cNvSpPr>
          <p:nvPr/>
        </p:nvSpPr>
        <p:spPr bwMode="auto">
          <a:xfrm>
            <a:off x="1116013" y="2060575"/>
            <a:ext cx="7416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243758" name="Line 46"/>
          <p:cNvSpPr>
            <a:spLocks noChangeShapeType="1"/>
          </p:cNvSpPr>
          <p:nvPr/>
        </p:nvSpPr>
        <p:spPr bwMode="auto">
          <a:xfrm>
            <a:off x="1547813" y="2205038"/>
            <a:ext cx="4749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oval" w="med" len="med"/>
            <a:tailEnd type="oval" w="med" len="med"/>
          </a:ln>
        </p:spPr>
        <p:txBody>
          <a:bodyPr/>
          <a:lstStyle/>
          <a:p>
            <a:endParaRPr lang="cs-CZ"/>
          </a:p>
        </p:txBody>
      </p:sp>
      <p:sp>
        <p:nvSpPr>
          <p:cNvPr id="243759" name="Line 47"/>
          <p:cNvSpPr>
            <a:spLocks noChangeShapeType="1"/>
          </p:cNvSpPr>
          <p:nvPr/>
        </p:nvSpPr>
        <p:spPr bwMode="auto">
          <a:xfrm>
            <a:off x="3059113" y="2103438"/>
            <a:ext cx="0" cy="1793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243760" name="Rectangle 48"/>
          <p:cNvSpPr>
            <a:spLocks noChangeArrowheads="1"/>
          </p:cNvSpPr>
          <p:nvPr/>
        </p:nvSpPr>
        <p:spPr bwMode="auto">
          <a:xfrm>
            <a:off x="1331913" y="2133600"/>
            <a:ext cx="504825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2400" b="1">
                <a:solidFill>
                  <a:schemeClr val="tx2"/>
                </a:solidFill>
                <a:latin typeface="Century Gothic" pitchFamily="34" charset="0"/>
              </a:rPr>
              <a:t>A</a:t>
            </a:r>
          </a:p>
        </p:txBody>
      </p:sp>
      <p:sp>
        <p:nvSpPr>
          <p:cNvPr id="243761" name="Rectangle 49"/>
          <p:cNvSpPr>
            <a:spLocks noChangeArrowheads="1"/>
          </p:cNvSpPr>
          <p:nvPr/>
        </p:nvSpPr>
        <p:spPr bwMode="auto">
          <a:xfrm>
            <a:off x="6156325" y="2133600"/>
            <a:ext cx="504825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2400" b="1">
                <a:solidFill>
                  <a:schemeClr val="tx2"/>
                </a:solidFill>
                <a:latin typeface="Century Gothic" pitchFamily="34" charset="0"/>
              </a:rPr>
              <a:t>B</a:t>
            </a:r>
          </a:p>
        </p:txBody>
      </p:sp>
      <p:sp>
        <p:nvSpPr>
          <p:cNvPr id="243767" name="Line 55"/>
          <p:cNvSpPr>
            <a:spLocks noChangeShapeType="1"/>
          </p:cNvSpPr>
          <p:nvPr/>
        </p:nvSpPr>
        <p:spPr bwMode="auto">
          <a:xfrm>
            <a:off x="1547813" y="3325813"/>
            <a:ext cx="4749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oval" w="med" len="med"/>
            <a:tailEnd type="oval" w="med" len="med"/>
          </a:ln>
        </p:spPr>
        <p:txBody>
          <a:bodyPr/>
          <a:lstStyle/>
          <a:p>
            <a:endParaRPr lang="cs-CZ"/>
          </a:p>
        </p:txBody>
      </p:sp>
      <p:sp>
        <p:nvSpPr>
          <p:cNvPr id="243768" name="Rectangle 56"/>
          <p:cNvSpPr>
            <a:spLocks noChangeArrowheads="1"/>
          </p:cNvSpPr>
          <p:nvPr/>
        </p:nvSpPr>
        <p:spPr bwMode="auto">
          <a:xfrm>
            <a:off x="1331913" y="3254375"/>
            <a:ext cx="504825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2400" b="1">
                <a:solidFill>
                  <a:schemeClr val="tx2"/>
                </a:solidFill>
                <a:latin typeface="Century Gothic" pitchFamily="34" charset="0"/>
              </a:rPr>
              <a:t>A</a:t>
            </a:r>
          </a:p>
        </p:txBody>
      </p:sp>
      <p:sp>
        <p:nvSpPr>
          <p:cNvPr id="243769" name="Rectangle 57"/>
          <p:cNvSpPr>
            <a:spLocks noChangeArrowheads="1"/>
          </p:cNvSpPr>
          <p:nvPr/>
        </p:nvSpPr>
        <p:spPr bwMode="auto">
          <a:xfrm>
            <a:off x="6156325" y="3254375"/>
            <a:ext cx="504825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2400" b="1">
                <a:solidFill>
                  <a:schemeClr val="tx2"/>
                </a:solidFill>
                <a:latin typeface="Century Gothic" pitchFamily="34" charset="0"/>
              </a:rPr>
              <a:t>B</a:t>
            </a:r>
          </a:p>
        </p:txBody>
      </p:sp>
      <p:sp>
        <p:nvSpPr>
          <p:cNvPr id="243770" name="Rectangle 58"/>
          <p:cNvSpPr>
            <a:spLocks noChangeArrowheads="1"/>
          </p:cNvSpPr>
          <p:nvPr/>
        </p:nvSpPr>
        <p:spPr bwMode="auto">
          <a:xfrm>
            <a:off x="2857500" y="2135188"/>
            <a:ext cx="504825" cy="649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2400" b="1">
                <a:solidFill>
                  <a:schemeClr val="tx2"/>
                </a:solidFill>
                <a:latin typeface="Century Gothic" pitchFamily="34" charset="0"/>
              </a:rPr>
              <a:t>C</a:t>
            </a:r>
          </a:p>
        </p:txBody>
      </p:sp>
      <p:sp>
        <p:nvSpPr>
          <p:cNvPr id="243776" name="Rectangle 64"/>
          <p:cNvSpPr>
            <a:spLocks noChangeArrowheads="1"/>
          </p:cNvSpPr>
          <p:nvPr/>
        </p:nvSpPr>
        <p:spPr bwMode="auto">
          <a:xfrm>
            <a:off x="1606550" y="2162175"/>
            <a:ext cx="1366838" cy="733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1600" b="1" i="1">
                <a:solidFill>
                  <a:schemeClr val="accent2"/>
                </a:solidFill>
                <a:latin typeface="Century Gothic" pitchFamily="34" charset="0"/>
              </a:rPr>
              <a:t>v</a:t>
            </a:r>
            <a:r>
              <a:rPr lang="cs-CZ" sz="1600" b="1" i="1" baseline="-25000">
                <a:solidFill>
                  <a:schemeClr val="accent2"/>
                </a:solidFill>
                <a:latin typeface="Century Gothic" pitchFamily="34" charset="0"/>
              </a:rPr>
              <a:t>1</a:t>
            </a:r>
            <a:r>
              <a:rPr lang="cs-CZ" sz="1600" b="1" i="1">
                <a:solidFill>
                  <a:schemeClr val="accent2"/>
                </a:solidFill>
                <a:latin typeface="Century Gothic" pitchFamily="34" charset="0"/>
              </a:rPr>
              <a:t>= 4 km/h</a:t>
            </a:r>
            <a:endParaRPr lang="cs-CZ" sz="1600" b="1">
              <a:solidFill>
                <a:schemeClr val="accent2"/>
              </a:solidFill>
              <a:latin typeface="Century Gothic" pitchFamily="34" charset="0"/>
            </a:endParaRPr>
          </a:p>
        </p:txBody>
      </p:sp>
      <p:sp>
        <p:nvSpPr>
          <p:cNvPr id="243777" name="Line 65"/>
          <p:cNvSpPr>
            <a:spLocks noChangeShapeType="1"/>
          </p:cNvSpPr>
          <p:nvPr/>
        </p:nvSpPr>
        <p:spPr bwMode="auto">
          <a:xfrm>
            <a:off x="1547664" y="2348880"/>
            <a:ext cx="1512168" cy="0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cs-CZ"/>
          </a:p>
        </p:txBody>
      </p:sp>
      <p:sp>
        <p:nvSpPr>
          <p:cNvPr id="243778" name="Rectangle 66"/>
          <p:cNvSpPr>
            <a:spLocks noChangeArrowheads="1"/>
          </p:cNvSpPr>
          <p:nvPr/>
        </p:nvSpPr>
        <p:spPr bwMode="auto">
          <a:xfrm>
            <a:off x="1619250" y="3300413"/>
            <a:ext cx="1366838" cy="733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1600" b="1" i="1">
                <a:solidFill>
                  <a:srgbClr val="FF0000"/>
                </a:solidFill>
                <a:latin typeface="Century Gothic" pitchFamily="34" charset="0"/>
              </a:rPr>
              <a:t>v</a:t>
            </a:r>
            <a:r>
              <a:rPr lang="cs-CZ" sz="1600" b="1" i="1" baseline="-25000">
                <a:solidFill>
                  <a:srgbClr val="FF0000"/>
                </a:solidFill>
                <a:latin typeface="Century Gothic" pitchFamily="34" charset="0"/>
              </a:rPr>
              <a:t>2</a:t>
            </a:r>
            <a:r>
              <a:rPr lang="cs-CZ" sz="1600" b="1" i="1">
                <a:solidFill>
                  <a:srgbClr val="FF0000"/>
                </a:solidFill>
                <a:latin typeface="Century Gothic" pitchFamily="34" charset="0"/>
              </a:rPr>
              <a:t>= 24 km/h</a:t>
            </a:r>
            <a:endParaRPr lang="cs-CZ" sz="1600" b="1">
              <a:solidFill>
                <a:srgbClr val="FF0000"/>
              </a:solidFill>
              <a:latin typeface="Century Gothic" pitchFamily="34" charset="0"/>
            </a:endParaRPr>
          </a:p>
        </p:txBody>
      </p:sp>
      <p:sp>
        <p:nvSpPr>
          <p:cNvPr id="243779" name="Line 67"/>
          <p:cNvSpPr>
            <a:spLocks noChangeShapeType="1"/>
          </p:cNvSpPr>
          <p:nvPr/>
        </p:nvSpPr>
        <p:spPr bwMode="auto">
          <a:xfrm flipV="1">
            <a:off x="1547664" y="3429000"/>
            <a:ext cx="4752528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cs-CZ"/>
          </a:p>
        </p:txBody>
      </p:sp>
      <p:sp>
        <p:nvSpPr>
          <p:cNvPr id="243780" name="Rectangle 68"/>
          <p:cNvSpPr>
            <a:spLocks noChangeArrowheads="1"/>
          </p:cNvSpPr>
          <p:nvPr/>
        </p:nvSpPr>
        <p:spPr bwMode="auto">
          <a:xfrm>
            <a:off x="1633538" y="2652837"/>
            <a:ext cx="1366837" cy="3441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1600" b="1" i="1" dirty="0">
                <a:solidFill>
                  <a:schemeClr val="accent2"/>
                </a:solidFill>
                <a:latin typeface="Century Gothic" pitchFamily="34" charset="0"/>
              </a:rPr>
              <a:t>t = 20min</a:t>
            </a:r>
            <a:endParaRPr lang="cs-CZ" sz="1600" b="1" dirty="0">
              <a:solidFill>
                <a:schemeClr val="accent2"/>
              </a:solidFill>
              <a:latin typeface="Century Gothic" pitchFamily="34" charset="0"/>
            </a:endParaRPr>
          </a:p>
        </p:txBody>
      </p:sp>
      <p:cxnSp>
        <p:nvCxnSpPr>
          <p:cNvPr id="26" name="Přímá spojovací čára 25"/>
          <p:cNvCxnSpPr>
            <a:endCxn id="243759" idx="1"/>
          </p:cNvCxnSpPr>
          <p:nvPr/>
        </p:nvCxnSpPr>
        <p:spPr>
          <a:xfrm flipV="1">
            <a:off x="1547664" y="2282825"/>
            <a:ext cx="1511449" cy="100215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Přímá spojovací čára 28"/>
          <p:cNvCxnSpPr>
            <a:stCxn id="243758" idx="0"/>
          </p:cNvCxnSpPr>
          <p:nvPr/>
        </p:nvCxnSpPr>
        <p:spPr>
          <a:xfrm flipH="1">
            <a:off x="1547664" y="2205038"/>
            <a:ext cx="149" cy="136797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Line 65"/>
          <p:cNvSpPr>
            <a:spLocks noChangeShapeType="1"/>
          </p:cNvSpPr>
          <p:nvPr/>
        </p:nvSpPr>
        <p:spPr bwMode="auto">
          <a:xfrm>
            <a:off x="3059832" y="2348880"/>
            <a:ext cx="3240360" cy="0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cs-CZ"/>
          </a:p>
        </p:txBody>
      </p:sp>
      <p:sp>
        <p:nvSpPr>
          <p:cNvPr id="34" name="Rectangle 68"/>
          <p:cNvSpPr>
            <a:spLocks noChangeArrowheads="1"/>
          </p:cNvSpPr>
          <p:nvPr/>
        </p:nvSpPr>
        <p:spPr bwMode="auto">
          <a:xfrm>
            <a:off x="4644008" y="2420888"/>
            <a:ext cx="1366837" cy="3441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1600" b="1" i="1" dirty="0">
                <a:solidFill>
                  <a:schemeClr val="accent2"/>
                </a:solidFill>
                <a:latin typeface="Century Gothic" pitchFamily="34" charset="0"/>
              </a:rPr>
              <a:t>t  </a:t>
            </a:r>
            <a:endParaRPr lang="cs-CZ" sz="1600" b="1" dirty="0">
              <a:solidFill>
                <a:schemeClr val="accent2"/>
              </a:solidFill>
              <a:latin typeface="Century Gothic" pitchFamily="34" charset="0"/>
            </a:endParaRPr>
          </a:p>
        </p:txBody>
      </p:sp>
      <p:sp>
        <p:nvSpPr>
          <p:cNvPr id="35" name="Rectangle 68"/>
          <p:cNvSpPr>
            <a:spLocks noChangeArrowheads="1"/>
          </p:cNvSpPr>
          <p:nvPr/>
        </p:nvSpPr>
        <p:spPr bwMode="auto">
          <a:xfrm>
            <a:off x="4499992" y="3501008"/>
            <a:ext cx="1366837" cy="3441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1600" b="1" i="1" dirty="0">
                <a:solidFill>
                  <a:srgbClr val="FF0000"/>
                </a:solidFill>
                <a:latin typeface="Century Gothic" pitchFamily="34" charset="0"/>
              </a:rPr>
              <a:t>t</a:t>
            </a:r>
            <a:endParaRPr lang="cs-CZ" sz="1600" b="1" dirty="0">
              <a:solidFill>
                <a:srgbClr val="FF0000"/>
              </a:solidFill>
              <a:latin typeface="Century Gothic" pitchFamily="34" charset="0"/>
            </a:endParaRPr>
          </a:p>
        </p:txBody>
      </p:sp>
      <p:sp>
        <p:nvSpPr>
          <p:cNvPr id="27" name="Rectangle 4"/>
          <p:cNvSpPr>
            <a:spLocks noChangeArrowheads="1"/>
          </p:cNvSpPr>
          <p:nvPr/>
        </p:nvSpPr>
        <p:spPr bwMode="auto">
          <a:xfrm>
            <a:off x="395536" y="4221163"/>
            <a:ext cx="5472608" cy="649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b="1" dirty="0">
                <a:solidFill>
                  <a:schemeClr val="tx2"/>
                </a:solidFill>
                <a:latin typeface="Century Gothic" pitchFamily="34" charset="0"/>
              </a:rPr>
              <a:t>Správně. Nemůžeme, a proto si 20 minut převedeme na hodiny.</a:t>
            </a:r>
            <a:endParaRPr lang="cs-CZ" b="1" i="1" dirty="0">
              <a:solidFill>
                <a:schemeClr val="tx2"/>
              </a:solidFill>
              <a:latin typeface="Century Gothic" pitchFamily="34" charset="0"/>
            </a:endParaRPr>
          </a:p>
        </p:txBody>
      </p:sp>
      <p:sp>
        <p:nvSpPr>
          <p:cNvPr id="28" name="AutoShape 13"/>
          <p:cNvSpPr>
            <a:spLocks noChangeArrowheads="1"/>
          </p:cNvSpPr>
          <p:nvPr/>
        </p:nvSpPr>
        <p:spPr bwMode="auto">
          <a:xfrm>
            <a:off x="7163692" y="3933825"/>
            <a:ext cx="1728788" cy="1293813"/>
          </a:xfrm>
          <a:prstGeom prst="cloudCallout">
            <a:avLst>
              <a:gd name="adj1" fmla="val -125389"/>
              <a:gd name="adj2" fmla="val 7667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anchor="ctr" anchorCtr="1"/>
          <a:lstStyle/>
          <a:p>
            <a:pPr algn="ctr"/>
            <a:r>
              <a:rPr lang="cs-CZ" sz="1600" b="1"/>
              <a:t>Víme, jak na to?</a:t>
            </a:r>
          </a:p>
        </p:txBody>
      </p:sp>
      <p:sp>
        <p:nvSpPr>
          <p:cNvPr id="36" name="Rectangle 19"/>
          <p:cNvSpPr>
            <a:spLocks noChangeArrowheads="1"/>
          </p:cNvSpPr>
          <p:nvPr/>
        </p:nvSpPr>
        <p:spPr bwMode="auto">
          <a:xfrm>
            <a:off x="397123" y="4895850"/>
            <a:ext cx="4824413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b="1" dirty="0">
                <a:solidFill>
                  <a:schemeClr val="tx2"/>
                </a:solidFill>
                <a:latin typeface="Century Gothic" pitchFamily="34" charset="0"/>
              </a:rPr>
              <a:t>20 : 60 = 0,33333333333333 …</a:t>
            </a:r>
            <a:endParaRPr lang="cs-CZ" b="1" i="1" dirty="0">
              <a:solidFill>
                <a:schemeClr val="tx2"/>
              </a:solidFill>
              <a:latin typeface="Century Gothic" pitchFamily="34" charset="0"/>
            </a:endParaRPr>
          </a:p>
        </p:txBody>
      </p:sp>
      <p:sp>
        <p:nvSpPr>
          <p:cNvPr id="37" name="Rectangle 20"/>
          <p:cNvSpPr>
            <a:spLocks noChangeArrowheads="1"/>
          </p:cNvSpPr>
          <p:nvPr/>
        </p:nvSpPr>
        <p:spPr bwMode="auto">
          <a:xfrm>
            <a:off x="397122" y="5732040"/>
            <a:ext cx="6263109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b="1" dirty="0">
                <a:solidFill>
                  <a:schemeClr val="tx2"/>
                </a:solidFill>
                <a:latin typeface="Century Gothic" pitchFamily="34" charset="0"/>
              </a:rPr>
              <a:t>Kdepak. Každé zaokrouhlení znamená odchýlení od přesného výsledku a my přece chceme počítat přesně!</a:t>
            </a:r>
            <a:endParaRPr lang="cs-CZ" b="1" i="1" dirty="0">
              <a:solidFill>
                <a:schemeClr val="tx2"/>
              </a:solidFill>
              <a:latin typeface="Century Gothic" pitchFamily="34" charset="0"/>
            </a:endParaRPr>
          </a:p>
        </p:txBody>
      </p:sp>
      <p:sp>
        <p:nvSpPr>
          <p:cNvPr id="38" name="AutoShape 21"/>
          <p:cNvSpPr>
            <a:spLocks noChangeArrowheads="1"/>
          </p:cNvSpPr>
          <p:nvPr/>
        </p:nvSpPr>
        <p:spPr bwMode="auto">
          <a:xfrm>
            <a:off x="6572696" y="4797425"/>
            <a:ext cx="2463800" cy="1655763"/>
          </a:xfrm>
          <a:prstGeom prst="cloudCallout">
            <a:avLst>
              <a:gd name="adj1" fmla="val -134713"/>
              <a:gd name="adj2" fmla="val -14620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anchor="ctr" anchorCtr="1"/>
          <a:lstStyle/>
          <a:p>
            <a:pPr algn="ctr"/>
            <a:r>
              <a:rPr lang="cs-CZ" sz="1600" b="1"/>
              <a:t>A jej, perioda! Co s tím? Zaokrouhlíme to?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/>
      <p:bldP spid="28" grpId="0" animBg="1"/>
      <p:bldP spid="36" grpId="0"/>
      <p:bldP spid="37" grpId="0"/>
      <p:bldP spid="38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3"/>
          <p:cNvSpPr>
            <a:spLocks noChangeArrowheads="1"/>
          </p:cNvSpPr>
          <p:nvPr/>
        </p:nvSpPr>
        <p:spPr bwMode="auto">
          <a:xfrm>
            <a:off x="0" y="0"/>
            <a:ext cx="9144000" cy="620688"/>
          </a:xfrm>
          <a:prstGeom prst="rect">
            <a:avLst/>
          </a:prstGeom>
          <a:solidFill>
            <a:srgbClr val="00B0F0"/>
          </a:solidFill>
          <a:ln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cs-CZ" sz="3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Slovní úloha o pohybu – varianta 2</a:t>
            </a:r>
          </a:p>
        </p:txBody>
      </p:sp>
      <p:sp>
        <p:nvSpPr>
          <p:cNvPr id="243714" name="Rectangle 2"/>
          <p:cNvSpPr>
            <a:spLocks noChangeArrowheads="1"/>
          </p:cNvSpPr>
          <p:nvPr/>
        </p:nvSpPr>
        <p:spPr bwMode="auto">
          <a:xfrm>
            <a:off x="179512" y="764704"/>
            <a:ext cx="8784975" cy="10801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b="1" dirty="0">
                <a:solidFill>
                  <a:schemeClr val="tx2"/>
                </a:solidFill>
                <a:latin typeface="Century Gothic" pitchFamily="34" charset="0"/>
              </a:rPr>
              <a:t>Příklad: </a:t>
            </a:r>
            <a:br>
              <a:rPr lang="cs-CZ" b="1" dirty="0">
                <a:solidFill>
                  <a:schemeClr val="tx2"/>
                </a:solidFill>
                <a:latin typeface="Century Gothic" pitchFamily="34" charset="0"/>
              </a:rPr>
            </a:br>
            <a:r>
              <a:rPr lang="cs-CZ" b="1" dirty="0">
                <a:solidFill>
                  <a:schemeClr val="tx2"/>
                </a:solidFill>
                <a:latin typeface="Century Gothic" pitchFamily="34" charset="0"/>
              </a:rPr>
              <a:t>Chodec jde průměrnou rychlostí 4 km/</a:t>
            </a:r>
            <a:r>
              <a:rPr lang="cs-CZ" b="1" dirty="0" err="1">
                <a:solidFill>
                  <a:schemeClr val="tx2"/>
                </a:solidFill>
                <a:latin typeface="Century Gothic" pitchFamily="34" charset="0"/>
              </a:rPr>
              <a:t>h</a:t>
            </a:r>
            <a:r>
              <a:rPr lang="cs-CZ" b="1" dirty="0">
                <a:solidFill>
                  <a:schemeClr val="tx2"/>
                </a:solidFill>
                <a:latin typeface="Century Gothic" pitchFamily="34" charset="0"/>
              </a:rPr>
              <a:t>. Za 20 minut vyjel za ním cyklista průměrnou rychlostí 24 km/</a:t>
            </a:r>
            <a:r>
              <a:rPr lang="cs-CZ" b="1" dirty="0" err="1">
                <a:solidFill>
                  <a:schemeClr val="tx2"/>
                </a:solidFill>
                <a:latin typeface="Century Gothic" pitchFamily="34" charset="0"/>
              </a:rPr>
              <a:t>h</a:t>
            </a:r>
            <a:r>
              <a:rPr lang="cs-CZ" b="1" dirty="0">
                <a:solidFill>
                  <a:schemeClr val="tx2"/>
                </a:solidFill>
                <a:latin typeface="Century Gothic" pitchFamily="34" charset="0"/>
              </a:rPr>
              <a:t>. Za jakou dobu dojede cyklista chodce a kolik kilometrů přitom ujede?</a:t>
            </a:r>
          </a:p>
        </p:txBody>
      </p:sp>
      <p:sp>
        <p:nvSpPr>
          <p:cNvPr id="243740" name="Line 28"/>
          <p:cNvSpPr>
            <a:spLocks noChangeShapeType="1"/>
          </p:cNvSpPr>
          <p:nvPr/>
        </p:nvSpPr>
        <p:spPr bwMode="auto">
          <a:xfrm>
            <a:off x="1116013" y="2060575"/>
            <a:ext cx="7416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243758" name="Line 46"/>
          <p:cNvSpPr>
            <a:spLocks noChangeShapeType="1"/>
          </p:cNvSpPr>
          <p:nvPr/>
        </p:nvSpPr>
        <p:spPr bwMode="auto">
          <a:xfrm>
            <a:off x="1547813" y="2205038"/>
            <a:ext cx="4749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oval" w="med" len="med"/>
            <a:tailEnd type="oval" w="med" len="med"/>
          </a:ln>
        </p:spPr>
        <p:txBody>
          <a:bodyPr/>
          <a:lstStyle/>
          <a:p>
            <a:endParaRPr lang="cs-CZ"/>
          </a:p>
        </p:txBody>
      </p:sp>
      <p:sp>
        <p:nvSpPr>
          <p:cNvPr id="243759" name="Line 47"/>
          <p:cNvSpPr>
            <a:spLocks noChangeShapeType="1"/>
          </p:cNvSpPr>
          <p:nvPr/>
        </p:nvSpPr>
        <p:spPr bwMode="auto">
          <a:xfrm>
            <a:off x="3059113" y="2103438"/>
            <a:ext cx="0" cy="1793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243760" name="Rectangle 48"/>
          <p:cNvSpPr>
            <a:spLocks noChangeArrowheads="1"/>
          </p:cNvSpPr>
          <p:nvPr/>
        </p:nvSpPr>
        <p:spPr bwMode="auto">
          <a:xfrm>
            <a:off x="1331913" y="2133600"/>
            <a:ext cx="504825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2400" b="1">
                <a:solidFill>
                  <a:schemeClr val="tx2"/>
                </a:solidFill>
                <a:latin typeface="Century Gothic" pitchFamily="34" charset="0"/>
              </a:rPr>
              <a:t>A</a:t>
            </a:r>
          </a:p>
        </p:txBody>
      </p:sp>
      <p:sp>
        <p:nvSpPr>
          <p:cNvPr id="243761" name="Rectangle 49"/>
          <p:cNvSpPr>
            <a:spLocks noChangeArrowheads="1"/>
          </p:cNvSpPr>
          <p:nvPr/>
        </p:nvSpPr>
        <p:spPr bwMode="auto">
          <a:xfrm>
            <a:off x="6156325" y="2133600"/>
            <a:ext cx="504825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2400" b="1">
                <a:solidFill>
                  <a:schemeClr val="tx2"/>
                </a:solidFill>
                <a:latin typeface="Century Gothic" pitchFamily="34" charset="0"/>
              </a:rPr>
              <a:t>B</a:t>
            </a:r>
          </a:p>
        </p:txBody>
      </p:sp>
      <p:sp>
        <p:nvSpPr>
          <p:cNvPr id="243767" name="Line 55"/>
          <p:cNvSpPr>
            <a:spLocks noChangeShapeType="1"/>
          </p:cNvSpPr>
          <p:nvPr/>
        </p:nvSpPr>
        <p:spPr bwMode="auto">
          <a:xfrm>
            <a:off x="1547813" y="3325813"/>
            <a:ext cx="4749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oval" w="med" len="med"/>
            <a:tailEnd type="oval" w="med" len="med"/>
          </a:ln>
        </p:spPr>
        <p:txBody>
          <a:bodyPr/>
          <a:lstStyle/>
          <a:p>
            <a:endParaRPr lang="cs-CZ"/>
          </a:p>
        </p:txBody>
      </p:sp>
      <p:sp>
        <p:nvSpPr>
          <p:cNvPr id="243768" name="Rectangle 56"/>
          <p:cNvSpPr>
            <a:spLocks noChangeArrowheads="1"/>
          </p:cNvSpPr>
          <p:nvPr/>
        </p:nvSpPr>
        <p:spPr bwMode="auto">
          <a:xfrm>
            <a:off x="1331913" y="3254375"/>
            <a:ext cx="504825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2400" b="1">
                <a:solidFill>
                  <a:schemeClr val="tx2"/>
                </a:solidFill>
                <a:latin typeface="Century Gothic" pitchFamily="34" charset="0"/>
              </a:rPr>
              <a:t>A</a:t>
            </a:r>
          </a:p>
        </p:txBody>
      </p:sp>
      <p:sp>
        <p:nvSpPr>
          <p:cNvPr id="243769" name="Rectangle 57"/>
          <p:cNvSpPr>
            <a:spLocks noChangeArrowheads="1"/>
          </p:cNvSpPr>
          <p:nvPr/>
        </p:nvSpPr>
        <p:spPr bwMode="auto">
          <a:xfrm>
            <a:off x="6156325" y="3254375"/>
            <a:ext cx="504825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2400" b="1">
                <a:solidFill>
                  <a:schemeClr val="tx2"/>
                </a:solidFill>
                <a:latin typeface="Century Gothic" pitchFamily="34" charset="0"/>
              </a:rPr>
              <a:t>B</a:t>
            </a:r>
          </a:p>
        </p:txBody>
      </p:sp>
      <p:sp>
        <p:nvSpPr>
          <p:cNvPr id="243770" name="Rectangle 58"/>
          <p:cNvSpPr>
            <a:spLocks noChangeArrowheads="1"/>
          </p:cNvSpPr>
          <p:nvPr/>
        </p:nvSpPr>
        <p:spPr bwMode="auto">
          <a:xfrm>
            <a:off x="2857500" y="2135188"/>
            <a:ext cx="504825" cy="649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2400" b="1">
                <a:solidFill>
                  <a:schemeClr val="tx2"/>
                </a:solidFill>
                <a:latin typeface="Century Gothic" pitchFamily="34" charset="0"/>
              </a:rPr>
              <a:t>C</a:t>
            </a:r>
          </a:p>
        </p:txBody>
      </p:sp>
      <p:sp>
        <p:nvSpPr>
          <p:cNvPr id="243776" name="Rectangle 64"/>
          <p:cNvSpPr>
            <a:spLocks noChangeArrowheads="1"/>
          </p:cNvSpPr>
          <p:nvPr/>
        </p:nvSpPr>
        <p:spPr bwMode="auto">
          <a:xfrm>
            <a:off x="1606550" y="2162175"/>
            <a:ext cx="1366838" cy="733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1600" b="1" i="1">
                <a:solidFill>
                  <a:schemeClr val="accent2"/>
                </a:solidFill>
                <a:latin typeface="Century Gothic" pitchFamily="34" charset="0"/>
              </a:rPr>
              <a:t>v</a:t>
            </a:r>
            <a:r>
              <a:rPr lang="cs-CZ" sz="1600" b="1" i="1" baseline="-25000">
                <a:solidFill>
                  <a:schemeClr val="accent2"/>
                </a:solidFill>
                <a:latin typeface="Century Gothic" pitchFamily="34" charset="0"/>
              </a:rPr>
              <a:t>1</a:t>
            </a:r>
            <a:r>
              <a:rPr lang="cs-CZ" sz="1600" b="1" i="1">
                <a:solidFill>
                  <a:schemeClr val="accent2"/>
                </a:solidFill>
                <a:latin typeface="Century Gothic" pitchFamily="34" charset="0"/>
              </a:rPr>
              <a:t>= 4 km/h</a:t>
            </a:r>
            <a:endParaRPr lang="cs-CZ" sz="1600" b="1">
              <a:solidFill>
                <a:schemeClr val="accent2"/>
              </a:solidFill>
              <a:latin typeface="Century Gothic" pitchFamily="34" charset="0"/>
            </a:endParaRPr>
          </a:p>
        </p:txBody>
      </p:sp>
      <p:sp>
        <p:nvSpPr>
          <p:cNvPr id="243777" name="Line 65"/>
          <p:cNvSpPr>
            <a:spLocks noChangeShapeType="1"/>
          </p:cNvSpPr>
          <p:nvPr/>
        </p:nvSpPr>
        <p:spPr bwMode="auto">
          <a:xfrm>
            <a:off x="1547664" y="2348880"/>
            <a:ext cx="1512168" cy="0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cs-CZ"/>
          </a:p>
        </p:txBody>
      </p:sp>
      <p:sp>
        <p:nvSpPr>
          <p:cNvPr id="243778" name="Rectangle 66"/>
          <p:cNvSpPr>
            <a:spLocks noChangeArrowheads="1"/>
          </p:cNvSpPr>
          <p:nvPr/>
        </p:nvSpPr>
        <p:spPr bwMode="auto">
          <a:xfrm>
            <a:off x="1619250" y="3300413"/>
            <a:ext cx="1366838" cy="733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1600" b="1" i="1">
                <a:solidFill>
                  <a:srgbClr val="FF0000"/>
                </a:solidFill>
                <a:latin typeface="Century Gothic" pitchFamily="34" charset="0"/>
              </a:rPr>
              <a:t>v</a:t>
            </a:r>
            <a:r>
              <a:rPr lang="cs-CZ" sz="1600" b="1" i="1" baseline="-25000">
                <a:solidFill>
                  <a:srgbClr val="FF0000"/>
                </a:solidFill>
                <a:latin typeface="Century Gothic" pitchFamily="34" charset="0"/>
              </a:rPr>
              <a:t>2</a:t>
            </a:r>
            <a:r>
              <a:rPr lang="cs-CZ" sz="1600" b="1" i="1">
                <a:solidFill>
                  <a:srgbClr val="FF0000"/>
                </a:solidFill>
                <a:latin typeface="Century Gothic" pitchFamily="34" charset="0"/>
              </a:rPr>
              <a:t>= 24 km/h</a:t>
            </a:r>
            <a:endParaRPr lang="cs-CZ" sz="1600" b="1">
              <a:solidFill>
                <a:srgbClr val="FF0000"/>
              </a:solidFill>
              <a:latin typeface="Century Gothic" pitchFamily="34" charset="0"/>
            </a:endParaRPr>
          </a:p>
        </p:txBody>
      </p:sp>
      <p:sp>
        <p:nvSpPr>
          <p:cNvPr id="243779" name="Line 67"/>
          <p:cNvSpPr>
            <a:spLocks noChangeShapeType="1"/>
          </p:cNvSpPr>
          <p:nvPr/>
        </p:nvSpPr>
        <p:spPr bwMode="auto">
          <a:xfrm flipV="1">
            <a:off x="1547664" y="3429000"/>
            <a:ext cx="4752528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cs-CZ"/>
          </a:p>
        </p:txBody>
      </p:sp>
      <p:sp>
        <p:nvSpPr>
          <p:cNvPr id="243780" name="Rectangle 68"/>
          <p:cNvSpPr>
            <a:spLocks noChangeArrowheads="1"/>
          </p:cNvSpPr>
          <p:nvPr/>
        </p:nvSpPr>
        <p:spPr bwMode="auto">
          <a:xfrm>
            <a:off x="1633538" y="2652837"/>
            <a:ext cx="1366837" cy="3441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1600" b="1" i="1" dirty="0">
                <a:solidFill>
                  <a:schemeClr val="accent2"/>
                </a:solidFill>
                <a:latin typeface="Century Gothic" pitchFamily="34" charset="0"/>
              </a:rPr>
              <a:t>t = 20min</a:t>
            </a:r>
            <a:endParaRPr lang="cs-CZ" sz="1600" b="1" dirty="0">
              <a:solidFill>
                <a:schemeClr val="accent2"/>
              </a:solidFill>
              <a:latin typeface="Century Gothic" pitchFamily="34" charset="0"/>
            </a:endParaRPr>
          </a:p>
        </p:txBody>
      </p:sp>
      <p:cxnSp>
        <p:nvCxnSpPr>
          <p:cNvPr id="26" name="Přímá spojovací čára 25"/>
          <p:cNvCxnSpPr>
            <a:endCxn id="243759" idx="1"/>
          </p:cNvCxnSpPr>
          <p:nvPr/>
        </p:nvCxnSpPr>
        <p:spPr>
          <a:xfrm flipV="1">
            <a:off x="1547664" y="2282825"/>
            <a:ext cx="1511449" cy="100215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Přímá spojovací čára 28"/>
          <p:cNvCxnSpPr>
            <a:stCxn id="243758" idx="0"/>
          </p:cNvCxnSpPr>
          <p:nvPr/>
        </p:nvCxnSpPr>
        <p:spPr>
          <a:xfrm flipH="1">
            <a:off x="1547664" y="2205038"/>
            <a:ext cx="149" cy="136797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Line 65"/>
          <p:cNvSpPr>
            <a:spLocks noChangeShapeType="1"/>
          </p:cNvSpPr>
          <p:nvPr/>
        </p:nvSpPr>
        <p:spPr bwMode="auto">
          <a:xfrm>
            <a:off x="3059832" y="2348880"/>
            <a:ext cx="3240360" cy="0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cs-CZ"/>
          </a:p>
        </p:txBody>
      </p:sp>
      <p:sp>
        <p:nvSpPr>
          <p:cNvPr id="34" name="Rectangle 68"/>
          <p:cNvSpPr>
            <a:spLocks noChangeArrowheads="1"/>
          </p:cNvSpPr>
          <p:nvPr/>
        </p:nvSpPr>
        <p:spPr bwMode="auto">
          <a:xfrm>
            <a:off x="4644008" y="2420888"/>
            <a:ext cx="1366837" cy="3441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1600" b="1" i="1" dirty="0">
                <a:solidFill>
                  <a:schemeClr val="accent2"/>
                </a:solidFill>
                <a:latin typeface="Century Gothic" pitchFamily="34" charset="0"/>
              </a:rPr>
              <a:t>t  </a:t>
            </a:r>
            <a:endParaRPr lang="cs-CZ" sz="1600" b="1" dirty="0">
              <a:solidFill>
                <a:schemeClr val="accent2"/>
              </a:solidFill>
              <a:latin typeface="Century Gothic" pitchFamily="34" charset="0"/>
            </a:endParaRPr>
          </a:p>
        </p:txBody>
      </p:sp>
      <p:sp>
        <p:nvSpPr>
          <p:cNvPr id="35" name="Rectangle 68"/>
          <p:cNvSpPr>
            <a:spLocks noChangeArrowheads="1"/>
          </p:cNvSpPr>
          <p:nvPr/>
        </p:nvSpPr>
        <p:spPr bwMode="auto">
          <a:xfrm>
            <a:off x="4499992" y="3501008"/>
            <a:ext cx="1366837" cy="3441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1600" b="1" i="1" dirty="0">
                <a:solidFill>
                  <a:srgbClr val="FF0000"/>
                </a:solidFill>
                <a:latin typeface="Century Gothic" pitchFamily="34" charset="0"/>
              </a:rPr>
              <a:t>t</a:t>
            </a:r>
            <a:endParaRPr lang="cs-CZ" sz="1600" b="1" dirty="0">
              <a:solidFill>
                <a:srgbClr val="FF0000"/>
              </a:solidFill>
              <a:latin typeface="Century Gothic" pitchFamily="34" charset="0"/>
            </a:endParaRPr>
          </a:p>
        </p:txBody>
      </p:sp>
      <p:sp>
        <p:nvSpPr>
          <p:cNvPr id="30" name="Rectangle 4"/>
          <p:cNvSpPr>
            <a:spLocks noChangeArrowheads="1"/>
          </p:cNvSpPr>
          <p:nvPr/>
        </p:nvSpPr>
        <p:spPr bwMode="auto">
          <a:xfrm>
            <a:off x="179512" y="4221163"/>
            <a:ext cx="5544616" cy="649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b="1" dirty="0">
                <a:solidFill>
                  <a:schemeClr val="tx2"/>
                </a:solidFill>
                <a:latin typeface="Century Gothic" pitchFamily="34" charset="0"/>
              </a:rPr>
              <a:t>Tak co s tím? Jak jinak a přesně můžeme vyjádřit část celku, když nám to desetinná čísla neumožňují?</a:t>
            </a:r>
            <a:endParaRPr lang="cs-CZ" b="1" i="1" dirty="0">
              <a:solidFill>
                <a:schemeClr val="tx2"/>
              </a:solidFill>
              <a:latin typeface="Century Gothic" pitchFamily="34" charset="0"/>
            </a:endParaRPr>
          </a:p>
        </p:txBody>
      </p:sp>
      <p:sp>
        <p:nvSpPr>
          <p:cNvPr id="31" name="AutoShape 13"/>
          <p:cNvSpPr>
            <a:spLocks noChangeArrowheads="1"/>
          </p:cNvSpPr>
          <p:nvPr/>
        </p:nvSpPr>
        <p:spPr bwMode="auto">
          <a:xfrm>
            <a:off x="6587628" y="3933825"/>
            <a:ext cx="1728788" cy="1293813"/>
          </a:xfrm>
          <a:prstGeom prst="cloudCallout">
            <a:avLst>
              <a:gd name="adj1" fmla="val -115380"/>
              <a:gd name="adj2" fmla="val 17731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anchor="ctr" anchorCtr="1"/>
          <a:lstStyle/>
          <a:p>
            <a:pPr algn="ctr"/>
            <a:r>
              <a:rPr lang="cs-CZ" sz="1600" b="1"/>
              <a:t>Správně, pomocí zlomků.</a:t>
            </a:r>
          </a:p>
        </p:txBody>
      </p:sp>
      <p:sp>
        <p:nvSpPr>
          <p:cNvPr id="32" name="AutoShape 21"/>
          <p:cNvSpPr>
            <a:spLocks noChangeArrowheads="1"/>
          </p:cNvSpPr>
          <p:nvPr/>
        </p:nvSpPr>
        <p:spPr bwMode="auto">
          <a:xfrm>
            <a:off x="6301854" y="4797425"/>
            <a:ext cx="2270125" cy="1657350"/>
          </a:xfrm>
          <a:prstGeom prst="cloudCallout">
            <a:avLst>
              <a:gd name="adj1" fmla="val -124565"/>
              <a:gd name="adj2" fmla="val 4597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anchor="ctr" anchorCtr="1"/>
          <a:lstStyle/>
          <a:p>
            <a:pPr algn="ctr"/>
            <a:r>
              <a:rPr lang="cs-CZ" sz="1600" b="1"/>
              <a:t>A  je to! Máme, </a:t>
            </a:r>
          </a:p>
          <a:p>
            <a:pPr algn="ctr"/>
            <a:r>
              <a:rPr lang="cs-CZ" sz="1600" b="1"/>
              <a:t>co jsme potřebovali.</a:t>
            </a:r>
          </a:p>
        </p:txBody>
      </p:sp>
      <p:graphicFrame>
        <p:nvGraphicFramePr>
          <p:cNvPr id="39" name="Object 22"/>
          <p:cNvGraphicFramePr>
            <a:graphicFrameLocks noGrp="1" noChangeAspect="1"/>
          </p:cNvGraphicFramePr>
          <p:nvPr>
            <p:ph/>
          </p:nvPr>
        </p:nvGraphicFramePr>
        <p:xfrm>
          <a:off x="1548879" y="5200650"/>
          <a:ext cx="3025775" cy="996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5954" name="Rovnice" r:id="rId3" imgW="1193760" imgH="393480" progId="Equation.3">
                  <p:embed/>
                </p:oleObj>
              </mc:Choice>
              <mc:Fallback>
                <p:oleObj name="Rovnice" r:id="rId3" imgW="1193760" imgH="393480" progId="Equation.3">
                  <p:embed/>
                  <p:pic>
                    <p:nvPicPr>
                      <p:cNvPr id="0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48879" y="5200650"/>
                        <a:ext cx="3025775" cy="9969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/>
      <p:bldP spid="31" grpId="0" animBg="1"/>
      <p:bldP spid="32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3"/>
          <p:cNvSpPr>
            <a:spLocks noChangeArrowheads="1"/>
          </p:cNvSpPr>
          <p:nvPr/>
        </p:nvSpPr>
        <p:spPr bwMode="auto">
          <a:xfrm>
            <a:off x="0" y="0"/>
            <a:ext cx="9144000" cy="620688"/>
          </a:xfrm>
          <a:prstGeom prst="rect">
            <a:avLst/>
          </a:prstGeom>
          <a:solidFill>
            <a:srgbClr val="00B0F0"/>
          </a:solidFill>
          <a:ln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cs-CZ" sz="3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Slovní úloha o pohybu – varianta 2</a:t>
            </a:r>
          </a:p>
        </p:txBody>
      </p:sp>
      <p:sp>
        <p:nvSpPr>
          <p:cNvPr id="243714" name="Rectangle 2"/>
          <p:cNvSpPr>
            <a:spLocks noChangeArrowheads="1"/>
          </p:cNvSpPr>
          <p:nvPr/>
        </p:nvSpPr>
        <p:spPr bwMode="auto">
          <a:xfrm>
            <a:off x="179512" y="764704"/>
            <a:ext cx="8784975" cy="10801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b="1" dirty="0">
                <a:solidFill>
                  <a:schemeClr val="tx2"/>
                </a:solidFill>
                <a:latin typeface="Century Gothic" pitchFamily="34" charset="0"/>
              </a:rPr>
              <a:t>Příklad: </a:t>
            </a:r>
            <a:br>
              <a:rPr lang="cs-CZ" b="1" dirty="0">
                <a:solidFill>
                  <a:schemeClr val="tx2"/>
                </a:solidFill>
                <a:latin typeface="Century Gothic" pitchFamily="34" charset="0"/>
              </a:rPr>
            </a:br>
            <a:r>
              <a:rPr lang="cs-CZ" b="1" dirty="0">
                <a:solidFill>
                  <a:schemeClr val="tx2"/>
                </a:solidFill>
                <a:latin typeface="Century Gothic" pitchFamily="34" charset="0"/>
              </a:rPr>
              <a:t>Chodec jde průměrnou rychlostí 4 km/</a:t>
            </a:r>
            <a:r>
              <a:rPr lang="cs-CZ" b="1" dirty="0" err="1">
                <a:solidFill>
                  <a:schemeClr val="tx2"/>
                </a:solidFill>
                <a:latin typeface="Century Gothic" pitchFamily="34" charset="0"/>
              </a:rPr>
              <a:t>h</a:t>
            </a:r>
            <a:r>
              <a:rPr lang="cs-CZ" b="1" dirty="0">
                <a:solidFill>
                  <a:schemeClr val="tx2"/>
                </a:solidFill>
                <a:latin typeface="Century Gothic" pitchFamily="34" charset="0"/>
              </a:rPr>
              <a:t>. Za 20 minut vyjel za ním cyklista průměrnou rychlostí 24 km/</a:t>
            </a:r>
            <a:r>
              <a:rPr lang="cs-CZ" b="1" dirty="0" err="1">
                <a:solidFill>
                  <a:schemeClr val="tx2"/>
                </a:solidFill>
                <a:latin typeface="Century Gothic" pitchFamily="34" charset="0"/>
              </a:rPr>
              <a:t>h</a:t>
            </a:r>
            <a:r>
              <a:rPr lang="cs-CZ" b="1" dirty="0">
                <a:solidFill>
                  <a:schemeClr val="tx2"/>
                </a:solidFill>
                <a:latin typeface="Century Gothic" pitchFamily="34" charset="0"/>
              </a:rPr>
              <a:t>. Za jakou dobu dojede cyklista chodce a kolik kilometrů přitom ujede?</a:t>
            </a:r>
          </a:p>
        </p:txBody>
      </p:sp>
      <p:sp>
        <p:nvSpPr>
          <p:cNvPr id="243740" name="Line 28"/>
          <p:cNvSpPr>
            <a:spLocks noChangeShapeType="1"/>
          </p:cNvSpPr>
          <p:nvPr/>
        </p:nvSpPr>
        <p:spPr bwMode="auto">
          <a:xfrm>
            <a:off x="1116013" y="2060575"/>
            <a:ext cx="7416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243758" name="Line 46"/>
          <p:cNvSpPr>
            <a:spLocks noChangeShapeType="1"/>
          </p:cNvSpPr>
          <p:nvPr/>
        </p:nvSpPr>
        <p:spPr bwMode="auto">
          <a:xfrm>
            <a:off x="1547813" y="2205038"/>
            <a:ext cx="4749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oval" w="med" len="med"/>
            <a:tailEnd type="oval" w="med" len="med"/>
          </a:ln>
        </p:spPr>
        <p:txBody>
          <a:bodyPr/>
          <a:lstStyle/>
          <a:p>
            <a:endParaRPr lang="cs-CZ"/>
          </a:p>
        </p:txBody>
      </p:sp>
      <p:sp>
        <p:nvSpPr>
          <p:cNvPr id="243759" name="Line 47"/>
          <p:cNvSpPr>
            <a:spLocks noChangeShapeType="1"/>
          </p:cNvSpPr>
          <p:nvPr/>
        </p:nvSpPr>
        <p:spPr bwMode="auto">
          <a:xfrm>
            <a:off x="3059113" y="2103438"/>
            <a:ext cx="0" cy="1793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243760" name="Rectangle 48"/>
          <p:cNvSpPr>
            <a:spLocks noChangeArrowheads="1"/>
          </p:cNvSpPr>
          <p:nvPr/>
        </p:nvSpPr>
        <p:spPr bwMode="auto">
          <a:xfrm>
            <a:off x="1331913" y="2133600"/>
            <a:ext cx="504825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2400" b="1">
                <a:solidFill>
                  <a:schemeClr val="tx2"/>
                </a:solidFill>
                <a:latin typeface="Century Gothic" pitchFamily="34" charset="0"/>
              </a:rPr>
              <a:t>A</a:t>
            </a:r>
          </a:p>
        </p:txBody>
      </p:sp>
      <p:sp>
        <p:nvSpPr>
          <p:cNvPr id="243761" name="Rectangle 49"/>
          <p:cNvSpPr>
            <a:spLocks noChangeArrowheads="1"/>
          </p:cNvSpPr>
          <p:nvPr/>
        </p:nvSpPr>
        <p:spPr bwMode="auto">
          <a:xfrm>
            <a:off x="6156325" y="2133600"/>
            <a:ext cx="504825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2400" b="1">
                <a:solidFill>
                  <a:schemeClr val="tx2"/>
                </a:solidFill>
                <a:latin typeface="Century Gothic" pitchFamily="34" charset="0"/>
              </a:rPr>
              <a:t>B</a:t>
            </a:r>
          </a:p>
        </p:txBody>
      </p:sp>
      <p:sp>
        <p:nvSpPr>
          <p:cNvPr id="243767" name="Line 55"/>
          <p:cNvSpPr>
            <a:spLocks noChangeShapeType="1"/>
          </p:cNvSpPr>
          <p:nvPr/>
        </p:nvSpPr>
        <p:spPr bwMode="auto">
          <a:xfrm>
            <a:off x="1547813" y="3325813"/>
            <a:ext cx="4749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oval" w="med" len="med"/>
            <a:tailEnd type="oval" w="med" len="med"/>
          </a:ln>
        </p:spPr>
        <p:txBody>
          <a:bodyPr/>
          <a:lstStyle/>
          <a:p>
            <a:endParaRPr lang="cs-CZ"/>
          </a:p>
        </p:txBody>
      </p:sp>
      <p:sp>
        <p:nvSpPr>
          <p:cNvPr id="243768" name="Rectangle 56"/>
          <p:cNvSpPr>
            <a:spLocks noChangeArrowheads="1"/>
          </p:cNvSpPr>
          <p:nvPr/>
        </p:nvSpPr>
        <p:spPr bwMode="auto">
          <a:xfrm>
            <a:off x="1331913" y="3254375"/>
            <a:ext cx="504825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2400" b="1">
                <a:solidFill>
                  <a:schemeClr val="tx2"/>
                </a:solidFill>
                <a:latin typeface="Century Gothic" pitchFamily="34" charset="0"/>
              </a:rPr>
              <a:t>A</a:t>
            </a:r>
          </a:p>
        </p:txBody>
      </p:sp>
      <p:sp>
        <p:nvSpPr>
          <p:cNvPr id="243769" name="Rectangle 57"/>
          <p:cNvSpPr>
            <a:spLocks noChangeArrowheads="1"/>
          </p:cNvSpPr>
          <p:nvPr/>
        </p:nvSpPr>
        <p:spPr bwMode="auto">
          <a:xfrm>
            <a:off x="6156325" y="3254375"/>
            <a:ext cx="504825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2400" b="1">
                <a:solidFill>
                  <a:schemeClr val="tx2"/>
                </a:solidFill>
                <a:latin typeface="Century Gothic" pitchFamily="34" charset="0"/>
              </a:rPr>
              <a:t>B</a:t>
            </a:r>
          </a:p>
        </p:txBody>
      </p:sp>
      <p:sp>
        <p:nvSpPr>
          <p:cNvPr id="243770" name="Rectangle 58"/>
          <p:cNvSpPr>
            <a:spLocks noChangeArrowheads="1"/>
          </p:cNvSpPr>
          <p:nvPr/>
        </p:nvSpPr>
        <p:spPr bwMode="auto">
          <a:xfrm>
            <a:off x="2857500" y="2135188"/>
            <a:ext cx="504825" cy="649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2400" b="1">
                <a:solidFill>
                  <a:schemeClr val="tx2"/>
                </a:solidFill>
                <a:latin typeface="Century Gothic" pitchFamily="34" charset="0"/>
              </a:rPr>
              <a:t>C</a:t>
            </a:r>
          </a:p>
        </p:txBody>
      </p:sp>
      <p:sp>
        <p:nvSpPr>
          <p:cNvPr id="243776" name="Rectangle 64"/>
          <p:cNvSpPr>
            <a:spLocks noChangeArrowheads="1"/>
          </p:cNvSpPr>
          <p:nvPr/>
        </p:nvSpPr>
        <p:spPr bwMode="auto">
          <a:xfrm>
            <a:off x="1606550" y="2162175"/>
            <a:ext cx="1366838" cy="733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1600" b="1" i="1">
                <a:solidFill>
                  <a:schemeClr val="accent2"/>
                </a:solidFill>
                <a:latin typeface="Century Gothic" pitchFamily="34" charset="0"/>
              </a:rPr>
              <a:t>v</a:t>
            </a:r>
            <a:r>
              <a:rPr lang="cs-CZ" sz="1600" b="1" i="1" baseline="-25000">
                <a:solidFill>
                  <a:schemeClr val="accent2"/>
                </a:solidFill>
                <a:latin typeface="Century Gothic" pitchFamily="34" charset="0"/>
              </a:rPr>
              <a:t>1</a:t>
            </a:r>
            <a:r>
              <a:rPr lang="cs-CZ" sz="1600" b="1" i="1">
                <a:solidFill>
                  <a:schemeClr val="accent2"/>
                </a:solidFill>
                <a:latin typeface="Century Gothic" pitchFamily="34" charset="0"/>
              </a:rPr>
              <a:t>= 4 km/h</a:t>
            </a:r>
            <a:endParaRPr lang="cs-CZ" sz="1600" b="1">
              <a:solidFill>
                <a:schemeClr val="accent2"/>
              </a:solidFill>
              <a:latin typeface="Century Gothic" pitchFamily="34" charset="0"/>
            </a:endParaRPr>
          </a:p>
        </p:txBody>
      </p:sp>
      <p:sp>
        <p:nvSpPr>
          <p:cNvPr id="243777" name="Line 65"/>
          <p:cNvSpPr>
            <a:spLocks noChangeShapeType="1"/>
          </p:cNvSpPr>
          <p:nvPr/>
        </p:nvSpPr>
        <p:spPr bwMode="auto">
          <a:xfrm>
            <a:off x="1547664" y="2348880"/>
            <a:ext cx="1512168" cy="0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cs-CZ"/>
          </a:p>
        </p:txBody>
      </p:sp>
      <p:sp>
        <p:nvSpPr>
          <p:cNvPr id="243778" name="Rectangle 66"/>
          <p:cNvSpPr>
            <a:spLocks noChangeArrowheads="1"/>
          </p:cNvSpPr>
          <p:nvPr/>
        </p:nvSpPr>
        <p:spPr bwMode="auto">
          <a:xfrm>
            <a:off x="1619250" y="3300413"/>
            <a:ext cx="1366838" cy="733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1600" b="1" i="1">
                <a:solidFill>
                  <a:srgbClr val="FF0000"/>
                </a:solidFill>
                <a:latin typeface="Century Gothic" pitchFamily="34" charset="0"/>
              </a:rPr>
              <a:t>v</a:t>
            </a:r>
            <a:r>
              <a:rPr lang="cs-CZ" sz="1600" b="1" i="1" baseline="-25000">
                <a:solidFill>
                  <a:srgbClr val="FF0000"/>
                </a:solidFill>
                <a:latin typeface="Century Gothic" pitchFamily="34" charset="0"/>
              </a:rPr>
              <a:t>2</a:t>
            </a:r>
            <a:r>
              <a:rPr lang="cs-CZ" sz="1600" b="1" i="1">
                <a:solidFill>
                  <a:srgbClr val="FF0000"/>
                </a:solidFill>
                <a:latin typeface="Century Gothic" pitchFamily="34" charset="0"/>
              </a:rPr>
              <a:t>= 24 km/h</a:t>
            </a:r>
            <a:endParaRPr lang="cs-CZ" sz="1600" b="1">
              <a:solidFill>
                <a:srgbClr val="FF0000"/>
              </a:solidFill>
              <a:latin typeface="Century Gothic" pitchFamily="34" charset="0"/>
            </a:endParaRPr>
          </a:p>
        </p:txBody>
      </p:sp>
      <p:sp>
        <p:nvSpPr>
          <p:cNvPr id="243779" name="Line 67"/>
          <p:cNvSpPr>
            <a:spLocks noChangeShapeType="1"/>
          </p:cNvSpPr>
          <p:nvPr/>
        </p:nvSpPr>
        <p:spPr bwMode="auto">
          <a:xfrm flipV="1">
            <a:off x="1547664" y="3429000"/>
            <a:ext cx="4752528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cs-CZ"/>
          </a:p>
        </p:txBody>
      </p:sp>
      <p:sp>
        <p:nvSpPr>
          <p:cNvPr id="243780" name="Rectangle 68"/>
          <p:cNvSpPr>
            <a:spLocks noChangeArrowheads="1"/>
          </p:cNvSpPr>
          <p:nvPr/>
        </p:nvSpPr>
        <p:spPr bwMode="auto">
          <a:xfrm>
            <a:off x="1633538" y="2652837"/>
            <a:ext cx="1366837" cy="3441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1600" b="1" i="1" dirty="0">
                <a:solidFill>
                  <a:schemeClr val="accent2"/>
                </a:solidFill>
                <a:latin typeface="Century Gothic" pitchFamily="34" charset="0"/>
              </a:rPr>
              <a:t>t = 20min</a:t>
            </a:r>
            <a:endParaRPr lang="cs-CZ" sz="1600" b="1" dirty="0">
              <a:solidFill>
                <a:schemeClr val="accent2"/>
              </a:solidFill>
              <a:latin typeface="Century Gothic" pitchFamily="34" charset="0"/>
            </a:endParaRPr>
          </a:p>
        </p:txBody>
      </p:sp>
      <p:cxnSp>
        <p:nvCxnSpPr>
          <p:cNvPr id="26" name="Přímá spojovací čára 25"/>
          <p:cNvCxnSpPr>
            <a:endCxn id="243759" idx="1"/>
          </p:cNvCxnSpPr>
          <p:nvPr/>
        </p:nvCxnSpPr>
        <p:spPr>
          <a:xfrm flipV="1">
            <a:off x="1547664" y="2282825"/>
            <a:ext cx="1511449" cy="100215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Přímá spojovací čára 28"/>
          <p:cNvCxnSpPr>
            <a:stCxn id="243758" idx="0"/>
          </p:cNvCxnSpPr>
          <p:nvPr/>
        </p:nvCxnSpPr>
        <p:spPr>
          <a:xfrm flipH="1">
            <a:off x="1547664" y="2205038"/>
            <a:ext cx="149" cy="136797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Line 65"/>
          <p:cNvSpPr>
            <a:spLocks noChangeShapeType="1"/>
          </p:cNvSpPr>
          <p:nvPr/>
        </p:nvSpPr>
        <p:spPr bwMode="auto">
          <a:xfrm>
            <a:off x="3059832" y="2348880"/>
            <a:ext cx="3240360" cy="0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cs-CZ"/>
          </a:p>
        </p:txBody>
      </p:sp>
      <p:sp>
        <p:nvSpPr>
          <p:cNvPr id="34" name="Rectangle 68"/>
          <p:cNvSpPr>
            <a:spLocks noChangeArrowheads="1"/>
          </p:cNvSpPr>
          <p:nvPr/>
        </p:nvSpPr>
        <p:spPr bwMode="auto">
          <a:xfrm>
            <a:off x="4644008" y="2420888"/>
            <a:ext cx="1366837" cy="3441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1600" b="1" i="1" dirty="0">
                <a:solidFill>
                  <a:schemeClr val="accent2"/>
                </a:solidFill>
                <a:latin typeface="Century Gothic" pitchFamily="34" charset="0"/>
              </a:rPr>
              <a:t>t  </a:t>
            </a:r>
            <a:endParaRPr lang="cs-CZ" sz="1600" b="1" dirty="0">
              <a:solidFill>
                <a:schemeClr val="accent2"/>
              </a:solidFill>
              <a:latin typeface="Century Gothic" pitchFamily="34" charset="0"/>
            </a:endParaRPr>
          </a:p>
        </p:txBody>
      </p:sp>
      <p:sp>
        <p:nvSpPr>
          <p:cNvPr id="35" name="Rectangle 68"/>
          <p:cNvSpPr>
            <a:spLocks noChangeArrowheads="1"/>
          </p:cNvSpPr>
          <p:nvPr/>
        </p:nvSpPr>
        <p:spPr bwMode="auto">
          <a:xfrm>
            <a:off x="4499992" y="3501008"/>
            <a:ext cx="1366837" cy="3441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1600" b="1" i="1" dirty="0">
                <a:solidFill>
                  <a:srgbClr val="FF0000"/>
                </a:solidFill>
                <a:latin typeface="Century Gothic" pitchFamily="34" charset="0"/>
              </a:rPr>
              <a:t>t</a:t>
            </a:r>
            <a:endParaRPr lang="cs-CZ" sz="1600" b="1" dirty="0">
              <a:solidFill>
                <a:srgbClr val="FF0000"/>
              </a:solidFill>
              <a:latin typeface="Century Gothic" pitchFamily="34" charset="0"/>
            </a:endParaRPr>
          </a:p>
        </p:txBody>
      </p:sp>
      <p:sp>
        <p:nvSpPr>
          <p:cNvPr id="36" name="Rectangle 4"/>
          <p:cNvSpPr>
            <a:spLocks noChangeArrowheads="1"/>
          </p:cNvSpPr>
          <p:nvPr/>
        </p:nvSpPr>
        <p:spPr bwMode="auto">
          <a:xfrm>
            <a:off x="251520" y="4581525"/>
            <a:ext cx="8712968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b="1" dirty="0">
                <a:solidFill>
                  <a:schemeClr val="tx2"/>
                </a:solidFill>
                <a:latin typeface="Century Gothic" pitchFamily="34" charset="0"/>
              </a:rPr>
              <a:t>Jak tedy vyjádříme, že chodec vyrazil o 20 minut, což je 1/3 hodiny později a což znamená, že jeho čas bude o 1/3 delší?</a:t>
            </a:r>
          </a:p>
        </p:txBody>
      </p:sp>
      <p:graphicFrame>
        <p:nvGraphicFramePr>
          <p:cNvPr id="37" name="Object 20"/>
          <p:cNvGraphicFramePr>
            <a:graphicFrameLocks noGrp="1" noChangeAspect="1"/>
          </p:cNvGraphicFramePr>
          <p:nvPr>
            <p:ph/>
          </p:nvPr>
        </p:nvGraphicFramePr>
        <p:xfrm>
          <a:off x="3059113" y="5384800"/>
          <a:ext cx="841375" cy="996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6979" name="Rovnice" r:id="rId3" imgW="342720" imgH="406080" progId="Equation.3">
                  <p:embed/>
                </p:oleObj>
              </mc:Choice>
              <mc:Fallback>
                <p:oleObj name="Rovnice" r:id="rId3" imgW="342720" imgH="406080" progId="Equation.3">
                  <p:embed/>
                  <p:pic>
                    <p:nvPicPr>
                      <p:cNvPr id="0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59113" y="5384800"/>
                        <a:ext cx="841375" cy="9969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3"/>
          <p:cNvSpPr>
            <a:spLocks noChangeArrowheads="1"/>
          </p:cNvSpPr>
          <p:nvPr/>
        </p:nvSpPr>
        <p:spPr bwMode="auto">
          <a:xfrm>
            <a:off x="0" y="0"/>
            <a:ext cx="9144000" cy="620688"/>
          </a:xfrm>
          <a:prstGeom prst="rect">
            <a:avLst/>
          </a:prstGeom>
          <a:solidFill>
            <a:srgbClr val="00B0F0"/>
          </a:solidFill>
          <a:ln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cs-CZ" sz="3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Slovní úloha o pohybu – varianta 2</a:t>
            </a:r>
          </a:p>
        </p:txBody>
      </p:sp>
      <p:sp>
        <p:nvSpPr>
          <p:cNvPr id="243714" name="Rectangle 2"/>
          <p:cNvSpPr>
            <a:spLocks noChangeArrowheads="1"/>
          </p:cNvSpPr>
          <p:nvPr/>
        </p:nvSpPr>
        <p:spPr bwMode="auto">
          <a:xfrm>
            <a:off x="179512" y="764704"/>
            <a:ext cx="8784975" cy="10801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b="1" dirty="0">
                <a:solidFill>
                  <a:schemeClr val="tx2"/>
                </a:solidFill>
                <a:latin typeface="Century Gothic" pitchFamily="34" charset="0"/>
              </a:rPr>
              <a:t>Příklad: </a:t>
            </a:r>
            <a:br>
              <a:rPr lang="cs-CZ" b="1" dirty="0">
                <a:solidFill>
                  <a:schemeClr val="tx2"/>
                </a:solidFill>
                <a:latin typeface="Century Gothic" pitchFamily="34" charset="0"/>
              </a:rPr>
            </a:br>
            <a:r>
              <a:rPr lang="cs-CZ" b="1" dirty="0">
                <a:solidFill>
                  <a:schemeClr val="tx2"/>
                </a:solidFill>
                <a:latin typeface="Century Gothic" pitchFamily="34" charset="0"/>
              </a:rPr>
              <a:t>Chodec jde průměrnou rychlostí 4 km/</a:t>
            </a:r>
            <a:r>
              <a:rPr lang="cs-CZ" b="1" dirty="0" err="1">
                <a:solidFill>
                  <a:schemeClr val="tx2"/>
                </a:solidFill>
                <a:latin typeface="Century Gothic" pitchFamily="34" charset="0"/>
              </a:rPr>
              <a:t>h</a:t>
            </a:r>
            <a:r>
              <a:rPr lang="cs-CZ" b="1" dirty="0">
                <a:solidFill>
                  <a:schemeClr val="tx2"/>
                </a:solidFill>
                <a:latin typeface="Century Gothic" pitchFamily="34" charset="0"/>
              </a:rPr>
              <a:t>. Za 20 minut vyjel za ním cyklista průměrnou rychlostí 24 km/</a:t>
            </a:r>
            <a:r>
              <a:rPr lang="cs-CZ" b="1" dirty="0" err="1">
                <a:solidFill>
                  <a:schemeClr val="tx2"/>
                </a:solidFill>
                <a:latin typeface="Century Gothic" pitchFamily="34" charset="0"/>
              </a:rPr>
              <a:t>h</a:t>
            </a:r>
            <a:r>
              <a:rPr lang="cs-CZ" b="1" dirty="0">
                <a:solidFill>
                  <a:schemeClr val="tx2"/>
                </a:solidFill>
                <a:latin typeface="Century Gothic" pitchFamily="34" charset="0"/>
              </a:rPr>
              <a:t>. Za jakou dobu dojede cyklista chodce a kolik kilometrů přitom ujede?</a:t>
            </a:r>
          </a:p>
        </p:txBody>
      </p:sp>
      <p:sp>
        <p:nvSpPr>
          <p:cNvPr id="243740" name="Line 28"/>
          <p:cNvSpPr>
            <a:spLocks noChangeShapeType="1"/>
          </p:cNvSpPr>
          <p:nvPr/>
        </p:nvSpPr>
        <p:spPr bwMode="auto">
          <a:xfrm>
            <a:off x="1116013" y="1988840"/>
            <a:ext cx="7416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243758" name="Line 46"/>
          <p:cNvSpPr>
            <a:spLocks noChangeShapeType="1"/>
          </p:cNvSpPr>
          <p:nvPr/>
        </p:nvSpPr>
        <p:spPr bwMode="auto">
          <a:xfrm>
            <a:off x="1547813" y="2824336"/>
            <a:ext cx="4749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oval" w="med" len="med"/>
            <a:tailEnd type="oval" w="med" len="med"/>
          </a:ln>
        </p:spPr>
        <p:txBody>
          <a:bodyPr/>
          <a:lstStyle/>
          <a:p>
            <a:endParaRPr lang="cs-CZ"/>
          </a:p>
        </p:txBody>
      </p:sp>
      <p:sp>
        <p:nvSpPr>
          <p:cNvPr id="243759" name="Line 47"/>
          <p:cNvSpPr>
            <a:spLocks noChangeShapeType="1"/>
          </p:cNvSpPr>
          <p:nvPr/>
        </p:nvSpPr>
        <p:spPr bwMode="auto">
          <a:xfrm>
            <a:off x="3059113" y="2722736"/>
            <a:ext cx="0" cy="1793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243760" name="Rectangle 48"/>
          <p:cNvSpPr>
            <a:spLocks noChangeArrowheads="1"/>
          </p:cNvSpPr>
          <p:nvPr/>
        </p:nvSpPr>
        <p:spPr bwMode="auto">
          <a:xfrm>
            <a:off x="1331913" y="2752898"/>
            <a:ext cx="504825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2400" b="1">
                <a:solidFill>
                  <a:schemeClr val="tx2"/>
                </a:solidFill>
                <a:latin typeface="Century Gothic" pitchFamily="34" charset="0"/>
              </a:rPr>
              <a:t>A</a:t>
            </a:r>
          </a:p>
        </p:txBody>
      </p:sp>
      <p:sp>
        <p:nvSpPr>
          <p:cNvPr id="243761" name="Rectangle 49"/>
          <p:cNvSpPr>
            <a:spLocks noChangeArrowheads="1"/>
          </p:cNvSpPr>
          <p:nvPr/>
        </p:nvSpPr>
        <p:spPr bwMode="auto">
          <a:xfrm>
            <a:off x="6156325" y="2752898"/>
            <a:ext cx="504825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2400" b="1">
                <a:solidFill>
                  <a:schemeClr val="tx2"/>
                </a:solidFill>
                <a:latin typeface="Century Gothic" pitchFamily="34" charset="0"/>
              </a:rPr>
              <a:t>B</a:t>
            </a:r>
          </a:p>
        </p:txBody>
      </p:sp>
      <p:sp>
        <p:nvSpPr>
          <p:cNvPr id="243767" name="Line 55"/>
          <p:cNvSpPr>
            <a:spLocks noChangeShapeType="1"/>
          </p:cNvSpPr>
          <p:nvPr/>
        </p:nvSpPr>
        <p:spPr bwMode="auto">
          <a:xfrm>
            <a:off x="1547813" y="3945111"/>
            <a:ext cx="4749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oval" w="med" len="med"/>
            <a:tailEnd type="oval" w="med" len="med"/>
          </a:ln>
        </p:spPr>
        <p:txBody>
          <a:bodyPr/>
          <a:lstStyle/>
          <a:p>
            <a:endParaRPr lang="cs-CZ"/>
          </a:p>
        </p:txBody>
      </p:sp>
      <p:sp>
        <p:nvSpPr>
          <p:cNvPr id="243768" name="Rectangle 56"/>
          <p:cNvSpPr>
            <a:spLocks noChangeArrowheads="1"/>
          </p:cNvSpPr>
          <p:nvPr/>
        </p:nvSpPr>
        <p:spPr bwMode="auto">
          <a:xfrm>
            <a:off x="1331913" y="3873673"/>
            <a:ext cx="504825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2400" b="1">
                <a:solidFill>
                  <a:schemeClr val="tx2"/>
                </a:solidFill>
                <a:latin typeface="Century Gothic" pitchFamily="34" charset="0"/>
              </a:rPr>
              <a:t>A</a:t>
            </a:r>
          </a:p>
        </p:txBody>
      </p:sp>
      <p:sp>
        <p:nvSpPr>
          <p:cNvPr id="243769" name="Rectangle 57"/>
          <p:cNvSpPr>
            <a:spLocks noChangeArrowheads="1"/>
          </p:cNvSpPr>
          <p:nvPr/>
        </p:nvSpPr>
        <p:spPr bwMode="auto">
          <a:xfrm>
            <a:off x="6156325" y="3873673"/>
            <a:ext cx="504825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2400" b="1">
                <a:solidFill>
                  <a:schemeClr val="tx2"/>
                </a:solidFill>
                <a:latin typeface="Century Gothic" pitchFamily="34" charset="0"/>
              </a:rPr>
              <a:t>B</a:t>
            </a:r>
          </a:p>
        </p:txBody>
      </p:sp>
      <p:sp>
        <p:nvSpPr>
          <p:cNvPr id="243770" name="Rectangle 58"/>
          <p:cNvSpPr>
            <a:spLocks noChangeArrowheads="1"/>
          </p:cNvSpPr>
          <p:nvPr/>
        </p:nvSpPr>
        <p:spPr bwMode="auto">
          <a:xfrm>
            <a:off x="2857500" y="2754486"/>
            <a:ext cx="504825" cy="649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2400" b="1">
                <a:solidFill>
                  <a:schemeClr val="tx2"/>
                </a:solidFill>
                <a:latin typeface="Century Gothic" pitchFamily="34" charset="0"/>
              </a:rPr>
              <a:t>C</a:t>
            </a:r>
          </a:p>
        </p:txBody>
      </p:sp>
      <p:sp>
        <p:nvSpPr>
          <p:cNvPr id="243776" name="Rectangle 64"/>
          <p:cNvSpPr>
            <a:spLocks noChangeArrowheads="1"/>
          </p:cNvSpPr>
          <p:nvPr/>
        </p:nvSpPr>
        <p:spPr bwMode="auto">
          <a:xfrm>
            <a:off x="1606550" y="2781473"/>
            <a:ext cx="1366838" cy="733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1600" b="1" i="1">
                <a:solidFill>
                  <a:schemeClr val="accent2"/>
                </a:solidFill>
                <a:latin typeface="Century Gothic" pitchFamily="34" charset="0"/>
              </a:rPr>
              <a:t>v</a:t>
            </a:r>
            <a:r>
              <a:rPr lang="cs-CZ" sz="1600" b="1" i="1" baseline="-25000">
                <a:solidFill>
                  <a:schemeClr val="accent2"/>
                </a:solidFill>
                <a:latin typeface="Century Gothic" pitchFamily="34" charset="0"/>
              </a:rPr>
              <a:t>1</a:t>
            </a:r>
            <a:r>
              <a:rPr lang="cs-CZ" sz="1600" b="1" i="1">
                <a:solidFill>
                  <a:schemeClr val="accent2"/>
                </a:solidFill>
                <a:latin typeface="Century Gothic" pitchFamily="34" charset="0"/>
              </a:rPr>
              <a:t>= 4 km/h</a:t>
            </a:r>
            <a:endParaRPr lang="cs-CZ" sz="1600" b="1">
              <a:solidFill>
                <a:schemeClr val="accent2"/>
              </a:solidFill>
              <a:latin typeface="Century Gothic" pitchFamily="34" charset="0"/>
            </a:endParaRPr>
          </a:p>
        </p:txBody>
      </p:sp>
      <p:sp>
        <p:nvSpPr>
          <p:cNvPr id="243777" name="Line 65"/>
          <p:cNvSpPr>
            <a:spLocks noChangeShapeType="1"/>
          </p:cNvSpPr>
          <p:nvPr/>
        </p:nvSpPr>
        <p:spPr bwMode="auto">
          <a:xfrm>
            <a:off x="1547664" y="2968178"/>
            <a:ext cx="1512168" cy="0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cs-CZ"/>
          </a:p>
        </p:txBody>
      </p:sp>
      <p:sp>
        <p:nvSpPr>
          <p:cNvPr id="243778" name="Rectangle 66"/>
          <p:cNvSpPr>
            <a:spLocks noChangeArrowheads="1"/>
          </p:cNvSpPr>
          <p:nvPr/>
        </p:nvSpPr>
        <p:spPr bwMode="auto">
          <a:xfrm>
            <a:off x="1619250" y="3919711"/>
            <a:ext cx="1366838" cy="733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1600" b="1" i="1">
                <a:solidFill>
                  <a:srgbClr val="FF0000"/>
                </a:solidFill>
                <a:latin typeface="Century Gothic" pitchFamily="34" charset="0"/>
              </a:rPr>
              <a:t>v</a:t>
            </a:r>
            <a:r>
              <a:rPr lang="cs-CZ" sz="1600" b="1" i="1" baseline="-25000">
                <a:solidFill>
                  <a:srgbClr val="FF0000"/>
                </a:solidFill>
                <a:latin typeface="Century Gothic" pitchFamily="34" charset="0"/>
              </a:rPr>
              <a:t>2</a:t>
            </a:r>
            <a:r>
              <a:rPr lang="cs-CZ" sz="1600" b="1" i="1">
                <a:solidFill>
                  <a:srgbClr val="FF0000"/>
                </a:solidFill>
                <a:latin typeface="Century Gothic" pitchFamily="34" charset="0"/>
              </a:rPr>
              <a:t>= 24 km/h</a:t>
            </a:r>
            <a:endParaRPr lang="cs-CZ" sz="1600" b="1">
              <a:solidFill>
                <a:srgbClr val="FF0000"/>
              </a:solidFill>
              <a:latin typeface="Century Gothic" pitchFamily="34" charset="0"/>
            </a:endParaRPr>
          </a:p>
        </p:txBody>
      </p:sp>
      <p:sp>
        <p:nvSpPr>
          <p:cNvPr id="243779" name="Line 67"/>
          <p:cNvSpPr>
            <a:spLocks noChangeShapeType="1"/>
          </p:cNvSpPr>
          <p:nvPr/>
        </p:nvSpPr>
        <p:spPr bwMode="auto">
          <a:xfrm flipV="1">
            <a:off x="1547664" y="4048298"/>
            <a:ext cx="4752528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cs-CZ"/>
          </a:p>
        </p:txBody>
      </p:sp>
      <p:sp>
        <p:nvSpPr>
          <p:cNvPr id="243780" name="Rectangle 68"/>
          <p:cNvSpPr>
            <a:spLocks noChangeArrowheads="1"/>
          </p:cNvSpPr>
          <p:nvPr/>
        </p:nvSpPr>
        <p:spPr bwMode="auto">
          <a:xfrm>
            <a:off x="1633538" y="3272135"/>
            <a:ext cx="1366837" cy="3441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1600" b="1" i="1" dirty="0">
                <a:solidFill>
                  <a:schemeClr val="accent2"/>
                </a:solidFill>
                <a:latin typeface="Century Gothic" pitchFamily="34" charset="0"/>
              </a:rPr>
              <a:t>t = 1/3 h</a:t>
            </a:r>
            <a:endParaRPr lang="cs-CZ" sz="1600" b="1" dirty="0">
              <a:solidFill>
                <a:schemeClr val="accent2"/>
              </a:solidFill>
              <a:latin typeface="Century Gothic" pitchFamily="34" charset="0"/>
            </a:endParaRPr>
          </a:p>
        </p:txBody>
      </p:sp>
      <p:cxnSp>
        <p:nvCxnSpPr>
          <p:cNvPr id="26" name="Přímá spojovací čára 25"/>
          <p:cNvCxnSpPr>
            <a:endCxn id="243759" idx="1"/>
          </p:cNvCxnSpPr>
          <p:nvPr/>
        </p:nvCxnSpPr>
        <p:spPr>
          <a:xfrm flipV="1">
            <a:off x="1547664" y="2902123"/>
            <a:ext cx="1511449" cy="100215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Přímá spojovací čára 28"/>
          <p:cNvCxnSpPr>
            <a:stCxn id="243758" idx="0"/>
          </p:cNvCxnSpPr>
          <p:nvPr/>
        </p:nvCxnSpPr>
        <p:spPr>
          <a:xfrm flipH="1">
            <a:off x="1547664" y="2824336"/>
            <a:ext cx="149" cy="136797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Line 65"/>
          <p:cNvSpPr>
            <a:spLocks noChangeShapeType="1"/>
          </p:cNvSpPr>
          <p:nvPr/>
        </p:nvSpPr>
        <p:spPr bwMode="auto">
          <a:xfrm>
            <a:off x="3059832" y="2968178"/>
            <a:ext cx="3240360" cy="0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cs-CZ"/>
          </a:p>
        </p:txBody>
      </p:sp>
      <p:sp>
        <p:nvSpPr>
          <p:cNvPr id="34" name="Rectangle 68"/>
          <p:cNvSpPr>
            <a:spLocks noChangeArrowheads="1"/>
          </p:cNvSpPr>
          <p:nvPr/>
        </p:nvSpPr>
        <p:spPr bwMode="auto">
          <a:xfrm>
            <a:off x="4644008" y="3040186"/>
            <a:ext cx="1366837" cy="3441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1600" b="1" i="1" dirty="0">
                <a:solidFill>
                  <a:schemeClr val="accent2"/>
                </a:solidFill>
                <a:latin typeface="Century Gothic" pitchFamily="34" charset="0"/>
              </a:rPr>
              <a:t>t  </a:t>
            </a:r>
            <a:endParaRPr lang="cs-CZ" sz="1600" b="1" dirty="0">
              <a:solidFill>
                <a:schemeClr val="accent2"/>
              </a:solidFill>
              <a:latin typeface="Century Gothic" pitchFamily="34" charset="0"/>
            </a:endParaRPr>
          </a:p>
        </p:txBody>
      </p:sp>
      <p:sp>
        <p:nvSpPr>
          <p:cNvPr id="35" name="Rectangle 68"/>
          <p:cNvSpPr>
            <a:spLocks noChangeArrowheads="1"/>
          </p:cNvSpPr>
          <p:nvPr/>
        </p:nvSpPr>
        <p:spPr bwMode="auto">
          <a:xfrm>
            <a:off x="4499992" y="4120306"/>
            <a:ext cx="1366837" cy="3441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1600" b="1" i="1" dirty="0">
                <a:solidFill>
                  <a:srgbClr val="FF0000"/>
                </a:solidFill>
                <a:latin typeface="Century Gothic" pitchFamily="34" charset="0"/>
              </a:rPr>
              <a:t>t</a:t>
            </a:r>
            <a:endParaRPr lang="cs-CZ" sz="1600" b="1" dirty="0">
              <a:solidFill>
                <a:srgbClr val="FF0000"/>
              </a:solidFill>
              <a:latin typeface="Century Gothic" pitchFamily="34" charset="0"/>
            </a:endParaRPr>
          </a:p>
        </p:txBody>
      </p:sp>
      <p:sp>
        <p:nvSpPr>
          <p:cNvPr id="31" name="AutoShape 21"/>
          <p:cNvSpPr>
            <a:spLocks/>
          </p:cNvSpPr>
          <p:nvPr/>
        </p:nvSpPr>
        <p:spPr bwMode="auto">
          <a:xfrm rot="5400000">
            <a:off x="3751908" y="103560"/>
            <a:ext cx="346075" cy="4754563"/>
          </a:xfrm>
          <a:prstGeom prst="leftBrace">
            <a:avLst>
              <a:gd name="adj1" fmla="val 114488"/>
              <a:gd name="adj2" fmla="val 50000"/>
            </a:avLst>
          </a:prstGeom>
          <a:noFill/>
          <a:ln w="28575">
            <a:solidFill>
              <a:schemeClr val="accent2"/>
            </a:solidFill>
            <a:round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32" name="Rectangle 22"/>
          <p:cNvSpPr>
            <a:spLocks noChangeArrowheads="1"/>
          </p:cNvSpPr>
          <p:nvPr/>
        </p:nvSpPr>
        <p:spPr bwMode="auto">
          <a:xfrm>
            <a:off x="3059832" y="4581128"/>
            <a:ext cx="2304256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2000" b="1" i="1" dirty="0">
                <a:solidFill>
                  <a:srgbClr val="FF0000"/>
                </a:solidFill>
                <a:latin typeface="Century Gothic" pitchFamily="34" charset="0"/>
              </a:rPr>
              <a:t>s</a:t>
            </a:r>
            <a:r>
              <a:rPr lang="cs-CZ" sz="2000" b="1" i="1" baseline="-25000" dirty="0">
                <a:solidFill>
                  <a:srgbClr val="FF0000"/>
                </a:solidFill>
                <a:latin typeface="Century Gothic" pitchFamily="34" charset="0"/>
              </a:rPr>
              <a:t>2 </a:t>
            </a:r>
            <a:r>
              <a:rPr lang="cs-CZ" sz="2000" b="1" i="1" dirty="0">
                <a:solidFill>
                  <a:srgbClr val="FF0000"/>
                </a:solidFill>
                <a:latin typeface="Century Gothic" pitchFamily="34" charset="0"/>
              </a:rPr>
              <a:t>= v</a:t>
            </a:r>
            <a:r>
              <a:rPr lang="cs-CZ" sz="2000" b="1" i="1" baseline="-25000" dirty="0">
                <a:solidFill>
                  <a:srgbClr val="FF0000"/>
                </a:solidFill>
                <a:latin typeface="Century Gothic" pitchFamily="34" charset="0"/>
              </a:rPr>
              <a:t>2 </a:t>
            </a:r>
            <a:r>
              <a:rPr lang="cs-CZ" sz="2000" b="1" i="1" dirty="0">
                <a:solidFill>
                  <a:srgbClr val="FF0000"/>
                </a:solidFill>
                <a:latin typeface="Century Gothic" pitchFamily="34" charset="0"/>
              </a:rPr>
              <a:t>. t = 24 . t</a:t>
            </a:r>
            <a:endParaRPr lang="cs-CZ" sz="2000" b="1" dirty="0">
              <a:solidFill>
                <a:srgbClr val="FF0000"/>
              </a:solidFill>
              <a:latin typeface="Century Gothic" pitchFamily="34" charset="0"/>
            </a:endParaRPr>
          </a:p>
        </p:txBody>
      </p:sp>
      <p:sp>
        <p:nvSpPr>
          <p:cNvPr id="38" name="AutoShape 23"/>
          <p:cNvSpPr>
            <a:spLocks/>
          </p:cNvSpPr>
          <p:nvPr/>
        </p:nvSpPr>
        <p:spPr bwMode="auto">
          <a:xfrm rot="-5400000">
            <a:off x="3751908" y="2231776"/>
            <a:ext cx="346075" cy="4754563"/>
          </a:xfrm>
          <a:prstGeom prst="leftBrace">
            <a:avLst>
              <a:gd name="adj1" fmla="val 114488"/>
              <a:gd name="adj2" fmla="val 50000"/>
            </a:avLst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39" name="Rectangle 24"/>
          <p:cNvSpPr>
            <a:spLocks noChangeArrowheads="1"/>
          </p:cNvSpPr>
          <p:nvPr/>
        </p:nvSpPr>
        <p:spPr bwMode="auto">
          <a:xfrm>
            <a:off x="2411760" y="1772816"/>
            <a:ext cx="3528392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b="1" i="1" dirty="0">
                <a:solidFill>
                  <a:schemeClr val="accent6">
                    <a:lumMod val="75000"/>
                  </a:schemeClr>
                </a:solidFill>
                <a:latin typeface="Century Gothic" pitchFamily="34" charset="0"/>
              </a:rPr>
              <a:t>s</a:t>
            </a:r>
            <a:r>
              <a:rPr lang="cs-CZ" b="1" i="1" baseline="-25000" dirty="0">
                <a:solidFill>
                  <a:schemeClr val="accent6">
                    <a:lumMod val="75000"/>
                  </a:schemeClr>
                </a:solidFill>
                <a:latin typeface="Century Gothic" pitchFamily="34" charset="0"/>
              </a:rPr>
              <a:t>1 </a:t>
            </a:r>
            <a:r>
              <a:rPr lang="cs-CZ" b="1" i="1" dirty="0">
                <a:solidFill>
                  <a:schemeClr val="accent6">
                    <a:lumMod val="75000"/>
                  </a:schemeClr>
                </a:solidFill>
                <a:latin typeface="Century Gothic" pitchFamily="34" charset="0"/>
              </a:rPr>
              <a:t>= v</a:t>
            </a:r>
            <a:r>
              <a:rPr lang="cs-CZ" b="1" i="1" baseline="-25000" dirty="0">
                <a:solidFill>
                  <a:schemeClr val="accent6">
                    <a:lumMod val="75000"/>
                  </a:schemeClr>
                </a:solidFill>
                <a:latin typeface="Century Gothic" pitchFamily="34" charset="0"/>
              </a:rPr>
              <a:t>1 </a:t>
            </a:r>
            <a:r>
              <a:rPr lang="cs-CZ" b="1" i="1" dirty="0">
                <a:solidFill>
                  <a:schemeClr val="accent6">
                    <a:lumMod val="75000"/>
                  </a:schemeClr>
                </a:solidFill>
                <a:latin typeface="Century Gothic" pitchFamily="34" charset="0"/>
              </a:rPr>
              <a:t>. (t+1/3) = 4 . (t+1/3)</a:t>
            </a:r>
            <a:endParaRPr lang="cs-CZ" b="1" dirty="0">
              <a:solidFill>
                <a:schemeClr val="accent6">
                  <a:lumMod val="75000"/>
                </a:schemeClr>
              </a:solidFill>
              <a:latin typeface="Century Gothic" pitchFamily="34" charset="0"/>
            </a:endParaRPr>
          </a:p>
        </p:txBody>
      </p:sp>
      <p:sp>
        <p:nvSpPr>
          <p:cNvPr id="40" name="Rectangle 25"/>
          <p:cNvSpPr>
            <a:spLocks noChangeArrowheads="1"/>
          </p:cNvSpPr>
          <p:nvPr/>
        </p:nvSpPr>
        <p:spPr bwMode="auto">
          <a:xfrm>
            <a:off x="1257300" y="5155331"/>
            <a:ext cx="4970463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b="1">
                <a:solidFill>
                  <a:schemeClr val="tx2"/>
                </a:solidFill>
                <a:latin typeface="Century Gothic" pitchFamily="34" charset="0"/>
              </a:rPr>
              <a:t>A protože víme, že </a:t>
            </a:r>
            <a:r>
              <a:rPr lang="cs-CZ" b="1" i="1">
                <a:solidFill>
                  <a:schemeClr val="accent2"/>
                </a:solidFill>
                <a:latin typeface="Century Gothic" pitchFamily="34" charset="0"/>
              </a:rPr>
              <a:t>s</a:t>
            </a:r>
            <a:r>
              <a:rPr lang="cs-CZ" b="1" i="1" baseline="-25000">
                <a:solidFill>
                  <a:schemeClr val="accent2"/>
                </a:solidFill>
                <a:latin typeface="Century Gothic" pitchFamily="34" charset="0"/>
              </a:rPr>
              <a:t>1</a:t>
            </a:r>
            <a:r>
              <a:rPr lang="cs-CZ" b="1">
                <a:solidFill>
                  <a:schemeClr val="tx2"/>
                </a:solidFill>
                <a:latin typeface="Century Gothic" pitchFamily="34" charset="0"/>
              </a:rPr>
              <a:t> se rovná </a:t>
            </a:r>
            <a:r>
              <a:rPr lang="cs-CZ" b="1" i="1">
                <a:solidFill>
                  <a:srgbClr val="FF0000"/>
                </a:solidFill>
                <a:latin typeface="Century Gothic" pitchFamily="34" charset="0"/>
              </a:rPr>
              <a:t>s</a:t>
            </a:r>
            <a:r>
              <a:rPr lang="cs-CZ" b="1" i="1" baseline="-25000">
                <a:solidFill>
                  <a:srgbClr val="FF0000"/>
                </a:solidFill>
                <a:latin typeface="Century Gothic" pitchFamily="34" charset="0"/>
              </a:rPr>
              <a:t>2</a:t>
            </a:r>
            <a:r>
              <a:rPr lang="cs-CZ" b="1">
                <a:solidFill>
                  <a:schemeClr val="tx2"/>
                </a:solidFill>
                <a:latin typeface="Century Gothic" pitchFamily="34" charset="0"/>
              </a:rPr>
              <a:t>, tak platí:</a:t>
            </a:r>
          </a:p>
        </p:txBody>
      </p:sp>
      <p:sp>
        <p:nvSpPr>
          <p:cNvPr id="41" name="Rectangle 26"/>
          <p:cNvSpPr>
            <a:spLocks noChangeArrowheads="1"/>
          </p:cNvSpPr>
          <p:nvPr/>
        </p:nvSpPr>
        <p:spPr bwMode="auto">
          <a:xfrm>
            <a:off x="1979613" y="5515694"/>
            <a:ext cx="5688732" cy="1009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4000" b="1" dirty="0">
                <a:solidFill>
                  <a:srgbClr val="FF0000"/>
                </a:solidFill>
                <a:latin typeface="Century Gothic" pitchFamily="34" charset="0"/>
              </a:rPr>
              <a:t>24 . t</a:t>
            </a:r>
            <a:r>
              <a:rPr lang="cs-CZ" sz="4000" b="1" dirty="0">
                <a:solidFill>
                  <a:schemeClr val="accent6">
                    <a:lumMod val="75000"/>
                  </a:schemeClr>
                </a:solidFill>
                <a:latin typeface="Century Gothic" pitchFamily="34" charset="0"/>
              </a:rPr>
              <a:t>  </a:t>
            </a:r>
            <a:r>
              <a:rPr lang="cs-CZ" sz="4000" b="1" dirty="0">
                <a:solidFill>
                  <a:schemeClr val="tx2"/>
                </a:solidFill>
                <a:latin typeface="Century Gothic" pitchFamily="34" charset="0"/>
              </a:rPr>
              <a:t>= </a:t>
            </a:r>
            <a:r>
              <a:rPr lang="cs-CZ" sz="4000" b="1" dirty="0">
                <a:solidFill>
                  <a:schemeClr val="accent6">
                    <a:lumMod val="75000"/>
                  </a:schemeClr>
                </a:solidFill>
                <a:latin typeface="Century Gothic" pitchFamily="34" charset="0"/>
              </a:rPr>
              <a:t>4 . (t+1/3)</a:t>
            </a:r>
            <a:endParaRPr lang="cs-CZ" sz="4000" b="1" baseline="-25000" dirty="0">
              <a:solidFill>
                <a:srgbClr val="FF0000"/>
              </a:solidFill>
              <a:latin typeface="Century Gothic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 animBg="1"/>
      <p:bldP spid="32" grpId="0"/>
      <p:bldP spid="38" grpId="0" animBg="1"/>
      <p:bldP spid="39" grpId="0"/>
      <p:bldP spid="40" grpId="0"/>
      <p:bldP spid="41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3"/>
          <p:cNvSpPr>
            <a:spLocks noChangeArrowheads="1"/>
          </p:cNvSpPr>
          <p:nvPr/>
        </p:nvSpPr>
        <p:spPr bwMode="auto">
          <a:xfrm>
            <a:off x="0" y="0"/>
            <a:ext cx="9144000" cy="620688"/>
          </a:xfrm>
          <a:prstGeom prst="rect">
            <a:avLst/>
          </a:prstGeom>
          <a:solidFill>
            <a:srgbClr val="00B0F0"/>
          </a:solidFill>
          <a:ln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cs-CZ" sz="3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Slovní úloha o pohybu – varianta 2</a:t>
            </a:r>
          </a:p>
        </p:txBody>
      </p:sp>
      <p:sp>
        <p:nvSpPr>
          <p:cNvPr id="243714" name="Rectangle 2"/>
          <p:cNvSpPr>
            <a:spLocks noChangeArrowheads="1"/>
          </p:cNvSpPr>
          <p:nvPr/>
        </p:nvSpPr>
        <p:spPr bwMode="auto">
          <a:xfrm>
            <a:off x="179512" y="764704"/>
            <a:ext cx="8784975" cy="10801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b="1" dirty="0">
                <a:solidFill>
                  <a:schemeClr val="tx2"/>
                </a:solidFill>
                <a:latin typeface="Century Gothic" pitchFamily="34" charset="0"/>
              </a:rPr>
              <a:t>Příklad: </a:t>
            </a:r>
            <a:br>
              <a:rPr lang="cs-CZ" b="1" dirty="0">
                <a:solidFill>
                  <a:schemeClr val="tx2"/>
                </a:solidFill>
                <a:latin typeface="Century Gothic" pitchFamily="34" charset="0"/>
              </a:rPr>
            </a:br>
            <a:r>
              <a:rPr lang="cs-CZ" b="1" dirty="0">
                <a:solidFill>
                  <a:schemeClr val="tx2"/>
                </a:solidFill>
                <a:latin typeface="Century Gothic" pitchFamily="34" charset="0"/>
              </a:rPr>
              <a:t>Chodec jde průměrnou rychlostí 4 km/</a:t>
            </a:r>
            <a:r>
              <a:rPr lang="cs-CZ" b="1" dirty="0" err="1">
                <a:solidFill>
                  <a:schemeClr val="tx2"/>
                </a:solidFill>
                <a:latin typeface="Century Gothic" pitchFamily="34" charset="0"/>
              </a:rPr>
              <a:t>h</a:t>
            </a:r>
            <a:r>
              <a:rPr lang="cs-CZ" b="1" dirty="0">
                <a:solidFill>
                  <a:schemeClr val="tx2"/>
                </a:solidFill>
                <a:latin typeface="Century Gothic" pitchFamily="34" charset="0"/>
              </a:rPr>
              <a:t>. Za 20 minut vyjel za ním cyklista průměrnou rychlostí 24 km/</a:t>
            </a:r>
            <a:r>
              <a:rPr lang="cs-CZ" b="1" dirty="0" err="1">
                <a:solidFill>
                  <a:schemeClr val="tx2"/>
                </a:solidFill>
                <a:latin typeface="Century Gothic" pitchFamily="34" charset="0"/>
              </a:rPr>
              <a:t>h</a:t>
            </a:r>
            <a:r>
              <a:rPr lang="cs-CZ" b="1" dirty="0">
                <a:solidFill>
                  <a:schemeClr val="tx2"/>
                </a:solidFill>
                <a:latin typeface="Century Gothic" pitchFamily="34" charset="0"/>
              </a:rPr>
              <a:t>. Za jakou dobu dojede cyklista chodce a kolik kilometrů přitom ujede?</a:t>
            </a:r>
          </a:p>
        </p:txBody>
      </p:sp>
      <p:sp>
        <p:nvSpPr>
          <p:cNvPr id="243740" name="Line 28"/>
          <p:cNvSpPr>
            <a:spLocks noChangeShapeType="1"/>
          </p:cNvSpPr>
          <p:nvPr/>
        </p:nvSpPr>
        <p:spPr bwMode="auto">
          <a:xfrm>
            <a:off x="1116013" y="1988840"/>
            <a:ext cx="7416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13005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13005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graphicFrame>
        <p:nvGraphicFramePr>
          <p:cNvPr id="268312" name="Object 24"/>
          <p:cNvGraphicFramePr>
            <a:graphicFrameLocks noChangeAspect="1"/>
          </p:cNvGraphicFramePr>
          <p:nvPr/>
        </p:nvGraphicFramePr>
        <p:xfrm>
          <a:off x="1475656" y="1988840"/>
          <a:ext cx="3528392" cy="1089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0053" name="Rovnice" r:id="rId3" imgW="1015920" imgH="444240" progId="Equation.3">
                  <p:embed/>
                </p:oleObj>
              </mc:Choice>
              <mc:Fallback>
                <p:oleObj name="Rovnice" r:id="rId3" imgW="1015920" imgH="444240" progId="Equation.3">
                  <p:embed/>
                  <p:pic>
                    <p:nvPicPr>
                      <p:cNvPr id="0" name="Object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75656" y="1988840"/>
                        <a:ext cx="3528392" cy="10890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24"/>
          <p:cNvGraphicFramePr>
            <a:graphicFrameLocks noChangeAspect="1"/>
          </p:cNvGraphicFramePr>
          <p:nvPr/>
        </p:nvGraphicFramePr>
        <p:xfrm>
          <a:off x="1635125" y="2924175"/>
          <a:ext cx="2733675" cy="995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0054" name="Rovnice" r:id="rId5" imgW="787320" imgH="406080" progId="Equation.3">
                  <p:embed/>
                </p:oleObj>
              </mc:Choice>
              <mc:Fallback>
                <p:oleObj name="Rovnice" r:id="rId5" imgW="787320" imgH="406080" progId="Equation.3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35125" y="2924175"/>
                        <a:ext cx="2733675" cy="9953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7" name="Rectangle 26"/>
          <p:cNvSpPr>
            <a:spLocks noChangeArrowheads="1"/>
          </p:cNvSpPr>
          <p:nvPr/>
        </p:nvSpPr>
        <p:spPr bwMode="auto">
          <a:xfrm>
            <a:off x="4715917" y="2852936"/>
            <a:ext cx="1224235" cy="1009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3200" dirty="0">
                <a:latin typeface="Times New Roman" pitchFamily="18" charset="0"/>
                <a:cs typeface="Times New Roman" pitchFamily="18" charset="0"/>
              </a:rPr>
              <a:t>/ .3</a:t>
            </a:r>
            <a:endParaRPr lang="cs-CZ" sz="3200" baseline="-250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" name="Object 7"/>
          <p:cNvGraphicFramePr>
            <a:graphicFrameLocks noChangeAspect="1"/>
          </p:cNvGraphicFramePr>
          <p:nvPr/>
        </p:nvGraphicFramePr>
        <p:xfrm>
          <a:off x="1547664" y="3858121"/>
          <a:ext cx="2865437" cy="434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0055" name="Rovnice" r:id="rId7" imgW="825480" imgH="177480" progId="Equation.3">
                  <p:embed/>
                </p:oleObj>
              </mc:Choice>
              <mc:Fallback>
                <p:oleObj name="Rovnice" r:id="rId7" imgW="825480" imgH="177480" progId="Equation.3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47664" y="3858121"/>
                        <a:ext cx="2865437" cy="4349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2" name="Rectangle 26"/>
          <p:cNvSpPr>
            <a:spLocks noChangeArrowheads="1"/>
          </p:cNvSpPr>
          <p:nvPr/>
        </p:nvSpPr>
        <p:spPr bwMode="auto">
          <a:xfrm>
            <a:off x="4715917" y="3501008"/>
            <a:ext cx="1944315" cy="1009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3200" dirty="0">
                <a:latin typeface="Times New Roman" pitchFamily="18" charset="0"/>
                <a:cs typeface="Times New Roman" pitchFamily="18" charset="0"/>
              </a:rPr>
              <a:t>/ -12t</a:t>
            </a:r>
            <a:endParaRPr lang="cs-CZ" sz="3200" baseline="-250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Object 8"/>
          <p:cNvGraphicFramePr>
            <a:graphicFrameLocks noChangeAspect="1"/>
          </p:cNvGraphicFramePr>
          <p:nvPr/>
        </p:nvGraphicFramePr>
        <p:xfrm>
          <a:off x="1530623" y="4506193"/>
          <a:ext cx="1673225" cy="434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0056" name="Rovnice" r:id="rId9" imgW="482400" imgH="177480" progId="Equation.3">
                  <p:embed/>
                </p:oleObj>
              </mc:Choice>
              <mc:Fallback>
                <p:oleObj name="Rovnice" r:id="rId9" imgW="482400" imgH="177480" progId="Equation.3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30623" y="4506193"/>
                        <a:ext cx="1673225" cy="4349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4" name="Rectangle 26"/>
          <p:cNvSpPr>
            <a:spLocks noChangeArrowheads="1"/>
          </p:cNvSpPr>
          <p:nvPr/>
        </p:nvSpPr>
        <p:spPr bwMode="auto">
          <a:xfrm>
            <a:off x="4643909" y="4221088"/>
            <a:ext cx="1224235" cy="1009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3200" dirty="0">
                <a:latin typeface="Times New Roman" pitchFamily="18" charset="0"/>
                <a:cs typeface="Times New Roman" pitchFamily="18" charset="0"/>
              </a:rPr>
              <a:t>/ :60</a:t>
            </a:r>
            <a:endParaRPr lang="cs-CZ" sz="3200" baseline="-250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Object 9"/>
          <p:cNvGraphicFramePr>
            <a:graphicFrameLocks noChangeAspect="1"/>
          </p:cNvGraphicFramePr>
          <p:nvPr/>
        </p:nvGraphicFramePr>
        <p:xfrm>
          <a:off x="2074491" y="4811489"/>
          <a:ext cx="1849437" cy="993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0057" name="Rovnice" r:id="rId11" imgW="533160" imgH="406080" progId="Equation.3">
                  <p:embed/>
                </p:oleObj>
              </mc:Choice>
              <mc:Fallback>
                <p:oleObj name="Rovnice" r:id="rId11" imgW="533160" imgH="406080" progId="Equation.3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74491" y="4811489"/>
                        <a:ext cx="1849437" cy="9937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10"/>
          <p:cNvGraphicFramePr>
            <a:graphicFrameLocks noChangeAspect="1"/>
          </p:cNvGraphicFramePr>
          <p:nvPr/>
        </p:nvGraphicFramePr>
        <p:xfrm>
          <a:off x="2097410" y="5877272"/>
          <a:ext cx="2114550" cy="434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0058" name="Rovnice" r:id="rId13" imgW="609480" imgH="177480" progId="Equation.3">
                  <p:embed/>
                </p:oleObj>
              </mc:Choice>
              <mc:Fallback>
                <p:oleObj name="Rovnice" r:id="rId13" imgW="609480" imgH="177480" progId="Equation.3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97410" y="5877272"/>
                        <a:ext cx="2114550" cy="4349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3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683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" grpId="0"/>
      <p:bldP spid="42" grpId="0"/>
      <p:bldP spid="44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3"/>
          <p:cNvSpPr>
            <a:spLocks noChangeArrowheads="1"/>
          </p:cNvSpPr>
          <p:nvPr/>
        </p:nvSpPr>
        <p:spPr bwMode="auto">
          <a:xfrm>
            <a:off x="0" y="0"/>
            <a:ext cx="9144000" cy="620688"/>
          </a:xfrm>
          <a:prstGeom prst="rect">
            <a:avLst/>
          </a:prstGeom>
          <a:solidFill>
            <a:srgbClr val="00B0F0"/>
          </a:solidFill>
          <a:ln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cs-CZ" sz="3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Slovní úloha o pohybu – varianta 2</a:t>
            </a:r>
          </a:p>
        </p:txBody>
      </p:sp>
      <p:sp>
        <p:nvSpPr>
          <p:cNvPr id="243714" name="Rectangle 2"/>
          <p:cNvSpPr>
            <a:spLocks noChangeArrowheads="1"/>
          </p:cNvSpPr>
          <p:nvPr/>
        </p:nvSpPr>
        <p:spPr bwMode="auto">
          <a:xfrm>
            <a:off x="179512" y="764704"/>
            <a:ext cx="8784975" cy="10801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b="1" dirty="0">
                <a:solidFill>
                  <a:schemeClr val="tx2"/>
                </a:solidFill>
                <a:latin typeface="Century Gothic" pitchFamily="34" charset="0"/>
              </a:rPr>
              <a:t>Příklad: </a:t>
            </a:r>
            <a:br>
              <a:rPr lang="cs-CZ" b="1" dirty="0">
                <a:solidFill>
                  <a:schemeClr val="tx2"/>
                </a:solidFill>
                <a:latin typeface="Century Gothic" pitchFamily="34" charset="0"/>
              </a:rPr>
            </a:br>
            <a:r>
              <a:rPr lang="cs-CZ" b="1" dirty="0">
                <a:solidFill>
                  <a:schemeClr val="tx2"/>
                </a:solidFill>
                <a:latin typeface="Century Gothic" pitchFamily="34" charset="0"/>
              </a:rPr>
              <a:t>Chodec jde průměrnou rychlostí 4 km/</a:t>
            </a:r>
            <a:r>
              <a:rPr lang="cs-CZ" b="1" dirty="0" err="1">
                <a:solidFill>
                  <a:schemeClr val="tx2"/>
                </a:solidFill>
                <a:latin typeface="Century Gothic" pitchFamily="34" charset="0"/>
              </a:rPr>
              <a:t>h</a:t>
            </a:r>
            <a:r>
              <a:rPr lang="cs-CZ" b="1" dirty="0">
                <a:solidFill>
                  <a:schemeClr val="tx2"/>
                </a:solidFill>
                <a:latin typeface="Century Gothic" pitchFamily="34" charset="0"/>
              </a:rPr>
              <a:t>. Za 20 minut vyjel za ním cyklista průměrnou rychlostí 24 km/</a:t>
            </a:r>
            <a:r>
              <a:rPr lang="cs-CZ" b="1" dirty="0" err="1">
                <a:solidFill>
                  <a:schemeClr val="tx2"/>
                </a:solidFill>
                <a:latin typeface="Century Gothic" pitchFamily="34" charset="0"/>
              </a:rPr>
              <a:t>h</a:t>
            </a:r>
            <a:r>
              <a:rPr lang="cs-CZ" b="1" dirty="0">
                <a:solidFill>
                  <a:schemeClr val="tx2"/>
                </a:solidFill>
                <a:latin typeface="Century Gothic" pitchFamily="34" charset="0"/>
              </a:rPr>
              <a:t>. Za jakou dobu dojede cyklista chodce a kolik kilometrů přitom ujede?</a:t>
            </a:r>
          </a:p>
        </p:txBody>
      </p:sp>
      <p:sp>
        <p:nvSpPr>
          <p:cNvPr id="243740" name="Line 28"/>
          <p:cNvSpPr>
            <a:spLocks noChangeShapeType="1"/>
          </p:cNvSpPr>
          <p:nvPr/>
        </p:nvSpPr>
        <p:spPr bwMode="auto">
          <a:xfrm>
            <a:off x="1116013" y="1988840"/>
            <a:ext cx="7416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13005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13005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graphicFrame>
        <p:nvGraphicFramePr>
          <p:cNvPr id="5" name="Object 9"/>
          <p:cNvGraphicFramePr>
            <a:graphicFrameLocks noChangeAspect="1"/>
          </p:cNvGraphicFramePr>
          <p:nvPr/>
        </p:nvGraphicFramePr>
        <p:xfrm>
          <a:off x="1187624" y="1916832"/>
          <a:ext cx="1849437" cy="993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9270" name="Rovnice" r:id="rId3" imgW="533160" imgH="406080" progId="Equation.3">
                  <p:embed/>
                </p:oleObj>
              </mc:Choice>
              <mc:Fallback>
                <p:oleObj name="Rovnice" r:id="rId3" imgW="533160" imgH="406080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87624" y="1916832"/>
                        <a:ext cx="1849437" cy="9937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10"/>
          <p:cNvGraphicFramePr>
            <a:graphicFrameLocks noChangeAspect="1"/>
          </p:cNvGraphicFramePr>
          <p:nvPr/>
        </p:nvGraphicFramePr>
        <p:xfrm>
          <a:off x="3707904" y="2204864"/>
          <a:ext cx="2114550" cy="434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9271" name="Rovnice" r:id="rId5" imgW="609480" imgH="177480" progId="Equation.3">
                  <p:embed/>
                </p:oleObj>
              </mc:Choice>
              <mc:Fallback>
                <p:oleObj name="Rovnice" r:id="rId5" imgW="609480" imgH="177480" progId="Equation.3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07904" y="2204864"/>
                        <a:ext cx="2114550" cy="4349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Line 46"/>
          <p:cNvSpPr>
            <a:spLocks noChangeShapeType="1"/>
          </p:cNvSpPr>
          <p:nvPr/>
        </p:nvSpPr>
        <p:spPr bwMode="auto">
          <a:xfrm>
            <a:off x="1547813" y="2882528"/>
            <a:ext cx="4749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oval" w="med" len="med"/>
            <a:tailEnd type="oval" w="med" len="med"/>
          </a:ln>
        </p:spPr>
        <p:txBody>
          <a:bodyPr/>
          <a:lstStyle/>
          <a:p>
            <a:endParaRPr lang="cs-CZ"/>
          </a:p>
        </p:txBody>
      </p:sp>
      <p:sp>
        <p:nvSpPr>
          <p:cNvPr id="18" name="Line 47"/>
          <p:cNvSpPr>
            <a:spLocks noChangeShapeType="1"/>
          </p:cNvSpPr>
          <p:nvPr/>
        </p:nvSpPr>
        <p:spPr bwMode="auto">
          <a:xfrm>
            <a:off x="3059113" y="2780928"/>
            <a:ext cx="0" cy="1793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19" name="Rectangle 48"/>
          <p:cNvSpPr>
            <a:spLocks noChangeArrowheads="1"/>
          </p:cNvSpPr>
          <p:nvPr/>
        </p:nvSpPr>
        <p:spPr bwMode="auto">
          <a:xfrm>
            <a:off x="1331913" y="2811090"/>
            <a:ext cx="504825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2400" b="1">
                <a:solidFill>
                  <a:schemeClr val="tx2"/>
                </a:solidFill>
                <a:latin typeface="Century Gothic" pitchFamily="34" charset="0"/>
              </a:rPr>
              <a:t>A</a:t>
            </a:r>
          </a:p>
        </p:txBody>
      </p:sp>
      <p:sp>
        <p:nvSpPr>
          <p:cNvPr id="20" name="Rectangle 49"/>
          <p:cNvSpPr>
            <a:spLocks noChangeArrowheads="1"/>
          </p:cNvSpPr>
          <p:nvPr/>
        </p:nvSpPr>
        <p:spPr bwMode="auto">
          <a:xfrm>
            <a:off x="6156325" y="2811090"/>
            <a:ext cx="504825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2400" b="1">
                <a:solidFill>
                  <a:schemeClr val="tx2"/>
                </a:solidFill>
                <a:latin typeface="Century Gothic" pitchFamily="34" charset="0"/>
              </a:rPr>
              <a:t>B</a:t>
            </a:r>
          </a:p>
        </p:txBody>
      </p:sp>
      <p:sp>
        <p:nvSpPr>
          <p:cNvPr id="21" name="Line 55"/>
          <p:cNvSpPr>
            <a:spLocks noChangeShapeType="1"/>
          </p:cNvSpPr>
          <p:nvPr/>
        </p:nvSpPr>
        <p:spPr bwMode="auto">
          <a:xfrm>
            <a:off x="1547813" y="4003303"/>
            <a:ext cx="4749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oval" w="med" len="med"/>
            <a:tailEnd type="oval" w="med" len="med"/>
          </a:ln>
        </p:spPr>
        <p:txBody>
          <a:bodyPr/>
          <a:lstStyle/>
          <a:p>
            <a:endParaRPr lang="cs-CZ"/>
          </a:p>
        </p:txBody>
      </p:sp>
      <p:sp>
        <p:nvSpPr>
          <p:cNvPr id="22" name="Rectangle 56"/>
          <p:cNvSpPr>
            <a:spLocks noChangeArrowheads="1"/>
          </p:cNvSpPr>
          <p:nvPr/>
        </p:nvSpPr>
        <p:spPr bwMode="auto">
          <a:xfrm>
            <a:off x="1331913" y="3931865"/>
            <a:ext cx="504825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2400" b="1">
                <a:solidFill>
                  <a:schemeClr val="tx2"/>
                </a:solidFill>
                <a:latin typeface="Century Gothic" pitchFamily="34" charset="0"/>
              </a:rPr>
              <a:t>A</a:t>
            </a:r>
          </a:p>
        </p:txBody>
      </p:sp>
      <p:sp>
        <p:nvSpPr>
          <p:cNvPr id="25" name="Rectangle 57"/>
          <p:cNvSpPr>
            <a:spLocks noChangeArrowheads="1"/>
          </p:cNvSpPr>
          <p:nvPr/>
        </p:nvSpPr>
        <p:spPr bwMode="auto">
          <a:xfrm>
            <a:off x="6156325" y="3931865"/>
            <a:ext cx="504825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2400" b="1">
                <a:solidFill>
                  <a:schemeClr val="tx2"/>
                </a:solidFill>
                <a:latin typeface="Century Gothic" pitchFamily="34" charset="0"/>
              </a:rPr>
              <a:t>B</a:t>
            </a:r>
          </a:p>
        </p:txBody>
      </p:sp>
      <p:sp>
        <p:nvSpPr>
          <p:cNvPr id="26" name="Rectangle 58"/>
          <p:cNvSpPr>
            <a:spLocks noChangeArrowheads="1"/>
          </p:cNvSpPr>
          <p:nvPr/>
        </p:nvSpPr>
        <p:spPr bwMode="auto">
          <a:xfrm>
            <a:off x="2857500" y="2812678"/>
            <a:ext cx="504825" cy="649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2400" b="1">
                <a:solidFill>
                  <a:schemeClr val="tx2"/>
                </a:solidFill>
                <a:latin typeface="Century Gothic" pitchFamily="34" charset="0"/>
              </a:rPr>
              <a:t>C</a:t>
            </a:r>
          </a:p>
        </p:txBody>
      </p:sp>
      <p:sp>
        <p:nvSpPr>
          <p:cNvPr id="27" name="Rectangle 64"/>
          <p:cNvSpPr>
            <a:spLocks noChangeArrowheads="1"/>
          </p:cNvSpPr>
          <p:nvPr/>
        </p:nvSpPr>
        <p:spPr bwMode="auto">
          <a:xfrm>
            <a:off x="1606550" y="2839665"/>
            <a:ext cx="1366838" cy="733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1600" b="1" i="1">
                <a:solidFill>
                  <a:schemeClr val="accent2"/>
                </a:solidFill>
                <a:latin typeface="Century Gothic" pitchFamily="34" charset="0"/>
              </a:rPr>
              <a:t>v</a:t>
            </a:r>
            <a:r>
              <a:rPr lang="cs-CZ" sz="1600" b="1" i="1" baseline="-25000">
                <a:solidFill>
                  <a:schemeClr val="accent2"/>
                </a:solidFill>
                <a:latin typeface="Century Gothic" pitchFamily="34" charset="0"/>
              </a:rPr>
              <a:t>1</a:t>
            </a:r>
            <a:r>
              <a:rPr lang="cs-CZ" sz="1600" b="1" i="1">
                <a:solidFill>
                  <a:schemeClr val="accent2"/>
                </a:solidFill>
                <a:latin typeface="Century Gothic" pitchFamily="34" charset="0"/>
              </a:rPr>
              <a:t>= 4 km/h</a:t>
            </a:r>
            <a:endParaRPr lang="cs-CZ" sz="1600" b="1">
              <a:solidFill>
                <a:schemeClr val="accent2"/>
              </a:solidFill>
              <a:latin typeface="Century Gothic" pitchFamily="34" charset="0"/>
            </a:endParaRPr>
          </a:p>
        </p:txBody>
      </p:sp>
      <p:sp>
        <p:nvSpPr>
          <p:cNvPr id="28" name="Line 65"/>
          <p:cNvSpPr>
            <a:spLocks noChangeShapeType="1"/>
          </p:cNvSpPr>
          <p:nvPr/>
        </p:nvSpPr>
        <p:spPr bwMode="auto">
          <a:xfrm>
            <a:off x="1547664" y="3026370"/>
            <a:ext cx="1512168" cy="0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cs-CZ"/>
          </a:p>
        </p:txBody>
      </p:sp>
      <p:sp>
        <p:nvSpPr>
          <p:cNvPr id="29" name="Rectangle 66"/>
          <p:cNvSpPr>
            <a:spLocks noChangeArrowheads="1"/>
          </p:cNvSpPr>
          <p:nvPr/>
        </p:nvSpPr>
        <p:spPr bwMode="auto">
          <a:xfrm>
            <a:off x="1619250" y="3977903"/>
            <a:ext cx="1366838" cy="733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1600" b="1" i="1">
                <a:solidFill>
                  <a:srgbClr val="FF0000"/>
                </a:solidFill>
                <a:latin typeface="Century Gothic" pitchFamily="34" charset="0"/>
              </a:rPr>
              <a:t>v</a:t>
            </a:r>
            <a:r>
              <a:rPr lang="cs-CZ" sz="1600" b="1" i="1" baseline="-25000">
                <a:solidFill>
                  <a:srgbClr val="FF0000"/>
                </a:solidFill>
                <a:latin typeface="Century Gothic" pitchFamily="34" charset="0"/>
              </a:rPr>
              <a:t>2</a:t>
            </a:r>
            <a:r>
              <a:rPr lang="cs-CZ" sz="1600" b="1" i="1">
                <a:solidFill>
                  <a:srgbClr val="FF0000"/>
                </a:solidFill>
                <a:latin typeface="Century Gothic" pitchFamily="34" charset="0"/>
              </a:rPr>
              <a:t>= 24 km/h</a:t>
            </a:r>
            <a:endParaRPr lang="cs-CZ" sz="1600" b="1">
              <a:solidFill>
                <a:srgbClr val="FF0000"/>
              </a:solidFill>
              <a:latin typeface="Century Gothic" pitchFamily="34" charset="0"/>
            </a:endParaRPr>
          </a:p>
        </p:txBody>
      </p:sp>
      <p:sp>
        <p:nvSpPr>
          <p:cNvPr id="30" name="Line 67"/>
          <p:cNvSpPr>
            <a:spLocks noChangeShapeType="1"/>
          </p:cNvSpPr>
          <p:nvPr/>
        </p:nvSpPr>
        <p:spPr bwMode="auto">
          <a:xfrm flipV="1">
            <a:off x="1547664" y="4106490"/>
            <a:ext cx="4752528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cs-CZ"/>
          </a:p>
        </p:txBody>
      </p:sp>
      <p:sp>
        <p:nvSpPr>
          <p:cNvPr id="31" name="Rectangle 68"/>
          <p:cNvSpPr>
            <a:spLocks noChangeArrowheads="1"/>
          </p:cNvSpPr>
          <p:nvPr/>
        </p:nvSpPr>
        <p:spPr bwMode="auto">
          <a:xfrm>
            <a:off x="1633538" y="3330327"/>
            <a:ext cx="1366837" cy="3441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1600" b="1" i="1" dirty="0">
                <a:solidFill>
                  <a:schemeClr val="accent2"/>
                </a:solidFill>
                <a:latin typeface="Century Gothic" pitchFamily="34" charset="0"/>
              </a:rPr>
              <a:t>t = 20min</a:t>
            </a:r>
            <a:endParaRPr lang="cs-CZ" sz="1600" b="1" dirty="0">
              <a:solidFill>
                <a:schemeClr val="accent2"/>
              </a:solidFill>
              <a:latin typeface="Century Gothic" pitchFamily="34" charset="0"/>
            </a:endParaRPr>
          </a:p>
        </p:txBody>
      </p:sp>
      <p:cxnSp>
        <p:nvCxnSpPr>
          <p:cNvPr id="32" name="Přímá spojovací čára 31"/>
          <p:cNvCxnSpPr>
            <a:endCxn id="18" idx="1"/>
          </p:cNvCxnSpPr>
          <p:nvPr/>
        </p:nvCxnSpPr>
        <p:spPr>
          <a:xfrm flipV="1">
            <a:off x="1547664" y="2960315"/>
            <a:ext cx="1511449" cy="100215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Přímá spojovací čára 32"/>
          <p:cNvCxnSpPr>
            <a:stCxn id="17" idx="0"/>
          </p:cNvCxnSpPr>
          <p:nvPr/>
        </p:nvCxnSpPr>
        <p:spPr>
          <a:xfrm flipH="1">
            <a:off x="1547664" y="2882528"/>
            <a:ext cx="149" cy="136797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Line 65"/>
          <p:cNvSpPr>
            <a:spLocks noChangeShapeType="1"/>
          </p:cNvSpPr>
          <p:nvPr/>
        </p:nvSpPr>
        <p:spPr bwMode="auto">
          <a:xfrm>
            <a:off x="3059832" y="3026370"/>
            <a:ext cx="3240360" cy="0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cs-CZ"/>
          </a:p>
        </p:txBody>
      </p:sp>
      <p:sp>
        <p:nvSpPr>
          <p:cNvPr id="35" name="Rectangle 68"/>
          <p:cNvSpPr>
            <a:spLocks noChangeArrowheads="1"/>
          </p:cNvSpPr>
          <p:nvPr/>
        </p:nvSpPr>
        <p:spPr bwMode="auto">
          <a:xfrm>
            <a:off x="4644008" y="3098378"/>
            <a:ext cx="1366837" cy="3441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1600" b="1" i="1" dirty="0">
                <a:solidFill>
                  <a:schemeClr val="accent2"/>
                </a:solidFill>
                <a:latin typeface="Century Gothic" pitchFamily="34" charset="0"/>
              </a:rPr>
              <a:t>t  </a:t>
            </a:r>
            <a:endParaRPr lang="cs-CZ" sz="1600" b="1" dirty="0">
              <a:solidFill>
                <a:schemeClr val="accent2"/>
              </a:solidFill>
              <a:latin typeface="Century Gothic" pitchFamily="34" charset="0"/>
            </a:endParaRPr>
          </a:p>
        </p:txBody>
      </p:sp>
      <p:sp>
        <p:nvSpPr>
          <p:cNvPr id="36" name="Rectangle 68"/>
          <p:cNvSpPr>
            <a:spLocks noChangeArrowheads="1"/>
          </p:cNvSpPr>
          <p:nvPr/>
        </p:nvSpPr>
        <p:spPr bwMode="auto">
          <a:xfrm>
            <a:off x="4499992" y="4178498"/>
            <a:ext cx="1366837" cy="3441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1600" b="1" i="1" dirty="0">
                <a:solidFill>
                  <a:srgbClr val="FF0000"/>
                </a:solidFill>
                <a:latin typeface="Century Gothic" pitchFamily="34" charset="0"/>
              </a:rPr>
              <a:t>t</a:t>
            </a:r>
            <a:endParaRPr lang="cs-CZ" sz="1600" b="1" dirty="0">
              <a:solidFill>
                <a:srgbClr val="FF0000"/>
              </a:solidFill>
              <a:latin typeface="Century Gothic" pitchFamily="34" charset="0"/>
            </a:endParaRPr>
          </a:p>
        </p:txBody>
      </p:sp>
      <p:sp>
        <p:nvSpPr>
          <p:cNvPr id="38" name="Rectangle 22"/>
          <p:cNvSpPr>
            <a:spLocks noChangeArrowheads="1"/>
          </p:cNvSpPr>
          <p:nvPr/>
        </p:nvSpPr>
        <p:spPr bwMode="auto">
          <a:xfrm>
            <a:off x="107504" y="4653136"/>
            <a:ext cx="9036496" cy="649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b="1" dirty="0">
                <a:solidFill>
                  <a:schemeClr val="tx2"/>
                </a:solidFill>
                <a:latin typeface="Century Gothic" pitchFamily="34" charset="0"/>
              </a:rPr>
              <a:t>Tak jsme vypočítali, že čas </a:t>
            </a:r>
            <a:r>
              <a:rPr lang="cs-CZ" b="1" i="1" dirty="0">
                <a:solidFill>
                  <a:schemeClr val="tx2"/>
                </a:solidFill>
                <a:latin typeface="Century Gothic" pitchFamily="34" charset="0"/>
              </a:rPr>
              <a:t>t</a:t>
            </a:r>
            <a:r>
              <a:rPr lang="cs-CZ" b="1" dirty="0">
                <a:solidFill>
                  <a:schemeClr val="tx2"/>
                </a:solidFill>
                <a:latin typeface="Century Gothic" pitchFamily="34" charset="0"/>
              </a:rPr>
              <a:t> je 4 minuty. Znamená to tedy, že cyklista dojede chodce za 4 minuty</a:t>
            </a:r>
          </a:p>
        </p:txBody>
      </p:sp>
      <p:sp>
        <p:nvSpPr>
          <p:cNvPr id="39" name="Rectangle 24"/>
          <p:cNvSpPr>
            <a:spLocks noChangeArrowheads="1"/>
          </p:cNvSpPr>
          <p:nvPr/>
        </p:nvSpPr>
        <p:spPr bwMode="auto">
          <a:xfrm>
            <a:off x="107602" y="5445224"/>
            <a:ext cx="9036398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b="1" dirty="0">
                <a:solidFill>
                  <a:schemeClr val="tx2"/>
                </a:solidFill>
                <a:latin typeface="Century Gothic" pitchFamily="34" charset="0"/>
              </a:rPr>
              <a:t>Ano. POZOR! Čas </a:t>
            </a:r>
            <a:r>
              <a:rPr lang="cs-CZ" b="1" i="1" dirty="0">
                <a:solidFill>
                  <a:schemeClr val="tx2"/>
                </a:solidFill>
                <a:latin typeface="Century Gothic" pitchFamily="34" charset="0"/>
              </a:rPr>
              <a:t>t</a:t>
            </a:r>
            <a:r>
              <a:rPr lang="cs-CZ" b="1" dirty="0">
                <a:solidFill>
                  <a:schemeClr val="tx2"/>
                </a:solidFill>
                <a:latin typeface="Century Gothic" pitchFamily="34" charset="0"/>
              </a:rPr>
              <a:t> je časem chodce. Znamená to tedy, že 24 minut půjde chodec, než jej cyklista dojede.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3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6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9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5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8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8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18" grpId="0" animBg="1"/>
      <p:bldP spid="19" grpId="0"/>
      <p:bldP spid="20" grpId="0"/>
      <p:bldP spid="21" grpId="0" animBg="1"/>
      <p:bldP spid="22" grpId="0"/>
      <p:bldP spid="25" grpId="0"/>
      <p:bldP spid="26" grpId="0"/>
      <p:bldP spid="27" grpId="0"/>
      <p:bldP spid="28" grpId="0" animBg="1"/>
      <p:bldP spid="29" grpId="0"/>
      <p:bldP spid="30" grpId="0" animBg="1"/>
      <p:bldP spid="31" grpId="0"/>
      <p:bldP spid="34" grpId="0" animBg="1"/>
      <p:bldP spid="35" grpId="0"/>
      <p:bldP spid="36" grpId="0"/>
      <p:bldP spid="38" grpId="0"/>
      <p:bldP spid="39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3"/>
          <p:cNvSpPr>
            <a:spLocks noChangeArrowheads="1"/>
          </p:cNvSpPr>
          <p:nvPr/>
        </p:nvSpPr>
        <p:spPr bwMode="auto">
          <a:xfrm>
            <a:off x="0" y="0"/>
            <a:ext cx="9144000" cy="620688"/>
          </a:xfrm>
          <a:prstGeom prst="rect">
            <a:avLst/>
          </a:prstGeom>
          <a:solidFill>
            <a:srgbClr val="00B0F0"/>
          </a:solidFill>
          <a:ln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cs-CZ" sz="3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Slovní úloha o pohybu – varianta 2</a:t>
            </a:r>
          </a:p>
        </p:txBody>
      </p:sp>
      <p:sp>
        <p:nvSpPr>
          <p:cNvPr id="243714" name="Rectangle 2"/>
          <p:cNvSpPr>
            <a:spLocks noChangeArrowheads="1"/>
          </p:cNvSpPr>
          <p:nvPr/>
        </p:nvSpPr>
        <p:spPr bwMode="auto">
          <a:xfrm>
            <a:off x="179512" y="764704"/>
            <a:ext cx="8784975" cy="10801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b="1" dirty="0">
                <a:solidFill>
                  <a:schemeClr val="tx2"/>
                </a:solidFill>
                <a:latin typeface="Century Gothic" pitchFamily="34" charset="0"/>
              </a:rPr>
              <a:t>Příklad: </a:t>
            </a:r>
            <a:br>
              <a:rPr lang="cs-CZ" b="1" dirty="0">
                <a:solidFill>
                  <a:schemeClr val="tx2"/>
                </a:solidFill>
                <a:latin typeface="Century Gothic" pitchFamily="34" charset="0"/>
              </a:rPr>
            </a:br>
            <a:r>
              <a:rPr lang="cs-CZ" b="1" dirty="0">
                <a:solidFill>
                  <a:schemeClr val="tx2"/>
                </a:solidFill>
                <a:latin typeface="Century Gothic" pitchFamily="34" charset="0"/>
              </a:rPr>
              <a:t>Chodec jde průměrnou rychlostí 4 km/</a:t>
            </a:r>
            <a:r>
              <a:rPr lang="cs-CZ" b="1" dirty="0" err="1">
                <a:solidFill>
                  <a:schemeClr val="tx2"/>
                </a:solidFill>
                <a:latin typeface="Century Gothic" pitchFamily="34" charset="0"/>
              </a:rPr>
              <a:t>h</a:t>
            </a:r>
            <a:r>
              <a:rPr lang="cs-CZ" b="1" dirty="0">
                <a:solidFill>
                  <a:schemeClr val="tx2"/>
                </a:solidFill>
                <a:latin typeface="Century Gothic" pitchFamily="34" charset="0"/>
              </a:rPr>
              <a:t>. Za 20 minut vyjel za ním cyklista průměrnou rychlostí 24 km/</a:t>
            </a:r>
            <a:r>
              <a:rPr lang="cs-CZ" b="1" dirty="0" err="1">
                <a:solidFill>
                  <a:schemeClr val="tx2"/>
                </a:solidFill>
                <a:latin typeface="Century Gothic" pitchFamily="34" charset="0"/>
              </a:rPr>
              <a:t>h</a:t>
            </a:r>
            <a:r>
              <a:rPr lang="cs-CZ" b="1" dirty="0">
                <a:solidFill>
                  <a:schemeClr val="tx2"/>
                </a:solidFill>
                <a:latin typeface="Century Gothic" pitchFamily="34" charset="0"/>
              </a:rPr>
              <a:t>. Za jakou dobu dojede cyklista chodce a kolik kilometrů přitom ujede?</a:t>
            </a:r>
          </a:p>
        </p:txBody>
      </p:sp>
      <p:sp>
        <p:nvSpPr>
          <p:cNvPr id="243740" name="Line 28"/>
          <p:cNvSpPr>
            <a:spLocks noChangeShapeType="1"/>
          </p:cNvSpPr>
          <p:nvPr/>
        </p:nvSpPr>
        <p:spPr bwMode="auto">
          <a:xfrm>
            <a:off x="1116013" y="1988840"/>
            <a:ext cx="7416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13005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13005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graphicFrame>
        <p:nvGraphicFramePr>
          <p:cNvPr id="5" name="Object 9"/>
          <p:cNvGraphicFramePr>
            <a:graphicFrameLocks noChangeAspect="1"/>
          </p:cNvGraphicFramePr>
          <p:nvPr/>
        </p:nvGraphicFramePr>
        <p:xfrm>
          <a:off x="1187624" y="1916832"/>
          <a:ext cx="1849437" cy="993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0290" name="Rovnice" r:id="rId3" imgW="533160" imgH="406080" progId="Equation.3">
                  <p:embed/>
                </p:oleObj>
              </mc:Choice>
              <mc:Fallback>
                <p:oleObj name="Rovnice" r:id="rId3" imgW="533160" imgH="406080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87624" y="1916832"/>
                        <a:ext cx="1849437" cy="9937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10"/>
          <p:cNvGraphicFramePr>
            <a:graphicFrameLocks noChangeAspect="1"/>
          </p:cNvGraphicFramePr>
          <p:nvPr/>
        </p:nvGraphicFramePr>
        <p:xfrm>
          <a:off x="3707904" y="2204864"/>
          <a:ext cx="2114550" cy="434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0291" name="Rovnice" r:id="rId5" imgW="609480" imgH="177480" progId="Equation.3">
                  <p:embed/>
                </p:oleObj>
              </mc:Choice>
              <mc:Fallback>
                <p:oleObj name="Rovnice" r:id="rId5" imgW="609480" imgH="177480" progId="Equation.3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07904" y="2204864"/>
                        <a:ext cx="2114550" cy="4349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Line 46"/>
          <p:cNvSpPr>
            <a:spLocks noChangeShapeType="1"/>
          </p:cNvSpPr>
          <p:nvPr/>
        </p:nvSpPr>
        <p:spPr bwMode="auto">
          <a:xfrm>
            <a:off x="1547813" y="2882528"/>
            <a:ext cx="4749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oval" w="med" len="med"/>
            <a:tailEnd type="oval" w="med" len="med"/>
          </a:ln>
        </p:spPr>
        <p:txBody>
          <a:bodyPr/>
          <a:lstStyle/>
          <a:p>
            <a:endParaRPr lang="cs-CZ"/>
          </a:p>
        </p:txBody>
      </p:sp>
      <p:sp>
        <p:nvSpPr>
          <p:cNvPr id="18" name="Line 47"/>
          <p:cNvSpPr>
            <a:spLocks noChangeShapeType="1"/>
          </p:cNvSpPr>
          <p:nvPr/>
        </p:nvSpPr>
        <p:spPr bwMode="auto">
          <a:xfrm>
            <a:off x="3059113" y="2780928"/>
            <a:ext cx="0" cy="1793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19" name="Rectangle 48"/>
          <p:cNvSpPr>
            <a:spLocks noChangeArrowheads="1"/>
          </p:cNvSpPr>
          <p:nvPr/>
        </p:nvSpPr>
        <p:spPr bwMode="auto">
          <a:xfrm>
            <a:off x="1331913" y="2811090"/>
            <a:ext cx="504825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2400" b="1">
                <a:solidFill>
                  <a:schemeClr val="tx2"/>
                </a:solidFill>
                <a:latin typeface="Century Gothic" pitchFamily="34" charset="0"/>
              </a:rPr>
              <a:t>A</a:t>
            </a:r>
          </a:p>
        </p:txBody>
      </p:sp>
      <p:sp>
        <p:nvSpPr>
          <p:cNvPr id="20" name="Rectangle 49"/>
          <p:cNvSpPr>
            <a:spLocks noChangeArrowheads="1"/>
          </p:cNvSpPr>
          <p:nvPr/>
        </p:nvSpPr>
        <p:spPr bwMode="auto">
          <a:xfrm>
            <a:off x="6156325" y="2811090"/>
            <a:ext cx="504825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2400" b="1">
                <a:solidFill>
                  <a:schemeClr val="tx2"/>
                </a:solidFill>
                <a:latin typeface="Century Gothic" pitchFamily="34" charset="0"/>
              </a:rPr>
              <a:t>B</a:t>
            </a:r>
          </a:p>
        </p:txBody>
      </p:sp>
      <p:sp>
        <p:nvSpPr>
          <p:cNvPr id="21" name="Line 55"/>
          <p:cNvSpPr>
            <a:spLocks noChangeShapeType="1"/>
          </p:cNvSpPr>
          <p:nvPr/>
        </p:nvSpPr>
        <p:spPr bwMode="auto">
          <a:xfrm>
            <a:off x="1547813" y="4003303"/>
            <a:ext cx="4749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oval" w="med" len="med"/>
            <a:tailEnd type="oval" w="med" len="med"/>
          </a:ln>
        </p:spPr>
        <p:txBody>
          <a:bodyPr/>
          <a:lstStyle/>
          <a:p>
            <a:endParaRPr lang="cs-CZ"/>
          </a:p>
        </p:txBody>
      </p:sp>
      <p:sp>
        <p:nvSpPr>
          <p:cNvPr id="22" name="Rectangle 56"/>
          <p:cNvSpPr>
            <a:spLocks noChangeArrowheads="1"/>
          </p:cNvSpPr>
          <p:nvPr/>
        </p:nvSpPr>
        <p:spPr bwMode="auto">
          <a:xfrm>
            <a:off x="1331913" y="3931865"/>
            <a:ext cx="504825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2400" b="1">
                <a:solidFill>
                  <a:schemeClr val="tx2"/>
                </a:solidFill>
                <a:latin typeface="Century Gothic" pitchFamily="34" charset="0"/>
              </a:rPr>
              <a:t>A</a:t>
            </a:r>
          </a:p>
        </p:txBody>
      </p:sp>
      <p:sp>
        <p:nvSpPr>
          <p:cNvPr id="25" name="Rectangle 57"/>
          <p:cNvSpPr>
            <a:spLocks noChangeArrowheads="1"/>
          </p:cNvSpPr>
          <p:nvPr/>
        </p:nvSpPr>
        <p:spPr bwMode="auto">
          <a:xfrm>
            <a:off x="6156325" y="3931865"/>
            <a:ext cx="504825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2400" b="1">
                <a:solidFill>
                  <a:schemeClr val="tx2"/>
                </a:solidFill>
                <a:latin typeface="Century Gothic" pitchFamily="34" charset="0"/>
              </a:rPr>
              <a:t>B</a:t>
            </a:r>
          </a:p>
        </p:txBody>
      </p:sp>
      <p:sp>
        <p:nvSpPr>
          <p:cNvPr id="26" name="Rectangle 58"/>
          <p:cNvSpPr>
            <a:spLocks noChangeArrowheads="1"/>
          </p:cNvSpPr>
          <p:nvPr/>
        </p:nvSpPr>
        <p:spPr bwMode="auto">
          <a:xfrm>
            <a:off x="2857500" y="2812678"/>
            <a:ext cx="504825" cy="649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2400" b="1">
                <a:solidFill>
                  <a:schemeClr val="tx2"/>
                </a:solidFill>
                <a:latin typeface="Century Gothic" pitchFamily="34" charset="0"/>
              </a:rPr>
              <a:t>C</a:t>
            </a:r>
          </a:p>
        </p:txBody>
      </p:sp>
      <p:sp>
        <p:nvSpPr>
          <p:cNvPr id="27" name="Rectangle 64"/>
          <p:cNvSpPr>
            <a:spLocks noChangeArrowheads="1"/>
          </p:cNvSpPr>
          <p:nvPr/>
        </p:nvSpPr>
        <p:spPr bwMode="auto">
          <a:xfrm>
            <a:off x="1606550" y="2839665"/>
            <a:ext cx="1366838" cy="733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1600" b="1" i="1">
                <a:solidFill>
                  <a:schemeClr val="accent2"/>
                </a:solidFill>
                <a:latin typeface="Century Gothic" pitchFamily="34" charset="0"/>
              </a:rPr>
              <a:t>v</a:t>
            </a:r>
            <a:r>
              <a:rPr lang="cs-CZ" sz="1600" b="1" i="1" baseline="-25000">
                <a:solidFill>
                  <a:schemeClr val="accent2"/>
                </a:solidFill>
                <a:latin typeface="Century Gothic" pitchFamily="34" charset="0"/>
              </a:rPr>
              <a:t>1</a:t>
            </a:r>
            <a:r>
              <a:rPr lang="cs-CZ" sz="1600" b="1" i="1">
                <a:solidFill>
                  <a:schemeClr val="accent2"/>
                </a:solidFill>
                <a:latin typeface="Century Gothic" pitchFamily="34" charset="0"/>
              </a:rPr>
              <a:t>= 4 km/h</a:t>
            </a:r>
            <a:endParaRPr lang="cs-CZ" sz="1600" b="1">
              <a:solidFill>
                <a:schemeClr val="accent2"/>
              </a:solidFill>
              <a:latin typeface="Century Gothic" pitchFamily="34" charset="0"/>
            </a:endParaRPr>
          </a:p>
        </p:txBody>
      </p:sp>
      <p:sp>
        <p:nvSpPr>
          <p:cNvPr id="28" name="Line 65"/>
          <p:cNvSpPr>
            <a:spLocks noChangeShapeType="1"/>
          </p:cNvSpPr>
          <p:nvPr/>
        </p:nvSpPr>
        <p:spPr bwMode="auto">
          <a:xfrm>
            <a:off x="1547664" y="3026370"/>
            <a:ext cx="1512168" cy="0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cs-CZ"/>
          </a:p>
        </p:txBody>
      </p:sp>
      <p:sp>
        <p:nvSpPr>
          <p:cNvPr id="29" name="Rectangle 66"/>
          <p:cNvSpPr>
            <a:spLocks noChangeArrowheads="1"/>
          </p:cNvSpPr>
          <p:nvPr/>
        </p:nvSpPr>
        <p:spPr bwMode="auto">
          <a:xfrm>
            <a:off x="1619250" y="3977903"/>
            <a:ext cx="1366838" cy="733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1600" b="1" i="1">
                <a:solidFill>
                  <a:srgbClr val="FF0000"/>
                </a:solidFill>
                <a:latin typeface="Century Gothic" pitchFamily="34" charset="0"/>
              </a:rPr>
              <a:t>v</a:t>
            </a:r>
            <a:r>
              <a:rPr lang="cs-CZ" sz="1600" b="1" i="1" baseline="-25000">
                <a:solidFill>
                  <a:srgbClr val="FF0000"/>
                </a:solidFill>
                <a:latin typeface="Century Gothic" pitchFamily="34" charset="0"/>
              </a:rPr>
              <a:t>2</a:t>
            </a:r>
            <a:r>
              <a:rPr lang="cs-CZ" sz="1600" b="1" i="1">
                <a:solidFill>
                  <a:srgbClr val="FF0000"/>
                </a:solidFill>
                <a:latin typeface="Century Gothic" pitchFamily="34" charset="0"/>
              </a:rPr>
              <a:t>= 24 km/h</a:t>
            </a:r>
            <a:endParaRPr lang="cs-CZ" sz="1600" b="1">
              <a:solidFill>
                <a:srgbClr val="FF0000"/>
              </a:solidFill>
              <a:latin typeface="Century Gothic" pitchFamily="34" charset="0"/>
            </a:endParaRPr>
          </a:p>
        </p:txBody>
      </p:sp>
      <p:sp>
        <p:nvSpPr>
          <p:cNvPr id="30" name="Line 67"/>
          <p:cNvSpPr>
            <a:spLocks noChangeShapeType="1"/>
          </p:cNvSpPr>
          <p:nvPr/>
        </p:nvSpPr>
        <p:spPr bwMode="auto">
          <a:xfrm flipV="1">
            <a:off x="1547664" y="4106490"/>
            <a:ext cx="4752528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cs-CZ"/>
          </a:p>
        </p:txBody>
      </p:sp>
      <p:sp>
        <p:nvSpPr>
          <p:cNvPr id="31" name="Rectangle 68"/>
          <p:cNvSpPr>
            <a:spLocks noChangeArrowheads="1"/>
          </p:cNvSpPr>
          <p:nvPr/>
        </p:nvSpPr>
        <p:spPr bwMode="auto">
          <a:xfrm>
            <a:off x="1633538" y="3330327"/>
            <a:ext cx="1366837" cy="3441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1600" b="1" i="1" dirty="0">
                <a:solidFill>
                  <a:schemeClr val="accent2"/>
                </a:solidFill>
                <a:latin typeface="Century Gothic" pitchFamily="34" charset="0"/>
              </a:rPr>
              <a:t>t = 20min</a:t>
            </a:r>
            <a:endParaRPr lang="cs-CZ" sz="1600" b="1" dirty="0">
              <a:solidFill>
                <a:schemeClr val="accent2"/>
              </a:solidFill>
              <a:latin typeface="Century Gothic" pitchFamily="34" charset="0"/>
            </a:endParaRPr>
          </a:p>
        </p:txBody>
      </p:sp>
      <p:cxnSp>
        <p:nvCxnSpPr>
          <p:cNvPr id="32" name="Přímá spojovací čára 31"/>
          <p:cNvCxnSpPr>
            <a:endCxn id="18" idx="1"/>
          </p:cNvCxnSpPr>
          <p:nvPr/>
        </p:nvCxnSpPr>
        <p:spPr>
          <a:xfrm flipV="1">
            <a:off x="1547664" y="2960315"/>
            <a:ext cx="1511449" cy="100215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Přímá spojovací čára 32"/>
          <p:cNvCxnSpPr>
            <a:stCxn id="17" idx="0"/>
          </p:cNvCxnSpPr>
          <p:nvPr/>
        </p:nvCxnSpPr>
        <p:spPr>
          <a:xfrm flipH="1">
            <a:off x="1547664" y="2882528"/>
            <a:ext cx="149" cy="136797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Line 65"/>
          <p:cNvSpPr>
            <a:spLocks noChangeShapeType="1"/>
          </p:cNvSpPr>
          <p:nvPr/>
        </p:nvSpPr>
        <p:spPr bwMode="auto">
          <a:xfrm>
            <a:off x="3059832" y="3026370"/>
            <a:ext cx="3240360" cy="0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cs-CZ"/>
          </a:p>
        </p:txBody>
      </p:sp>
      <p:sp>
        <p:nvSpPr>
          <p:cNvPr id="35" name="Rectangle 68"/>
          <p:cNvSpPr>
            <a:spLocks noChangeArrowheads="1"/>
          </p:cNvSpPr>
          <p:nvPr/>
        </p:nvSpPr>
        <p:spPr bwMode="auto">
          <a:xfrm>
            <a:off x="4644008" y="3098378"/>
            <a:ext cx="1366837" cy="3441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1600" b="1" i="1" dirty="0">
                <a:solidFill>
                  <a:schemeClr val="accent2"/>
                </a:solidFill>
                <a:latin typeface="Century Gothic" pitchFamily="34" charset="0"/>
              </a:rPr>
              <a:t>t  </a:t>
            </a:r>
            <a:endParaRPr lang="cs-CZ" sz="1600" b="1" dirty="0">
              <a:solidFill>
                <a:schemeClr val="accent2"/>
              </a:solidFill>
              <a:latin typeface="Century Gothic" pitchFamily="34" charset="0"/>
            </a:endParaRPr>
          </a:p>
        </p:txBody>
      </p:sp>
      <p:sp>
        <p:nvSpPr>
          <p:cNvPr id="36" name="Rectangle 68"/>
          <p:cNvSpPr>
            <a:spLocks noChangeArrowheads="1"/>
          </p:cNvSpPr>
          <p:nvPr/>
        </p:nvSpPr>
        <p:spPr bwMode="auto">
          <a:xfrm>
            <a:off x="4499992" y="4178498"/>
            <a:ext cx="1366837" cy="3441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1600" b="1" i="1" dirty="0">
                <a:solidFill>
                  <a:srgbClr val="FF0000"/>
                </a:solidFill>
                <a:latin typeface="Century Gothic" pitchFamily="34" charset="0"/>
              </a:rPr>
              <a:t>t</a:t>
            </a:r>
            <a:endParaRPr lang="cs-CZ" sz="1600" b="1" dirty="0">
              <a:solidFill>
                <a:srgbClr val="FF0000"/>
              </a:solidFill>
              <a:latin typeface="Century Gothic" pitchFamily="34" charset="0"/>
            </a:endParaRPr>
          </a:p>
        </p:txBody>
      </p:sp>
      <p:sp>
        <p:nvSpPr>
          <p:cNvPr id="42" name="Rectangle 21"/>
          <p:cNvSpPr>
            <a:spLocks noChangeArrowheads="1"/>
          </p:cNvSpPr>
          <p:nvPr/>
        </p:nvSpPr>
        <p:spPr bwMode="auto">
          <a:xfrm>
            <a:off x="539750" y="5013325"/>
            <a:ext cx="6194425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b="1">
                <a:solidFill>
                  <a:schemeClr val="tx2"/>
                </a:solidFill>
                <a:latin typeface="Century Gothic" pitchFamily="34" charset="0"/>
              </a:rPr>
              <a:t>A kolik kilometrů cyklista ujede?</a:t>
            </a:r>
          </a:p>
        </p:txBody>
      </p:sp>
      <p:graphicFrame>
        <p:nvGraphicFramePr>
          <p:cNvPr id="43" name="Object 25"/>
          <p:cNvGraphicFramePr>
            <a:graphicFrameLocks noGrp="1" noChangeAspect="1"/>
          </p:cNvGraphicFramePr>
          <p:nvPr>
            <p:ph/>
          </p:nvPr>
        </p:nvGraphicFramePr>
        <p:xfrm>
          <a:off x="1630363" y="5589588"/>
          <a:ext cx="5102225" cy="7191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0293" name="Rovnice" r:id="rId7" imgW="2793960" imgH="393480" progId="Equation.3">
                  <p:embed/>
                </p:oleObj>
              </mc:Choice>
              <mc:Fallback>
                <p:oleObj name="Rovnice" r:id="rId7" imgW="2793960" imgH="393480" progId="Equation.3">
                  <p:embed/>
                  <p:pic>
                    <p:nvPicPr>
                      <p:cNvPr id="0" name="Object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30363" y="5589588"/>
                        <a:ext cx="5102225" cy="7191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4" name="AutoShape 27"/>
          <p:cNvSpPr>
            <a:spLocks noChangeArrowheads="1"/>
          </p:cNvSpPr>
          <p:nvPr/>
        </p:nvSpPr>
        <p:spPr bwMode="auto">
          <a:xfrm>
            <a:off x="5940425" y="4221163"/>
            <a:ext cx="3059113" cy="1512887"/>
          </a:xfrm>
          <a:prstGeom prst="cloudCallout">
            <a:avLst>
              <a:gd name="adj1" fmla="val -114245"/>
              <a:gd name="adj2" fmla="val 43810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anchor="ctr" anchorCtr="1"/>
          <a:lstStyle/>
          <a:p>
            <a:pPr algn="ctr"/>
            <a:r>
              <a:rPr lang="cs-CZ" sz="1400" b="1"/>
              <a:t>A proč ne 4, ale 4/60?</a:t>
            </a:r>
          </a:p>
          <a:p>
            <a:pPr algn="ctr"/>
            <a:r>
              <a:rPr lang="cs-CZ" sz="1400" b="1"/>
              <a:t>No protože si opět musíme dát pozor na stejné jednotky.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0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" grpId="0"/>
      <p:bldP spid="44" grpId="0" animBg="1"/>
      <p:bldP spid="44" grpId="1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3"/>
          <p:cNvSpPr>
            <a:spLocks noChangeArrowheads="1"/>
          </p:cNvSpPr>
          <p:nvPr/>
        </p:nvSpPr>
        <p:spPr bwMode="auto">
          <a:xfrm>
            <a:off x="0" y="0"/>
            <a:ext cx="9144000" cy="620688"/>
          </a:xfrm>
          <a:prstGeom prst="rect">
            <a:avLst/>
          </a:prstGeom>
          <a:solidFill>
            <a:srgbClr val="00B0F0"/>
          </a:solidFill>
          <a:ln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cs-CZ" sz="3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Slovní úloha o pohybu – varianta 2</a:t>
            </a:r>
          </a:p>
        </p:txBody>
      </p:sp>
      <p:sp>
        <p:nvSpPr>
          <p:cNvPr id="243714" name="Rectangle 2"/>
          <p:cNvSpPr>
            <a:spLocks noChangeArrowheads="1"/>
          </p:cNvSpPr>
          <p:nvPr/>
        </p:nvSpPr>
        <p:spPr bwMode="auto">
          <a:xfrm>
            <a:off x="179512" y="764704"/>
            <a:ext cx="8784975" cy="10801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b="1" dirty="0">
                <a:solidFill>
                  <a:schemeClr val="tx2"/>
                </a:solidFill>
                <a:latin typeface="Century Gothic" pitchFamily="34" charset="0"/>
              </a:rPr>
              <a:t>Příklad: </a:t>
            </a:r>
            <a:br>
              <a:rPr lang="cs-CZ" b="1" dirty="0">
                <a:solidFill>
                  <a:schemeClr val="tx2"/>
                </a:solidFill>
                <a:latin typeface="Century Gothic" pitchFamily="34" charset="0"/>
              </a:rPr>
            </a:br>
            <a:r>
              <a:rPr lang="cs-CZ" b="1" dirty="0">
                <a:solidFill>
                  <a:schemeClr val="tx2"/>
                </a:solidFill>
                <a:latin typeface="Century Gothic" pitchFamily="34" charset="0"/>
              </a:rPr>
              <a:t>Chodec jde průměrnou rychlostí 4 km/</a:t>
            </a:r>
            <a:r>
              <a:rPr lang="cs-CZ" b="1" dirty="0" err="1">
                <a:solidFill>
                  <a:schemeClr val="tx2"/>
                </a:solidFill>
                <a:latin typeface="Century Gothic" pitchFamily="34" charset="0"/>
              </a:rPr>
              <a:t>h</a:t>
            </a:r>
            <a:r>
              <a:rPr lang="cs-CZ" b="1" dirty="0">
                <a:solidFill>
                  <a:schemeClr val="tx2"/>
                </a:solidFill>
                <a:latin typeface="Century Gothic" pitchFamily="34" charset="0"/>
              </a:rPr>
              <a:t>. Za 20 minut vyjel za ním cyklista průměrnou rychlostí 24 km/</a:t>
            </a:r>
            <a:r>
              <a:rPr lang="cs-CZ" b="1" dirty="0" err="1">
                <a:solidFill>
                  <a:schemeClr val="tx2"/>
                </a:solidFill>
                <a:latin typeface="Century Gothic" pitchFamily="34" charset="0"/>
              </a:rPr>
              <a:t>h</a:t>
            </a:r>
            <a:r>
              <a:rPr lang="cs-CZ" b="1" dirty="0">
                <a:solidFill>
                  <a:schemeClr val="tx2"/>
                </a:solidFill>
                <a:latin typeface="Century Gothic" pitchFamily="34" charset="0"/>
              </a:rPr>
              <a:t>. Za jakou dobu dojede cyklista chodce a kolik kilometrů přitom ujede?</a:t>
            </a:r>
          </a:p>
        </p:txBody>
      </p:sp>
      <p:sp>
        <p:nvSpPr>
          <p:cNvPr id="243740" name="Line 28"/>
          <p:cNvSpPr>
            <a:spLocks noChangeShapeType="1"/>
          </p:cNvSpPr>
          <p:nvPr/>
        </p:nvSpPr>
        <p:spPr bwMode="auto">
          <a:xfrm>
            <a:off x="1116013" y="1988840"/>
            <a:ext cx="7416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13005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13005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38" name="Rectangle 30"/>
          <p:cNvSpPr>
            <a:spLocks noChangeArrowheads="1"/>
          </p:cNvSpPr>
          <p:nvPr/>
        </p:nvSpPr>
        <p:spPr bwMode="auto">
          <a:xfrm>
            <a:off x="755576" y="2350343"/>
            <a:ext cx="3744913" cy="1009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2800" b="1">
                <a:latin typeface="Century Gothic" pitchFamily="34" charset="0"/>
              </a:rPr>
              <a:t>s</a:t>
            </a:r>
            <a:r>
              <a:rPr lang="cs-CZ" sz="2800" b="1" baseline="-25000">
                <a:latin typeface="Century Gothic" pitchFamily="34" charset="0"/>
              </a:rPr>
              <a:t> </a:t>
            </a:r>
            <a:r>
              <a:rPr lang="cs-CZ" sz="2800" b="1">
                <a:latin typeface="Century Gothic" pitchFamily="34" charset="0"/>
              </a:rPr>
              <a:t>= 1,6 km</a:t>
            </a:r>
            <a:endParaRPr lang="cs-CZ" sz="2800" b="1" baseline="-25000">
              <a:latin typeface="Century Gothic" pitchFamily="34" charset="0"/>
            </a:endParaRPr>
          </a:p>
        </p:txBody>
      </p:sp>
      <p:sp>
        <p:nvSpPr>
          <p:cNvPr id="39" name="Rectangle 35"/>
          <p:cNvSpPr>
            <a:spLocks noChangeArrowheads="1"/>
          </p:cNvSpPr>
          <p:nvPr/>
        </p:nvSpPr>
        <p:spPr bwMode="auto">
          <a:xfrm>
            <a:off x="769864" y="2853581"/>
            <a:ext cx="7058025" cy="1009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1600" b="1">
                <a:latin typeface="Century Gothic" pitchFamily="34" charset="0"/>
              </a:rPr>
              <a:t>Na závěr se provede zkouška toho, zda získané hodnoty vyhovují podmínkám úlohy:</a:t>
            </a:r>
            <a:endParaRPr lang="cs-CZ" sz="1600" b="1" baseline="-25000">
              <a:latin typeface="Century Gothic" pitchFamily="34" charset="0"/>
            </a:endParaRPr>
          </a:p>
        </p:txBody>
      </p:sp>
      <p:sp>
        <p:nvSpPr>
          <p:cNvPr id="40" name="Rectangle 36"/>
          <p:cNvSpPr>
            <a:spLocks noChangeArrowheads="1"/>
          </p:cNvSpPr>
          <p:nvPr/>
        </p:nvSpPr>
        <p:spPr bwMode="auto">
          <a:xfrm>
            <a:off x="769864" y="3790206"/>
            <a:ext cx="5545137" cy="1009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b="1">
                <a:latin typeface="Century Gothic" pitchFamily="34" charset="0"/>
              </a:rPr>
              <a:t>Kolik kilometrů ušel chodec při rychlosti 4 km/h za 24 minut své chůze do doby, než jej cyklista dojel?</a:t>
            </a:r>
            <a:endParaRPr lang="cs-CZ" b="1" baseline="-25000">
              <a:latin typeface="Century Gothic" pitchFamily="34" charset="0"/>
            </a:endParaRPr>
          </a:p>
        </p:txBody>
      </p:sp>
      <p:sp>
        <p:nvSpPr>
          <p:cNvPr id="41" name="Rectangle 38"/>
          <p:cNvSpPr>
            <a:spLocks noChangeArrowheads="1"/>
          </p:cNvSpPr>
          <p:nvPr/>
        </p:nvSpPr>
        <p:spPr bwMode="auto">
          <a:xfrm>
            <a:off x="769864" y="5372943"/>
            <a:ext cx="5545137" cy="1009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b="1">
                <a:latin typeface="Century Gothic" pitchFamily="34" charset="0"/>
              </a:rPr>
              <a:t>Chodec ušel do doby, než jej cyklista dojel, stejnou dráhu jako on. </a:t>
            </a:r>
            <a:br>
              <a:rPr lang="cs-CZ" b="1">
                <a:latin typeface="Century Gothic" pitchFamily="34" charset="0"/>
              </a:rPr>
            </a:br>
            <a:r>
              <a:rPr lang="cs-CZ" b="1">
                <a:latin typeface="Century Gothic" pitchFamily="34" charset="0"/>
              </a:rPr>
              <a:t>Můžeme tedy napsat odpověď:</a:t>
            </a:r>
            <a:endParaRPr lang="cs-CZ" b="1" baseline="-25000">
              <a:latin typeface="Century Gothic" pitchFamily="34" charset="0"/>
            </a:endParaRPr>
          </a:p>
        </p:txBody>
      </p:sp>
      <p:sp>
        <p:nvSpPr>
          <p:cNvPr id="45" name="AutoShape 41"/>
          <p:cNvSpPr>
            <a:spLocks noChangeArrowheads="1"/>
          </p:cNvSpPr>
          <p:nvPr/>
        </p:nvSpPr>
        <p:spPr bwMode="auto">
          <a:xfrm>
            <a:off x="5703814" y="4653806"/>
            <a:ext cx="3059112" cy="2087562"/>
          </a:xfrm>
          <a:prstGeom prst="cloudCallout">
            <a:avLst>
              <a:gd name="adj1" fmla="val -88662"/>
              <a:gd name="adj2" fmla="val 20190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anchor="ctr" anchorCtr="1"/>
          <a:lstStyle/>
          <a:p>
            <a:pPr algn="ctr"/>
            <a:r>
              <a:rPr lang="cs-CZ" sz="1600" b="1"/>
              <a:t>Cyklista dojede chodce </a:t>
            </a:r>
          </a:p>
          <a:p>
            <a:pPr algn="ctr"/>
            <a:r>
              <a:rPr lang="cs-CZ" sz="1600" b="1"/>
              <a:t>za 4 minuty </a:t>
            </a:r>
          </a:p>
          <a:p>
            <a:pPr algn="ctr"/>
            <a:r>
              <a:rPr lang="cs-CZ" sz="1600" b="1"/>
              <a:t>a ujede přitom </a:t>
            </a:r>
          </a:p>
          <a:p>
            <a:pPr algn="ctr"/>
            <a:r>
              <a:rPr lang="cs-CZ" sz="1600" b="1"/>
              <a:t>1,6 km.</a:t>
            </a:r>
          </a:p>
        </p:txBody>
      </p:sp>
      <p:graphicFrame>
        <p:nvGraphicFramePr>
          <p:cNvPr id="46" name="Object 42"/>
          <p:cNvGraphicFramePr>
            <a:graphicFrameLocks noGrp="1" noChangeAspect="1"/>
          </p:cNvGraphicFramePr>
          <p:nvPr>
            <p:ph/>
          </p:nvPr>
        </p:nvGraphicFramePr>
        <p:xfrm>
          <a:off x="871464" y="4653806"/>
          <a:ext cx="4894262" cy="7191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1317" name="Rovnice" r:id="rId3" imgW="2679480" imgH="393480" progId="Equation.3">
                  <p:embed/>
                </p:oleObj>
              </mc:Choice>
              <mc:Fallback>
                <p:oleObj name="Rovnice" r:id="rId3" imgW="2679480" imgH="393480" progId="Equation.3">
                  <p:embed/>
                  <p:pic>
                    <p:nvPicPr>
                      <p:cNvPr id="0" name="Object 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71464" y="4653806"/>
                        <a:ext cx="4894262" cy="7191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7" name="Rectangle 25"/>
          <p:cNvSpPr>
            <a:spLocks noChangeArrowheads="1"/>
          </p:cNvSpPr>
          <p:nvPr/>
        </p:nvSpPr>
        <p:spPr bwMode="auto">
          <a:xfrm>
            <a:off x="827087" y="1914525"/>
            <a:ext cx="3744913" cy="1009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2800" b="1" dirty="0">
                <a:latin typeface="Century Gothic" pitchFamily="34" charset="0"/>
              </a:rPr>
              <a:t>t = 4 min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/>
      <p:bldP spid="40" grpId="0"/>
      <p:bldP spid="41" grpId="0"/>
      <p:bldP spid="45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0" y="0"/>
            <a:ext cx="9144000" cy="620688"/>
          </a:xfrm>
          <a:prstGeom prst="rect">
            <a:avLst/>
          </a:prstGeom>
          <a:solidFill>
            <a:srgbClr val="00B0F0"/>
          </a:solidFill>
          <a:ln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cs-CZ" sz="3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Slovní úloha o pohybu – varianta 2</a:t>
            </a:r>
          </a:p>
        </p:txBody>
      </p:sp>
      <p:sp>
        <p:nvSpPr>
          <p:cNvPr id="24578" name="Rectangle 2"/>
          <p:cNvSpPr>
            <a:spLocks noChangeArrowheads="1"/>
          </p:cNvSpPr>
          <p:nvPr/>
        </p:nvSpPr>
        <p:spPr bwMode="auto">
          <a:xfrm>
            <a:off x="129356" y="764704"/>
            <a:ext cx="9014644" cy="9361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marL="177800" indent="-177800"/>
            <a:r>
              <a:rPr lang="cs-CZ" b="1" dirty="0">
                <a:solidFill>
                  <a:schemeClr val="tx2"/>
                </a:solidFill>
                <a:latin typeface="Century Gothic" pitchFamily="34" charset="0"/>
              </a:rPr>
              <a:t>Příklad: </a:t>
            </a:r>
            <a:br>
              <a:rPr lang="cs-CZ" b="1" dirty="0">
                <a:solidFill>
                  <a:schemeClr val="tx2"/>
                </a:solidFill>
                <a:latin typeface="Century Gothic" pitchFamily="34" charset="0"/>
              </a:rPr>
            </a:br>
            <a:r>
              <a:rPr lang="cs-CZ" b="1" dirty="0">
                <a:solidFill>
                  <a:schemeClr val="tx2"/>
                </a:solidFill>
                <a:latin typeface="Century Gothic" pitchFamily="34" charset="0"/>
              </a:rPr>
              <a:t>Za cyklistou, který jel rychlostí 16 km/h, vyjel o 3 hodiny později motocyklista rychlostí 48 km/</a:t>
            </a:r>
            <a:r>
              <a:rPr lang="cs-CZ" b="1" dirty="0" err="1">
                <a:solidFill>
                  <a:schemeClr val="tx2"/>
                </a:solidFill>
                <a:latin typeface="Century Gothic" pitchFamily="34" charset="0"/>
              </a:rPr>
              <a:t>h</a:t>
            </a:r>
            <a:r>
              <a:rPr lang="cs-CZ" b="1" dirty="0">
                <a:solidFill>
                  <a:schemeClr val="tx2"/>
                </a:solidFill>
                <a:latin typeface="Century Gothic" pitchFamily="34" charset="0"/>
              </a:rPr>
              <a:t>. Kdy motocyklista dohonil cyklistu?</a:t>
            </a:r>
          </a:p>
        </p:txBody>
      </p:sp>
      <p:sp>
        <p:nvSpPr>
          <p:cNvPr id="24579" name="Line 3"/>
          <p:cNvSpPr>
            <a:spLocks noChangeShapeType="1"/>
          </p:cNvSpPr>
          <p:nvPr/>
        </p:nvSpPr>
        <p:spPr bwMode="auto">
          <a:xfrm>
            <a:off x="179512" y="1700808"/>
            <a:ext cx="871296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6" name="Line 4"/>
          <p:cNvSpPr>
            <a:spLocks noChangeShapeType="1"/>
          </p:cNvSpPr>
          <p:nvPr/>
        </p:nvSpPr>
        <p:spPr bwMode="auto">
          <a:xfrm>
            <a:off x="1403350" y="2769196"/>
            <a:ext cx="4749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oval" w="med" len="med"/>
            <a:tailEnd type="oval" w="med" len="med"/>
          </a:ln>
        </p:spPr>
        <p:txBody>
          <a:bodyPr/>
          <a:lstStyle/>
          <a:p>
            <a:endParaRPr lang="cs-CZ"/>
          </a:p>
        </p:txBody>
      </p:sp>
      <p:sp>
        <p:nvSpPr>
          <p:cNvPr id="7" name="Line 5"/>
          <p:cNvSpPr>
            <a:spLocks noChangeShapeType="1"/>
          </p:cNvSpPr>
          <p:nvPr/>
        </p:nvSpPr>
        <p:spPr bwMode="auto">
          <a:xfrm>
            <a:off x="2914650" y="2667596"/>
            <a:ext cx="0" cy="1793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8" name="Rectangle 6"/>
          <p:cNvSpPr>
            <a:spLocks noChangeArrowheads="1"/>
          </p:cNvSpPr>
          <p:nvPr/>
        </p:nvSpPr>
        <p:spPr bwMode="auto">
          <a:xfrm>
            <a:off x="1187450" y="2697758"/>
            <a:ext cx="504825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2400" b="1">
                <a:solidFill>
                  <a:schemeClr val="tx2"/>
                </a:solidFill>
                <a:latin typeface="Century Gothic" pitchFamily="34" charset="0"/>
              </a:rPr>
              <a:t>A</a:t>
            </a:r>
          </a:p>
        </p:txBody>
      </p:sp>
      <p:sp>
        <p:nvSpPr>
          <p:cNvPr id="9" name="Rectangle 7"/>
          <p:cNvSpPr>
            <a:spLocks noChangeArrowheads="1"/>
          </p:cNvSpPr>
          <p:nvPr/>
        </p:nvSpPr>
        <p:spPr bwMode="auto">
          <a:xfrm>
            <a:off x="6011863" y="2697758"/>
            <a:ext cx="504825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2400" b="1">
                <a:solidFill>
                  <a:schemeClr val="tx2"/>
                </a:solidFill>
                <a:latin typeface="Century Gothic" pitchFamily="34" charset="0"/>
              </a:rPr>
              <a:t>B</a:t>
            </a:r>
          </a:p>
        </p:txBody>
      </p:sp>
      <p:sp>
        <p:nvSpPr>
          <p:cNvPr id="10" name="Line 8"/>
          <p:cNvSpPr>
            <a:spLocks noChangeShapeType="1"/>
          </p:cNvSpPr>
          <p:nvPr/>
        </p:nvSpPr>
        <p:spPr bwMode="auto">
          <a:xfrm>
            <a:off x="1403350" y="3601046"/>
            <a:ext cx="4749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oval" w="med" len="med"/>
            <a:tailEnd type="oval" w="med" len="med"/>
          </a:ln>
        </p:spPr>
        <p:txBody>
          <a:bodyPr/>
          <a:lstStyle/>
          <a:p>
            <a:endParaRPr lang="cs-CZ"/>
          </a:p>
        </p:txBody>
      </p:sp>
      <p:sp>
        <p:nvSpPr>
          <p:cNvPr id="11" name="Rectangle 9"/>
          <p:cNvSpPr>
            <a:spLocks noChangeArrowheads="1"/>
          </p:cNvSpPr>
          <p:nvPr/>
        </p:nvSpPr>
        <p:spPr bwMode="auto">
          <a:xfrm>
            <a:off x="1187450" y="3529608"/>
            <a:ext cx="504825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2400" b="1">
                <a:solidFill>
                  <a:schemeClr val="tx2"/>
                </a:solidFill>
                <a:latin typeface="Century Gothic" pitchFamily="34" charset="0"/>
              </a:rPr>
              <a:t>A</a:t>
            </a:r>
          </a:p>
        </p:txBody>
      </p:sp>
      <p:sp>
        <p:nvSpPr>
          <p:cNvPr id="12" name="Rectangle 10"/>
          <p:cNvSpPr>
            <a:spLocks noChangeArrowheads="1"/>
          </p:cNvSpPr>
          <p:nvPr/>
        </p:nvSpPr>
        <p:spPr bwMode="auto">
          <a:xfrm>
            <a:off x="6011863" y="3529608"/>
            <a:ext cx="504825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2400" b="1">
                <a:solidFill>
                  <a:schemeClr val="tx2"/>
                </a:solidFill>
                <a:latin typeface="Century Gothic" pitchFamily="34" charset="0"/>
              </a:rPr>
              <a:t>B</a:t>
            </a:r>
          </a:p>
        </p:txBody>
      </p:sp>
      <p:sp>
        <p:nvSpPr>
          <p:cNvPr id="14" name="Rectangle 12"/>
          <p:cNvSpPr>
            <a:spLocks noChangeArrowheads="1"/>
          </p:cNvSpPr>
          <p:nvPr/>
        </p:nvSpPr>
        <p:spPr bwMode="auto">
          <a:xfrm>
            <a:off x="1548979" y="2636912"/>
            <a:ext cx="1366837" cy="733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1600" b="1" i="1" dirty="0">
                <a:solidFill>
                  <a:schemeClr val="accent2"/>
                </a:solidFill>
                <a:latin typeface="Century Gothic" pitchFamily="34" charset="0"/>
              </a:rPr>
              <a:t>v</a:t>
            </a:r>
            <a:r>
              <a:rPr lang="cs-CZ" sz="1600" b="1" i="1" baseline="-25000" dirty="0">
                <a:solidFill>
                  <a:schemeClr val="accent2"/>
                </a:solidFill>
                <a:latin typeface="Century Gothic" pitchFamily="34" charset="0"/>
              </a:rPr>
              <a:t>1</a:t>
            </a:r>
            <a:r>
              <a:rPr lang="cs-CZ" sz="1600" b="1" i="1" dirty="0">
                <a:solidFill>
                  <a:schemeClr val="accent2"/>
                </a:solidFill>
                <a:latin typeface="Century Gothic" pitchFamily="34" charset="0"/>
              </a:rPr>
              <a:t>= 16 km/h</a:t>
            </a:r>
            <a:endParaRPr lang="cs-CZ" sz="1600" b="1" dirty="0">
              <a:solidFill>
                <a:schemeClr val="accent2"/>
              </a:solidFill>
              <a:latin typeface="Century Gothic" pitchFamily="34" charset="0"/>
            </a:endParaRPr>
          </a:p>
        </p:txBody>
      </p:sp>
      <p:sp>
        <p:nvSpPr>
          <p:cNvPr id="15" name="Line 13"/>
          <p:cNvSpPr>
            <a:spLocks noChangeShapeType="1"/>
          </p:cNvSpPr>
          <p:nvPr/>
        </p:nvSpPr>
        <p:spPr bwMode="auto">
          <a:xfrm flipV="1">
            <a:off x="1403648" y="2852936"/>
            <a:ext cx="1512168" cy="0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cs-CZ"/>
          </a:p>
        </p:txBody>
      </p:sp>
      <p:sp>
        <p:nvSpPr>
          <p:cNvPr id="16" name="Rectangle 14"/>
          <p:cNvSpPr>
            <a:spLocks noChangeArrowheads="1"/>
          </p:cNvSpPr>
          <p:nvPr/>
        </p:nvSpPr>
        <p:spPr bwMode="auto">
          <a:xfrm>
            <a:off x="1474788" y="3575646"/>
            <a:ext cx="1366837" cy="733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1600" b="1" i="1" dirty="0">
                <a:solidFill>
                  <a:srgbClr val="FF0000"/>
                </a:solidFill>
                <a:latin typeface="Century Gothic" pitchFamily="34" charset="0"/>
              </a:rPr>
              <a:t>v</a:t>
            </a:r>
            <a:r>
              <a:rPr lang="cs-CZ" sz="1600" b="1" i="1" baseline="-25000" dirty="0">
                <a:solidFill>
                  <a:srgbClr val="FF0000"/>
                </a:solidFill>
                <a:latin typeface="Century Gothic" pitchFamily="34" charset="0"/>
              </a:rPr>
              <a:t>2</a:t>
            </a:r>
            <a:r>
              <a:rPr lang="cs-CZ" sz="1600" b="1" i="1" dirty="0">
                <a:solidFill>
                  <a:srgbClr val="FF0000"/>
                </a:solidFill>
                <a:latin typeface="Century Gothic" pitchFamily="34" charset="0"/>
              </a:rPr>
              <a:t>= 48 km/h</a:t>
            </a:r>
            <a:endParaRPr lang="cs-CZ" sz="1600" b="1" dirty="0">
              <a:solidFill>
                <a:srgbClr val="FF0000"/>
              </a:solidFill>
              <a:latin typeface="Century Gothic" pitchFamily="34" charset="0"/>
            </a:endParaRPr>
          </a:p>
        </p:txBody>
      </p:sp>
      <p:sp>
        <p:nvSpPr>
          <p:cNvPr id="17" name="Line 15"/>
          <p:cNvSpPr>
            <a:spLocks noChangeShapeType="1"/>
          </p:cNvSpPr>
          <p:nvPr/>
        </p:nvSpPr>
        <p:spPr bwMode="auto">
          <a:xfrm flipV="1">
            <a:off x="1403648" y="3717032"/>
            <a:ext cx="4752527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cs-CZ"/>
          </a:p>
        </p:txBody>
      </p:sp>
      <p:sp>
        <p:nvSpPr>
          <p:cNvPr id="19" name="Rectangle 17"/>
          <p:cNvSpPr>
            <a:spLocks noChangeArrowheads="1"/>
          </p:cNvSpPr>
          <p:nvPr/>
        </p:nvSpPr>
        <p:spPr bwMode="auto">
          <a:xfrm>
            <a:off x="1489075" y="3848696"/>
            <a:ext cx="1366838" cy="733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1600" b="1" i="1" dirty="0">
                <a:solidFill>
                  <a:srgbClr val="FF0000"/>
                </a:solidFill>
                <a:latin typeface="Century Gothic" pitchFamily="34" charset="0"/>
              </a:rPr>
              <a:t>t – 3</a:t>
            </a:r>
            <a:endParaRPr lang="cs-CZ" sz="1600" b="1" dirty="0">
              <a:solidFill>
                <a:srgbClr val="FF0000"/>
              </a:solidFill>
              <a:latin typeface="Century Gothic" pitchFamily="34" charset="0"/>
            </a:endParaRPr>
          </a:p>
        </p:txBody>
      </p:sp>
      <p:sp>
        <p:nvSpPr>
          <p:cNvPr id="20" name="AutoShape 18"/>
          <p:cNvSpPr>
            <a:spLocks/>
          </p:cNvSpPr>
          <p:nvPr/>
        </p:nvSpPr>
        <p:spPr bwMode="auto">
          <a:xfrm rot="5400000">
            <a:off x="3591719" y="31552"/>
            <a:ext cx="346075" cy="4754563"/>
          </a:xfrm>
          <a:prstGeom prst="leftBrace">
            <a:avLst>
              <a:gd name="adj1" fmla="val 114488"/>
              <a:gd name="adj2" fmla="val 50000"/>
            </a:avLst>
          </a:prstGeom>
          <a:noFill/>
          <a:ln w="28575">
            <a:solidFill>
              <a:schemeClr val="accent2"/>
            </a:solidFill>
            <a:round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21" name="Rectangle 19"/>
          <p:cNvSpPr>
            <a:spLocks noChangeArrowheads="1"/>
          </p:cNvSpPr>
          <p:nvPr/>
        </p:nvSpPr>
        <p:spPr bwMode="auto">
          <a:xfrm>
            <a:off x="2771800" y="1700808"/>
            <a:ext cx="2576562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2000" b="1" i="1" dirty="0">
                <a:solidFill>
                  <a:schemeClr val="accent2"/>
                </a:solidFill>
                <a:latin typeface="Century Gothic" pitchFamily="34" charset="0"/>
              </a:rPr>
              <a:t>s</a:t>
            </a:r>
            <a:r>
              <a:rPr lang="cs-CZ" sz="2000" b="1" i="1" baseline="-25000" dirty="0">
                <a:solidFill>
                  <a:schemeClr val="accent2"/>
                </a:solidFill>
                <a:latin typeface="Century Gothic" pitchFamily="34" charset="0"/>
              </a:rPr>
              <a:t>1 </a:t>
            </a:r>
            <a:r>
              <a:rPr lang="cs-CZ" sz="2000" b="1" i="1" dirty="0">
                <a:solidFill>
                  <a:schemeClr val="accent2"/>
                </a:solidFill>
                <a:latin typeface="Century Gothic" pitchFamily="34" charset="0"/>
              </a:rPr>
              <a:t>= v</a:t>
            </a:r>
            <a:r>
              <a:rPr lang="cs-CZ" sz="2000" b="1" i="1" baseline="-25000" dirty="0">
                <a:solidFill>
                  <a:schemeClr val="accent2"/>
                </a:solidFill>
                <a:latin typeface="Century Gothic" pitchFamily="34" charset="0"/>
              </a:rPr>
              <a:t>1 </a:t>
            </a:r>
            <a:r>
              <a:rPr lang="cs-CZ" sz="2000" b="1" i="1" dirty="0">
                <a:solidFill>
                  <a:schemeClr val="accent2"/>
                </a:solidFill>
                <a:latin typeface="Century Gothic" pitchFamily="34" charset="0"/>
              </a:rPr>
              <a:t>. t = 16 . t</a:t>
            </a:r>
            <a:endParaRPr lang="cs-CZ" sz="2000" b="1" dirty="0">
              <a:solidFill>
                <a:schemeClr val="accent2"/>
              </a:solidFill>
              <a:latin typeface="Century Gothic" pitchFamily="34" charset="0"/>
            </a:endParaRPr>
          </a:p>
        </p:txBody>
      </p:sp>
      <p:sp>
        <p:nvSpPr>
          <p:cNvPr id="22" name="AutoShape 20"/>
          <p:cNvSpPr>
            <a:spLocks/>
          </p:cNvSpPr>
          <p:nvPr/>
        </p:nvSpPr>
        <p:spPr bwMode="auto">
          <a:xfrm rot="-5400000">
            <a:off x="3607594" y="2017514"/>
            <a:ext cx="346075" cy="4754563"/>
          </a:xfrm>
          <a:prstGeom prst="leftBrace">
            <a:avLst>
              <a:gd name="adj1" fmla="val 114488"/>
              <a:gd name="adj2" fmla="val 50000"/>
            </a:avLst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23" name="Rectangle 21"/>
          <p:cNvSpPr>
            <a:spLocks noChangeArrowheads="1"/>
          </p:cNvSpPr>
          <p:nvPr/>
        </p:nvSpPr>
        <p:spPr bwMode="auto">
          <a:xfrm>
            <a:off x="2482850" y="4437658"/>
            <a:ext cx="3168650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2000" b="1" i="1" dirty="0">
                <a:solidFill>
                  <a:srgbClr val="FF0000"/>
                </a:solidFill>
                <a:latin typeface="Century Gothic" pitchFamily="34" charset="0"/>
              </a:rPr>
              <a:t>s</a:t>
            </a:r>
            <a:r>
              <a:rPr lang="cs-CZ" sz="2000" b="1" i="1" baseline="-25000" dirty="0">
                <a:solidFill>
                  <a:srgbClr val="FF0000"/>
                </a:solidFill>
                <a:latin typeface="Century Gothic" pitchFamily="34" charset="0"/>
              </a:rPr>
              <a:t>2 </a:t>
            </a:r>
            <a:r>
              <a:rPr lang="cs-CZ" sz="2000" b="1" i="1" dirty="0">
                <a:solidFill>
                  <a:srgbClr val="FF0000"/>
                </a:solidFill>
                <a:latin typeface="Century Gothic" pitchFamily="34" charset="0"/>
              </a:rPr>
              <a:t>= v</a:t>
            </a:r>
            <a:r>
              <a:rPr lang="cs-CZ" sz="2000" b="1" i="1" baseline="-25000" dirty="0">
                <a:solidFill>
                  <a:srgbClr val="FF0000"/>
                </a:solidFill>
                <a:latin typeface="Century Gothic" pitchFamily="34" charset="0"/>
              </a:rPr>
              <a:t>2 </a:t>
            </a:r>
            <a:r>
              <a:rPr lang="cs-CZ" sz="2000" b="1" i="1" dirty="0">
                <a:solidFill>
                  <a:srgbClr val="FF0000"/>
                </a:solidFill>
                <a:latin typeface="Century Gothic" pitchFamily="34" charset="0"/>
              </a:rPr>
              <a:t>. (t-3) = 48 . (t-3)</a:t>
            </a:r>
            <a:endParaRPr lang="cs-CZ" sz="2000" b="1" dirty="0">
              <a:solidFill>
                <a:srgbClr val="FF0000"/>
              </a:solidFill>
              <a:latin typeface="Century Gothic" pitchFamily="34" charset="0"/>
            </a:endParaRPr>
          </a:p>
        </p:txBody>
      </p:sp>
      <p:sp>
        <p:nvSpPr>
          <p:cNvPr id="24" name="Rectangle 22"/>
          <p:cNvSpPr>
            <a:spLocks noChangeArrowheads="1"/>
          </p:cNvSpPr>
          <p:nvPr/>
        </p:nvSpPr>
        <p:spPr bwMode="auto">
          <a:xfrm>
            <a:off x="1547664" y="2911599"/>
            <a:ext cx="1643062" cy="733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1600" b="1" i="1" dirty="0">
                <a:solidFill>
                  <a:schemeClr val="accent2"/>
                </a:solidFill>
                <a:latin typeface="Century Gothic" pitchFamily="34" charset="0"/>
              </a:rPr>
              <a:t>t  </a:t>
            </a:r>
            <a:endParaRPr lang="cs-CZ" sz="1600" b="1" dirty="0">
              <a:solidFill>
                <a:schemeClr val="accent2"/>
              </a:solidFill>
              <a:latin typeface="Century Gothic" pitchFamily="34" charset="0"/>
            </a:endParaRPr>
          </a:p>
        </p:txBody>
      </p:sp>
      <p:graphicFrame>
        <p:nvGraphicFramePr>
          <p:cNvPr id="25" name="Object 23"/>
          <p:cNvGraphicFramePr>
            <a:graphicFrameLocks noGrp="1" noChangeAspect="1"/>
          </p:cNvGraphicFramePr>
          <p:nvPr>
            <p:ph/>
          </p:nvPr>
        </p:nvGraphicFramePr>
        <p:xfrm>
          <a:off x="817563" y="4944071"/>
          <a:ext cx="1655762" cy="3476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689" name="Rovnice" r:id="rId3" imgW="1028520" imgH="215640" progId="Equation.3">
                  <p:embed/>
                </p:oleObj>
              </mc:Choice>
              <mc:Fallback>
                <p:oleObj name="Rovnice" r:id="rId3" imgW="1028520" imgH="215640" progId="Equation.3">
                  <p:embed/>
                  <p:pic>
                    <p:nvPicPr>
                      <p:cNvPr id="0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17563" y="4944071"/>
                        <a:ext cx="1655762" cy="3476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ct 24"/>
          <p:cNvGraphicFramePr>
            <a:graphicFrameLocks noChangeAspect="1"/>
          </p:cNvGraphicFramePr>
          <p:nvPr/>
        </p:nvGraphicFramePr>
        <p:xfrm>
          <a:off x="822325" y="5232996"/>
          <a:ext cx="1676400" cy="285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690" name="Rovnice" r:id="rId5" imgW="1041120" imgH="177480" progId="Equation.3">
                  <p:embed/>
                </p:oleObj>
              </mc:Choice>
              <mc:Fallback>
                <p:oleObj name="Rovnice" r:id="rId5" imgW="1041120" imgH="177480" progId="Equation.3">
                  <p:embed/>
                  <p:pic>
                    <p:nvPicPr>
                      <p:cNvPr id="0" name="Object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2325" y="5232996"/>
                        <a:ext cx="1676400" cy="2857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25"/>
          <p:cNvGraphicFramePr>
            <a:graphicFrameLocks noChangeAspect="1"/>
          </p:cNvGraphicFramePr>
          <p:nvPr/>
        </p:nvGraphicFramePr>
        <p:xfrm>
          <a:off x="630238" y="5491758"/>
          <a:ext cx="1411287" cy="285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691" name="Rovnice" r:id="rId7" imgW="876240" imgH="177480" progId="Equation.3">
                  <p:embed/>
                </p:oleObj>
              </mc:Choice>
              <mc:Fallback>
                <p:oleObj name="Rovnice" r:id="rId7" imgW="876240" imgH="177480" progId="Equation.3">
                  <p:embed/>
                  <p:pic>
                    <p:nvPicPr>
                      <p:cNvPr id="0" name="Object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0238" y="5491758"/>
                        <a:ext cx="1411287" cy="2857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Object 26"/>
          <p:cNvGraphicFramePr>
            <a:graphicFrameLocks noChangeAspect="1"/>
          </p:cNvGraphicFramePr>
          <p:nvPr/>
        </p:nvGraphicFramePr>
        <p:xfrm>
          <a:off x="1114450" y="5776913"/>
          <a:ext cx="1657350" cy="346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692" name="Rovnice" r:id="rId9" imgW="1028520" imgH="215640" progId="Equation.3">
                  <p:embed/>
                </p:oleObj>
              </mc:Choice>
              <mc:Fallback>
                <p:oleObj name="Rovnice" r:id="rId9" imgW="1028520" imgH="215640" progId="Equation.3">
                  <p:embed/>
                  <p:pic>
                    <p:nvPicPr>
                      <p:cNvPr id="0" name="Object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14450" y="5776913"/>
                        <a:ext cx="1657350" cy="3460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Object 27"/>
          <p:cNvGraphicFramePr>
            <a:graphicFrameLocks noChangeAspect="1"/>
          </p:cNvGraphicFramePr>
          <p:nvPr/>
        </p:nvGraphicFramePr>
        <p:xfrm>
          <a:off x="3922713" y="5410796"/>
          <a:ext cx="1492250" cy="3254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693" name="Rovnice" r:id="rId11" imgW="927000" imgH="203040" progId="Equation.3">
                  <p:embed/>
                </p:oleObj>
              </mc:Choice>
              <mc:Fallback>
                <p:oleObj name="Rovnice" r:id="rId11" imgW="927000" imgH="203040" progId="Equation.3">
                  <p:embed/>
                  <p:pic>
                    <p:nvPicPr>
                      <p:cNvPr id="0" name="Object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22713" y="5410796"/>
                        <a:ext cx="1492250" cy="3254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" name="Rectangle 28"/>
          <p:cNvSpPr>
            <a:spLocks noChangeArrowheads="1"/>
          </p:cNvSpPr>
          <p:nvPr/>
        </p:nvSpPr>
        <p:spPr bwMode="auto">
          <a:xfrm>
            <a:off x="3851275" y="5604471"/>
            <a:ext cx="4826000" cy="649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marL="685800" indent="-685800"/>
            <a:r>
              <a:rPr lang="cs-CZ" b="1" dirty="0">
                <a:solidFill>
                  <a:schemeClr val="tx2"/>
                </a:solidFill>
                <a:latin typeface="Century Gothic" pitchFamily="34" charset="0"/>
              </a:rPr>
              <a:t>Motocyklista dojel cyklistu za 1,5 hodiny.</a:t>
            </a:r>
          </a:p>
        </p:txBody>
      </p:sp>
      <p:sp>
        <p:nvSpPr>
          <p:cNvPr id="31" name="AutoShape 41"/>
          <p:cNvSpPr>
            <a:spLocks noChangeArrowheads="1"/>
          </p:cNvSpPr>
          <p:nvPr/>
        </p:nvSpPr>
        <p:spPr bwMode="auto">
          <a:xfrm>
            <a:off x="5905376" y="3717032"/>
            <a:ext cx="3059112" cy="2087562"/>
          </a:xfrm>
          <a:prstGeom prst="cloudCallout">
            <a:avLst>
              <a:gd name="adj1" fmla="val -174287"/>
              <a:gd name="adj2" fmla="val -24525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anchor="ctr" anchorCtr="1"/>
          <a:lstStyle/>
          <a:p>
            <a:pPr algn="ctr"/>
            <a:r>
              <a:rPr lang="cs-CZ" sz="1600" b="1" dirty="0"/>
              <a:t>Motocyklista vyjede o 3hodiny později, má zpoždění tedy mínus 3</a:t>
            </a:r>
          </a:p>
        </p:txBody>
      </p:sp>
      <p:sp>
        <p:nvSpPr>
          <p:cNvPr id="32" name="Line 13"/>
          <p:cNvSpPr>
            <a:spLocks noChangeShapeType="1"/>
          </p:cNvSpPr>
          <p:nvPr/>
        </p:nvSpPr>
        <p:spPr bwMode="auto">
          <a:xfrm flipV="1">
            <a:off x="2915816" y="2852936"/>
            <a:ext cx="3240360" cy="0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cs-CZ"/>
          </a:p>
        </p:txBody>
      </p:sp>
      <p:sp>
        <p:nvSpPr>
          <p:cNvPr id="33" name="Rectangle 28"/>
          <p:cNvSpPr>
            <a:spLocks noChangeArrowheads="1"/>
          </p:cNvSpPr>
          <p:nvPr/>
        </p:nvSpPr>
        <p:spPr bwMode="auto">
          <a:xfrm>
            <a:off x="115243" y="2348880"/>
            <a:ext cx="1648445" cy="480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marL="685800" indent="-685800"/>
            <a:r>
              <a:rPr lang="cs-CZ" b="1" dirty="0">
                <a:solidFill>
                  <a:schemeClr val="tx2"/>
                </a:solidFill>
                <a:latin typeface="Century Gothic" pitchFamily="34" charset="0"/>
              </a:rPr>
              <a:t>Cyklista</a:t>
            </a:r>
          </a:p>
        </p:txBody>
      </p:sp>
      <p:sp>
        <p:nvSpPr>
          <p:cNvPr id="35" name="Rectangle 28"/>
          <p:cNvSpPr>
            <a:spLocks noChangeArrowheads="1"/>
          </p:cNvSpPr>
          <p:nvPr/>
        </p:nvSpPr>
        <p:spPr bwMode="auto">
          <a:xfrm>
            <a:off x="35496" y="3236591"/>
            <a:ext cx="1648445" cy="480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marL="685800" indent="-685800"/>
            <a:r>
              <a:rPr lang="cs-CZ" b="1" dirty="0">
                <a:solidFill>
                  <a:schemeClr val="tx2"/>
                </a:solidFill>
                <a:latin typeface="Century Gothic" pitchFamily="34" charset="0"/>
              </a:rPr>
              <a:t>Motocyklista</a:t>
            </a:r>
          </a:p>
        </p:txBody>
      </p:sp>
      <p:graphicFrame>
        <p:nvGraphicFramePr>
          <p:cNvPr id="283674" name="Object 26"/>
          <p:cNvGraphicFramePr>
            <a:graphicFrameLocks noChangeAspect="1"/>
          </p:cNvGraphicFramePr>
          <p:nvPr/>
        </p:nvGraphicFramePr>
        <p:xfrm>
          <a:off x="1100237" y="6093296"/>
          <a:ext cx="879475" cy="327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694" name="Rovnice" r:id="rId13" imgW="545760" imgH="203040" progId="Equation.3">
                  <p:embed/>
                </p:oleObj>
              </mc:Choice>
              <mc:Fallback>
                <p:oleObj name="Rovnice" r:id="rId13" imgW="545760" imgH="203040" progId="Equation.3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00237" y="6093296"/>
                        <a:ext cx="879475" cy="3270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3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3000"/>
                            </p:stCondLst>
                            <p:childTnLst>
                              <p:par>
                                <p:cTn id="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5" dur="80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6" dur="80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" dur="80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2" dur="80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3" dur="80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" dur="80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80"/>
                            </p:stCondLst>
                            <p:childTnLst>
                              <p:par>
                                <p:cTn id="2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1" dur="80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2" dur="80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3" dur="80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8" dur="80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9" dur="80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0" dur="80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2000"/>
                            </p:stCondLst>
                            <p:childTnLst>
                              <p:par>
                                <p:cTn id="57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9" dur="80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0" dur="80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1" dur="80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5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1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2000"/>
                            </p:stCondLst>
                            <p:childTnLst>
                              <p:par>
                                <p:cTn id="73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5" dur="80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6" dur="80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7" dur="80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36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06" dur="80"/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07" dur="80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8" dur="80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4" grpId="0"/>
      <p:bldP spid="15" grpId="0" animBg="1"/>
      <p:bldP spid="16" grpId="0"/>
      <p:bldP spid="17" grpId="0" animBg="1"/>
      <p:bldP spid="19" grpId="0"/>
      <p:bldP spid="20" grpId="0" animBg="1"/>
      <p:bldP spid="21" grpId="0"/>
      <p:bldP spid="22" grpId="0" animBg="1"/>
      <p:bldP spid="23" grpId="0"/>
      <p:bldP spid="24" grpId="0"/>
      <p:bldP spid="30" grpId="0"/>
      <p:bldP spid="31" grpId="0" animBg="1"/>
      <p:bldP spid="31" grpId="1" animBg="1"/>
      <p:bldP spid="3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3"/>
          <p:cNvSpPr>
            <a:spLocks noChangeArrowheads="1"/>
          </p:cNvSpPr>
          <p:nvPr/>
        </p:nvSpPr>
        <p:spPr bwMode="auto">
          <a:xfrm>
            <a:off x="0" y="0"/>
            <a:ext cx="9144000" cy="620688"/>
          </a:xfrm>
          <a:prstGeom prst="rect">
            <a:avLst/>
          </a:prstGeom>
          <a:solidFill>
            <a:srgbClr val="00B0F0"/>
          </a:solidFill>
          <a:ln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cs-CZ" sz="3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Jak při řešení rovnic postupovat?</a:t>
            </a:r>
          </a:p>
        </p:txBody>
      </p:sp>
      <p:sp>
        <p:nvSpPr>
          <p:cNvPr id="157723" name="Rectangle 27"/>
          <p:cNvSpPr>
            <a:spLocks noChangeArrowheads="1"/>
          </p:cNvSpPr>
          <p:nvPr/>
        </p:nvSpPr>
        <p:spPr bwMode="auto">
          <a:xfrm>
            <a:off x="1028700" y="1341438"/>
            <a:ext cx="7489825" cy="649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2000" b="1" dirty="0">
                <a:solidFill>
                  <a:schemeClr val="tx2"/>
                </a:solidFill>
                <a:latin typeface="Century Gothic" pitchFamily="34" charset="0"/>
              </a:rPr>
              <a:t>1. Pozorně si přečti text úlohy (raději několikrát).</a:t>
            </a:r>
          </a:p>
        </p:txBody>
      </p:sp>
      <p:sp>
        <p:nvSpPr>
          <p:cNvPr id="157729" name="Rectangle 33"/>
          <p:cNvSpPr>
            <a:spLocks noChangeArrowheads="1"/>
          </p:cNvSpPr>
          <p:nvPr/>
        </p:nvSpPr>
        <p:spPr bwMode="auto">
          <a:xfrm>
            <a:off x="1042988" y="2060575"/>
            <a:ext cx="7489825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2000" b="1">
                <a:solidFill>
                  <a:schemeClr val="tx2"/>
                </a:solidFill>
                <a:latin typeface="Century Gothic" pitchFamily="34" charset="0"/>
              </a:rPr>
              <a:t>2. Mezi neznámými údaji zvol jeden, o kterém nevíš vůbec nic, jako neznámou.</a:t>
            </a:r>
          </a:p>
        </p:txBody>
      </p:sp>
      <p:sp>
        <p:nvSpPr>
          <p:cNvPr id="157730" name="Rectangle 34"/>
          <p:cNvSpPr>
            <a:spLocks noChangeArrowheads="1"/>
          </p:cNvSpPr>
          <p:nvPr/>
        </p:nvSpPr>
        <p:spPr bwMode="auto">
          <a:xfrm>
            <a:off x="1042988" y="2927350"/>
            <a:ext cx="7489825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2000" b="1">
                <a:solidFill>
                  <a:schemeClr val="tx2"/>
                </a:solidFill>
                <a:latin typeface="Century Gothic" pitchFamily="34" charset="0"/>
              </a:rPr>
              <a:t>3. Pomocí zvolené neznámé a zadaných podmínek vyjádři všechny ostatní údaje z textu.</a:t>
            </a:r>
          </a:p>
        </p:txBody>
      </p:sp>
      <p:sp>
        <p:nvSpPr>
          <p:cNvPr id="157731" name="Rectangle 35"/>
          <p:cNvSpPr>
            <a:spLocks noChangeArrowheads="1"/>
          </p:cNvSpPr>
          <p:nvPr/>
        </p:nvSpPr>
        <p:spPr bwMode="auto">
          <a:xfrm>
            <a:off x="1042988" y="3863975"/>
            <a:ext cx="5834062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2000" b="1">
                <a:solidFill>
                  <a:schemeClr val="tx2"/>
                </a:solidFill>
                <a:latin typeface="Century Gothic" pitchFamily="34" charset="0"/>
              </a:rPr>
              <a:t>4. Vyjádři logickou rovnost plynoucí z textu úlohy a na jejím základě sestav rovnici </a:t>
            </a:r>
            <a:br>
              <a:rPr lang="cs-CZ" sz="2000" b="1">
                <a:solidFill>
                  <a:schemeClr val="tx2"/>
                </a:solidFill>
                <a:latin typeface="Century Gothic" pitchFamily="34" charset="0"/>
              </a:rPr>
            </a:br>
            <a:r>
              <a:rPr lang="cs-CZ" sz="2000" b="1">
                <a:solidFill>
                  <a:schemeClr val="tx2"/>
                </a:solidFill>
                <a:latin typeface="Century Gothic" pitchFamily="34" charset="0"/>
              </a:rPr>
              <a:t>a vyřeš ji.</a:t>
            </a:r>
          </a:p>
        </p:txBody>
      </p:sp>
      <p:sp>
        <p:nvSpPr>
          <p:cNvPr id="157732" name="Rectangle 36"/>
          <p:cNvSpPr>
            <a:spLocks noChangeArrowheads="1"/>
          </p:cNvSpPr>
          <p:nvPr/>
        </p:nvSpPr>
        <p:spPr bwMode="auto">
          <a:xfrm>
            <a:off x="1042988" y="4868863"/>
            <a:ext cx="5689600" cy="649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2000" b="1">
                <a:solidFill>
                  <a:schemeClr val="tx2"/>
                </a:solidFill>
                <a:latin typeface="Century Gothic" pitchFamily="34" charset="0"/>
              </a:rPr>
              <a:t>5. Proveď zkoušku, kterou ověříš, že získané výsledky vyhovují všem podmínkám úlohy.</a:t>
            </a:r>
          </a:p>
        </p:txBody>
      </p:sp>
      <p:sp>
        <p:nvSpPr>
          <p:cNvPr id="157733" name="Rectangle 37"/>
          <p:cNvSpPr>
            <a:spLocks noChangeArrowheads="1"/>
          </p:cNvSpPr>
          <p:nvPr/>
        </p:nvSpPr>
        <p:spPr bwMode="auto">
          <a:xfrm>
            <a:off x="1042988" y="5659438"/>
            <a:ext cx="7489825" cy="649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2000" b="1">
                <a:solidFill>
                  <a:schemeClr val="tx2"/>
                </a:solidFill>
                <a:latin typeface="Century Gothic" pitchFamily="34" charset="0"/>
              </a:rPr>
              <a:t>6. Napiš odpovědi na otázky zadané úlohy.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7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577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7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577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7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577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7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577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7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1577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7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1577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7723" grpId="0"/>
      <p:bldP spid="157729" grpId="0"/>
      <p:bldP spid="157730" grpId="0"/>
      <p:bldP spid="157731" grpId="0"/>
      <p:bldP spid="157732" grpId="0"/>
      <p:bldP spid="157733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0" y="0"/>
            <a:ext cx="9144000" cy="620688"/>
          </a:xfrm>
          <a:prstGeom prst="rect">
            <a:avLst/>
          </a:prstGeom>
          <a:solidFill>
            <a:srgbClr val="00B0F0"/>
          </a:solidFill>
          <a:ln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cs-CZ" sz="3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Slovní úloha o pohybu – varianta 2</a:t>
            </a:r>
          </a:p>
        </p:txBody>
      </p:sp>
      <p:sp>
        <p:nvSpPr>
          <p:cNvPr id="25602" name="Rectangle 2"/>
          <p:cNvSpPr>
            <a:spLocks noChangeArrowheads="1"/>
          </p:cNvSpPr>
          <p:nvPr/>
        </p:nvSpPr>
        <p:spPr bwMode="auto">
          <a:xfrm>
            <a:off x="107504" y="764704"/>
            <a:ext cx="9036495" cy="11521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marL="85725" indent="-85725"/>
            <a:r>
              <a:rPr lang="cs-CZ" b="1" dirty="0">
                <a:solidFill>
                  <a:schemeClr val="tx2"/>
                </a:solidFill>
                <a:latin typeface="Century Gothic" pitchFamily="34" charset="0"/>
              </a:rPr>
              <a:t>Příklad: </a:t>
            </a:r>
            <a:br>
              <a:rPr lang="cs-CZ" b="1" dirty="0">
                <a:solidFill>
                  <a:schemeClr val="tx2"/>
                </a:solidFill>
                <a:latin typeface="Century Gothic" pitchFamily="34" charset="0"/>
              </a:rPr>
            </a:br>
            <a:r>
              <a:rPr lang="cs-CZ" b="1" dirty="0">
                <a:solidFill>
                  <a:schemeClr val="tx2"/>
                </a:solidFill>
                <a:latin typeface="Century Gothic" pitchFamily="34" charset="0"/>
              </a:rPr>
              <a:t>Z vesnice vyjel traktor rychlostí 20 km/</a:t>
            </a:r>
            <a:r>
              <a:rPr lang="cs-CZ" b="1" dirty="0" err="1">
                <a:solidFill>
                  <a:schemeClr val="tx2"/>
                </a:solidFill>
                <a:latin typeface="Century Gothic" pitchFamily="34" charset="0"/>
              </a:rPr>
              <a:t>h</a:t>
            </a:r>
            <a:r>
              <a:rPr lang="cs-CZ" b="1" dirty="0">
                <a:solidFill>
                  <a:schemeClr val="tx2"/>
                </a:solidFill>
                <a:latin typeface="Century Gothic" pitchFamily="34" charset="0"/>
              </a:rPr>
              <a:t>. Za 10 minut jel za ním motocyklista rychlostí 60 km/</a:t>
            </a:r>
            <a:r>
              <a:rPr lang="cs-CZ" b="1" dirty="0" err="1">
                <a:solidFill>
                  <a:schemeClr val="tx2"/>
                </a:solidFill>
                <a:latin typeface="Century Gothic" pitchFamily="34" charset="0"/>
              </a:rPr>
              <a:t>h</a:t>
            </a:r>
            <a:r>
              <a:rPr lang="cs-CZ" b="1" dirty="0">
                <a:solidFill>
                  <a:schemeClr val="tx2"/>
                </a:solidFill>
                <a:latin typeface="Century Gothic" pitchFamily="34" charset="0"/>
              </a:rPr>
              <a:t>. Za jakou dobu a v jaké vzdálenosti od vesnice dohoní motocyklista traktoristu?</a:t>
            </a:r>
          </a:p>
        </p:txBody>
      </p:sp>
      <p:sp>
        <p:nvSpPr>
          <p:cNvPr id="25603" name="Line 3"/>
          <p:cNvSpPr>
            <a:spLocks noChangeShapeType="1"/>
          </p:cNvSpPr>
          <p:nvPr/>
        </p:nvSpPr>
        <p:spPr bwMode="auto">
          <a:xfrm>
            <a:off x="1116013" y="1988840"/>
            <a:ext cx="7416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6" name="Line 4"/>
          <p:cNvSpPr>
            <a:spLocks noChangeShapeType="1"/>
          </p:cNvSpPr>
          <p:nvPr/>
        </p:nvSpPr>
        <p:spPr bwMode="auto">
          <a:xfrm>
            <a:off x="1403350" y="3018235"/>
            <a:ext cx="4749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oval" w="med" len="med"/>
            <a:tailEnd type="oval" w="med" len="med"/>
          </a:ln>
        </p:spPr>
        <p:txBody>
          <a:bodyPr/>
          <a:lstStyle/>
          <a:p>
            <a:endParaRPr lang="cs-CZ"/>
          </a:p>
        </p:txBody>
      </p:sp>
      <p:sp>
        <p:nvSpPr>
          <p:cNvPr id="7" name="Line 5"/>
          <p:cNvSpPr>
            <a:spLocks noChangeShapeType="1"/>
          </p:cNvSpPr>
          <p:nvPr/>
        </p:nvSpPr>
        <p:spPr bwMode="auto">
          <a:xfrm>
            <a:off x="2914650" y="2916635"/>
            <a:ext cx="0" cy="1793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8" name="Rectangle 6"/>
          <p:cNvSpPr>
            <a:spLocks noChangeArrowheads="1"/>
          </p:cNvSpPr>
          <p:nvPr/>
        </p:nvSpPr>
        <p:spPr bwMode="auto">
          <a:xfrm>
            <a:off x="1187450" y="2946797"/>
            <a:ext cx="504825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2400" b="1">
                <a:solidFill>
                  <a:schemeClr val="tx2"/>
                </a:solidFill>
                <a:latin typeface="Century Gothic" pitchFamily="34" charset="0"/>
              </a:rPr>
              <a:t>A</a:t>
            </a:r>
          </a:p>
        </p:txBody>
      </p:sp>
      <p:sp>
        <p:nvSpPr>
          <p:cNvPr id="9" name="Rectangle 7"/>
          <p:cNvSpPr>
            <a:spLocks noChangeArrowheads="1"/>
          </p:cNvSpPr>
          <p:nvPr/>
        </p:nvSpPr>
        <p:spPr bwMode="auto">
          <a:xfrm>
            <a:off x="6011863" y="2946797"/>
            <a:ext cx="504825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2400" b="1">
                <a:solidFill>
                  <a:schemeClr val="tx2"/>
                </a:solidFill>
                <a:latin typeface="Century Gothic" pitchFamily="34" charset="0"/>
              </a:rPr>
              <a:t>B</a:t>
            </a:r>
          </a:p>
        </p:txBody>
      </p:sp>
      <p:sp>
        <p:nvSpPr>
          <p:cNvPr id="10" name="Line 8"/>
          <p:cNvSpPr>
            <a:spLocks noChangeShapeType="1"/>
          </p:cNvSpPr>
          <p:nvPr/>
        </p:nvSpPr>
        <p:spPr bwMode="auto">
          <a:xfrm>
            <a:off x="1403350" y="3850085"/>
            <a:ext cx="4749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oval" w="med" len="med"/>
            <a:tailEnd type="oval" w="med" len="med"/>
          </a:ln>
        </p:spPr>
        <p:txBody>
          <a:bodyPr/>
          <a:lstStyle/>
          <a:p>
            <a:endParaRPr lang="cs-CZ"/>
          </a:p>
        </p:txBody>
      </p:sp>
      <p:sp>
        <p:nvSpPr>
          <p:cNvPr id="11" name="Rectangle 9"/>
          <p:cNvSpPr>
            <a:spLocks noChangeArrowheads="1"/>
          </p:cNvSpPr>
          <p:nvPr/>
        </p:nvSpPr>
        <p:spPr bwMode="auto">
          <a:xfrm>
            <a:off x="1187450" y="3778647"/>
            <a:ext cx="504825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2400" b="1">
                <a:solidFill>
                  <a:schemeClr val="tx2"/>
                </a:solidFill>
                <a:latin typeface="Century Gothic" pitchFamily="34" charset="0"/>
              </a:rPr>
              <a:t>A</a:t>
            </a:r>
          </a:p>
        </p:txBody>
      </p:sp>
      <p:sp>
        <p:nvSpPr>
          <p:cNvPr id="12" name="Rectangle 10"/>
          <p:cNvSpPr>
            <a:spLocks noChangeArrowheads="1"/>
          </p:cNvSpPr>
          <p:nvPr/>
        </p:nvSpPr>
        <p:spPr bwMode="auto">
          <a:xfrm>
            <a:off x="6011863" y="3778647"/>
            <a:ext cx="504825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2400" b="1">
                <a:solidFill>
                  <a:schemeClr val="tx2"/>
                </a:solidFill>
                <a:latin typeface="Century Gothic" pitchFamily="34" charset="0"/>
              </a:rPr>
              <a:t>B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548979" y="2885951"/>
            <a:ext cx="1366837" cy="733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1600" b="1" i="1" dirty="0">
                <a:solidFill>
                  <a:schemeClr val="accent2"/>
                </a:solidFill>
                <a:latin typeface="Century Gothic" pitchFamily="34" charset="0"/>
              </a:rPr>
              <a:t>v</a:t>
            </a:r>
            <a:r>
              <a:rPr lang="cs-CZ" sz="1600" b="1" i="1" baseline="-25000" dirty="0">
                <a:solidFill>
                  <a:schemeClr val="accent2"/>
                </a:solidFill>
                <a:latin typeface="Century Gothic" pitchFamily="34" charset="0"/>
              </a:rPr>
              <a:t>1</a:t>
            </a:r>
            <a:r>
              <a:rPr lang="cs-CZ" sz="1600" b="1" i="1" dirty="0">
                <a:solidFill>
                  <a:schemeClr val="accent2"/>
                </a:solidFill>
                <a:latin typeface="Century Gothic" pitchFamily="34" charset="0"/>
              </a:rPr>
              <a:t>= 20 km/h</a:t>
            </a:r>
            <a:endParaRPr lang="cs-CZ" sz="1600" b="1" dirty="0">
              <a:solidFill>
                <a:schemeClr val="accent2"/>
              </a:solidFill>
              <a:latin typeface="Century Gothic" pitchFamily="34" charset="0"/>
            </a:endParaRPr>
          </a:p>
        </p:txBody>
      </p:sp>
      <p:sp>
        <p:nvSpPr>
          <p:cNvPr id="14" name="Line 13"/>
          <p:cNvSpPr>
            <a:spLocks noChangeShapeType="1"/>
          </p:cNvSpPr>
          <p:nvPr/>
        </p:nvSpPr>
        <p:spPr bwMode="auto">
          <a:xfrm flipV="1">
            <a:off x="1403648" y="3101975"/>
            <a:ext cx="1512168" cy="0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cs-CZ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474788" y="3824685"/>
            <a:ext cx="1366837" cy="733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1600" b="1" i="1" dirty="0">
                <a:solidFill>
                  <a:srgbClr val="FF0000"/>
                </a:solidFill>
                <a:latin typeface="Century Gothic" pitchFamily="34" charset="0"/>
              </a:rPr>
              <a:t>v</a:t>
            </a:r>
            <a:r>
              <a:rPr lang="cs-CZ" sz="1600" b="1" i="1" baseline="-25000" dirty="0">
                <a:solidFill>
                  <a:srgbClr val="FF0000"/>
                </a:solidFill>
                <a:latin typeface="Century Gothic" pitchFamily="34" charset="0"/>
              </a:rPr>
              <a:t>2</a:t>
            </a:r>
            <a:r>
              <a:rPr lang="cs-CZ" sz="1600" b="1" i="1" dirty="0">
                <a:solidFill>
                  <a:srgbClr val="FF0000"/>
                </a:solidFill>
                <a:latin typeface="Century Gothic" pitchFamily="34" charset="0"/>
              </a:rPr>
              <a:t>= 60 km/h</a:t>
            </a:r>
            <a:endParaRPr lang="cs-CZ" sz="1600" b="1" dirty="0">
              <a:solidFill>
                <a:srgbClr val="FF0000"/>
              </a:solidFill>
              <a:latin typeface="Century Gothic" pitchFamily="34" charset="0"/>
            </a:endParaRPr>
          </a:p>
        </p:txBody>
      </p:sp>
      <p:sp>
        <p:nvSpPr>
          <p:cNvPr id="16" name="Line 15"/>
          <p:cNvSpPr>
            <a:spLocks noChangeShapeType="1"/>
          </p:cNvSpPr>
          <p:nvPr/>
        </p:nvSpPr>
        <p:spPr bwMode="auto">
          <a:xfrm flipV="1">
            <a:off x="1403648" y="3966071"/>
            <a:ext cx="4752527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cs-CZ"/>
          </a:p>
        </p:txBody>
      </p:sp>
      <p:sp>
        <p:nvSpPr>
          <p:cNvPr id="17" name="Rectangle 17"/>
          <p:cNvSpPr>
            <a:spLocks noChangeArrowheads="1"/>
          </p:cNvSpPr>
          <p:nvPr/>
        </p:nvSpPr>
        <p:spPr bwMode="auto">
          <a:xfrm>
            <a:off x="1489075" y="4097735"/>
            <a:ext cx="1366838" cy="733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1600" b="1" i="1" dirty="0">
                <a:solidFill>
                  <a:srgbClr val="FF0000"/>
                </a:solidFill>
                <a:latin typeface="Century Gothic" pitchFamily="34" charset="0"/>
              </a:rPr>
              <a:t>t</a:t>
            </a:r>
            <a:endParaRPr lang="cs-CZ" sz="1600" b="1" dirty="0">
              <a:solidFill>
                <a:srgbClr val="FF0000"/>
              </a:solidFill>
              <a:latin typeface="Century Gothic" pitchFamily="34" charset="0"/>
            </a:endParaRPr>
          </a:p>
        </p:txBody>
      </p:sp>
      <p:sp>
        <p:nvSpPr>
          <p:cNvPr id="18" name="AutoShape 18"/>
          <p:cNvSpPr>
            <a:spLocks/>
          </p:cNvSpPr>
          <p:nvPr/>
        </p:nvSpPr>
        <p:spPr bwMode="auto">
          <a:xfrm rot="5400000">
            <a:off x="3591719" y="280591"/>
            <a:ext cx="346075" cy="4754563"/>
          </a:xfrm>
          <a:prstGeom prst="leftBrace">
            <a:avLst>
              <a:gd name="adj1" fmla="val 114488"/>
              <a:gd name="adj2" fmla="val 50000"/>
            </a:avLst>
          </a:prstGeom>
          <a:noFill/>
          <a:ln w="28575">
            <a:solidFill>
              <a:schemeClr val="accent2"/>
            </a:solidFill>
            <a:round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19" name="AutoShape 20"/>
          <p:cNvSpPr>
            <a:spLocks/>
          </p:cNvSpPr>
          <p:nvPr/>
        </p:nvSpPr>
        <p:spPr bwMode="auto">
          <a:xfrm rot="-5400000">
            <a:off x="3607594" y="2266553"/>
            <a:ext cx="346075" cy="4754563"/>
          </a:xfrm>
          <a:prstGeom prst="leftBrace">
            <a:avLst>
              <a:gd name="adj1" fmla="val 114488"/>
              <a:gd name="adj2" fmla="val 50000"/>
            </a:avLst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20" name="Rectangle 21"/>
          <p:cNvSpPr>
            <a:spLocks noChangeArrowheads="1"/>
          </p:cNvSpPr>
          <p:nvPr/>
        </p:nvSpPr>
        <p:spPr bwMode="auto">
          <a:xfrm>
            <a:off x="2482850" y="4686697"/>
            <a:ext cx="3168650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2000" b="1" i="1" dirty="0">
                <a:solidFill>
                  <a:srgbClr val="FF0000"/>
                </a:solidFill>
                <a:latin typeface="Century Gothic" pitchFamily="34" charset="0"/>
              </a:rPr>
              <a:t>s</a:t>
            </a:r>
            <a:r>
              <a:rPr lang="cs-CZ" sz="2000" b="1" i="1" baseline="-25000" dirty="0">
                <a:solidFill>
                  <a:srgbClr val="FF0000"/>
                </a:solidFill>
                <a:latin typeface="Century Gothic" pitchFamily="34" charset="0"/>
              </a:rPr>
              <a:t>2 </a:t>
            </a:r>
            <a:r>
              <a:rPr lang="cs-CZ" sz="2000" b="1" i="1" dirty="0">
                <a:solidFill>
                  <a:srgbClr val="FF0000"/>
                </a:solidFill>
                <a:latin typeface="Century Gothic" pitchFamily="34" charset="0"/>
              </a:rPr>
              <a:t>= v</a:t>
            </a:r>
            <a:r>
              <a:rPr lang="cs-CZ" sz="2000" b="1" i="1" baseline="-25000" dirty="0">
                <a:solidFill>
                  <a:srgbClr val="FF0000"/>
                </a:solidFill>
                <a:latin typeface="Century Gothic" pitchFamily="34" charset="0"/>
              </a:rPr>
              <a:t>2 </a:t>
            </a:r>
            <a:r>
              <a:rPr lang="cs-CZ" sz="2000" b="1" i="1" dirty="0">
                <a:solidFill>
                  <a:srgbClr val="FF0000"/>
                </a:solidFill>
                <a:latin typeface="Century Gothic" pitchFamily="34" charset="0"/>
              </a:rPr>
              <a:t>. t = 48 t</a:t>
            </a:r>
            <a:endParaRPr lang="cs-CZ" sz="2000" b="1" dirty="0">
              <a:solidFill>
                <a:srgbClr val="FF0000"/>
              </a:solidFill>
              <a:latin typeface="Century Gothic" pitchFamily="34" charset="0"/>
            </a:endParaRPr>
          </a:p>
        </p:txBody>
      </p:sp>
      <p:sp>
        <p:nvSpPr>
          <p:cNvPr id="21" name="Rectangle 22"/>
          <p:cNvSpPr>
            <a:spLocks noChangeArrowheads="1"/>
          </p:cNvSpPr>
          <p:nvPr/>
        </p:nvSpPr>
        <p:spPr bwMode="auto">
          <a:xfrm>
            <a:off x="1547664" y="3160638"/>
            <a:ext cx="2664296" cy="733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1600" b="1" i="1" dirty="0">
                <a:solidFill>
                  <a:schemeClr val="accent2"/>
                </a:solidFill>
                <a:latin typeface="Century Gothic" pitchFamily="34" charset="0"/>
              </a:rPr>
              <a:t>t + 10min …t+1/6  </a:t>
            </a:r>
            <a:endParaRPr lang="cs-CZ" sz="1600" b="1" dirty="0">
              <a:solidFill>
                <a:schemeClr val="accent2"/>
              </a:solidFill>
              <a:latin typeface="Century Gothic" pitchFamily="34" charset="0"/>
            </a:endParaRPr>
          </a:p>
        </p:txBody>
      </p:sp>
      <p:sp>
        <p:nvSpPr>
          <p:cNvPr id="28" name="AutoShape 41"/>
          <p:cNvSpPr>
            <a:spLocks noChangeArrowheads="1"/>
          </p:cNvSpPr>
          <p:nvPr/>
        </p:nvSpPr>
        <p:spPr bwMode="auto">
          <a:xfrm>
            <a:off x="6228184" y="2132856"/>
            <a:ext cx="2771080" cy="1760537"/>
          </a:xfrm>
          <a:prstGeom prst="cloudCallout">
            <a:avLst>
              <a:gd name="adj1" fmla="val -187716"/>
              <a:gd name="adj2" fmla="val 32245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anchor="ctr" anchorCtr="1"/>
          <a:lstStyle/>
          <a:p>
            <a:pPr algn="ctr"/>
            <a:r>
              <a:rPr lang="cs-CZ" sz="1600" b="1" dirty="0"/>
              <a:t>Traktorista vyjede o 10minut dříve, má náskok, tedy plus 10min</a:t>
            </a:r>
          </a:p>
        </p:txBody>
      </p:sp>
      <p:sp>
        <p:nvSpPr>
          <p:cNvPr id="29" name="Line 13"/>
          <p:cNvSpPr>
            <a:spLocks noChangeShapeType="1"/>
          </p:cNvSpPr>
          <p:nvPr/>
        </p:nvSpPr>
        <p:spPr bwMode="auto">
          <a:xfrm flipV="1">
            <a:off x="2915816" y="3101975"/>
            <a:ext cx="3240360" cy="0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cs-CZ"/>
          </a:p>
        </p:txBody>
      </p:sp>
      <p:sp>
        <p:nvSpPr>
          <p:cNvPr id="30" name="Rectangle 28"/>
          <p:cNvSpPr>
            <a:spLocks noChangeArrowheads="1"/>
          </p:cNvSpPr>
          <p:nvPr/>
        </p:nvSpPr>
        <p:spPr bwMode="auto">
          <a:xfrm>
            <a:off x="115243" y="2597919"/>
            <a:ext cx="1648445" cy="480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marL="685800" indent="-685800"/>
            <a:r>
              <a:rPr lang="cs-CZ" b="1" dirty="0">
                <a:solidFill>
                  <a:schemeClr val="tx2"/>
                </a:solidFill>
                <a:latin typeface="Century Gothic" pitchFamily="34" charset="0"/>
              </a:rPr>
              <a:t>Traktor</a:t>
            </a:r>
          </a:p>
        </p:txBody>
      </p:sp>
      <p:sp>
        <p:nvSpPr>
          <p:cNvPr id="31" name="Rectangle 28"/>
          <p:cNvSpPr>
            <a:spLocks noChangeArrowheads="1"/>
          </p:cNvSpPr>
          <p:nvPr/>
        </p:nvSpPr>
        <p:spPr bwMode="auto">
          <a:xfrm>
            <a:off x="35496" y="3485630"/>
            <a:ext cx="1648445" cy="480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marL="685800" indent="-685800"/>
            <a:r>
              <a:rPr lang="cs-CZ" b="1" dirty="0">
                <a:solidFill>
                  <a:schemeClr val="tx2"/>
                </a:solidFill>
                <a:latin typeface="Century Gothic" pitchFamily="34" charset="0"/>
              </a:rPr>
              <a:t>Motocyklista</a:t>
            </a:r>
          </a:p>
        </p:txBody>
      </p:sp>
      <p:sp>
        <p:nvSpPr>
          <p:cNvPr id="33" name="Rectangle 19"/>
          <p:cNvSpPr>
            <a:spLocks noChangeArrowheads="1"/>
          </p:cNvSpPr>
          <p:nvPr/>
        </p:nvSpPr>
        <p:spPr bwMode="auto">
          <a:xfrm>
            <a:off x="1835696" y="1915616"/>
            <a:ext cx="4176464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2000" b="1" i="1" dirty="0">
                <a:solidFill>
                  <a:schemeClr val="accent2"/>
                </a:solidFill>
                <a:latin typeface="Century Gothic" pitchFamily="34" charset="0"/>
              </a:rPr>
              <a:t>s</a:t>
            </a:r>
            <a:r>
              <a:rPr lang="cs-CZ" sz="2000" b="1" i="1" baseline="-25000" dirty="0">
                <a:solidFill>
                  <a:schemeClr val="accent2"/>
                </a:solidFill>
                <a:latin typeface="Century Gothic" pitchFamily="34" charset="0"/>
              </a:rPr>
              <a:t>1 </a:t>
            </a:r>
            <a:r>
              <a:rPr lang="cs-CZ" sz="2000" b="1" i="1" dirty="0">
                <a:solidFill>
                  <a:schemeClr val="accent2"/>
                </a:solidFill>
                <a:latin typeface="Century Gothic" pitchFamily="34" charset="0"/>
              </a:rPr>
              <a:t>= v</a:t>
            </a:r>
            <a:r>
              <a:rPr lang="cs-CZ" sz="2000" b="1" i="1" baseline="-25000" dirty="0">
                <a:solidFill>
                  <a:schemeClr val="accent2"/>
                </a:solidFill>
                <a:latin typeface="Century Gothic" pitchFamily="34" charset="0"/>
              </a:rPr>
              <a:t>1 </a:t>
            </a:r>
            <a:r>
              <a:rPr lang="cs-CZ" sz="2000" b="1" i="1" dirty="0">
                <a:solidFill>
                  <a:schemeClr val="accent2"/>
                </a:solidFill>
                <a:latin typeface="Century Gothic" pitchFamily="34" charset="0"/>
              </a:rPr>
              <a:t>. ( t + 1/6 ) = 20 . ( t + 1/6 )</a:t>
            </a:r>
            <a:endParaRPr lang="cs-CZ" sz="2000" b="1" dirty="0">
              <a:solidFill>
                <a:schemeClr val="accent2"/>
              </a:solidFill>
              <a:latin typeface="Century Gothic" pitchFamily="34" charset="0"/>
            </a:endParaRPr>
          </a:p>
        </p:txBody>
      </p:sp>
      <p:sp>
        <p:nvSpPr>
          <p:cNvPr id="35" name="Rectangle 19"/>
          <p:cNvSpPr>
            <a:spLocks noChangeArrowheads="1"/>
          </p:cNvSpPr>
          <p:nvPr/>
        </p:nvSpPr>
        <p:spPr bwMode="auto">
          <a:xfrm>
            <a:off x="971600" y="5372000"/>
            <a:ext cx="7344816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3200" b="1" i="1" dirty="0">
                <a:latin typeface="Century Gothic" pitchFamily="34" charset="0"/>
              </a:rPr>
              <a:t>20 . ( t + 1/6 ) = 48t</a:t>
            </a:r>
            <a:endParaRPr lang="cs-CZ" sz="3200" b="1" dirty="0">
              <a:latin typeface="Century Gothic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3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3000"/>
                            </p:stCondLst>
                            <p:childTnLst>
                              <p:par>
                                <p:cTn id="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5" dur="80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6" dur="80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" dur="80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2" dur="80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3" dur="80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" dur="80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60"/>
                            </p:stCondLst>
                            <p:childTnLst>
                              <p:par>
                                <p:cTn id="2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1" dur="80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2" dur="80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3" dur="80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8" dur="80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9" dur="80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0" dur="80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2000"/>
                            </p:stCondLst>
                            <p:childTnLst>
                              <p:par>
                                <p:cTn id="57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9" dur="80"/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0" dur="80"/>
                                        <p:tgtEl>
                                          <p:spTgt spid="3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1" dur="80"/>
                                        <p:tgtEl>
                                          <p:spTgt spid="3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1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2000"/>
                            </p:stCondLst>
                            <p:childTnLst>
                              <p:par>
                                <p:cTn id="73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5" dur="80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6" dur="80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7" dur="80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2480"/>
                            </p:stCondLst>
                            <p:childTnLst>
                              <p:par>
                                <p:cTn id="79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81" dur="80"/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2" dur="80"/>
                                        <p:tgtEl>
                                          <p:spTgt spid="3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3" dur="80"/>
                                        <p:tgtEl>
                                          <p:spTgt spid="3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3" grpId="0"/>
      <p:bldP spid="14" grpId="0" animBg="1"/>
      <p:bldP spid="15" grpId="0"/>
      <p:bldP spid="16" grpId="0" animBg="1"/>
      <p:bldP spid="17" grpId="0"/>
      <p:bldP spid="18" grpId="0" animBg="1"/>
      <p:bldP spid="19" grpId="0" animBg="1"/>
      <p:bldP spid="20" grpId="0"/>
      <p:bldP spid="21" grpId="0"/>
      <p:bldP spid="28" grpId="0" animBg="1"/>
      <p:bldP spid="28" grpId="1" animBg="1"/>
      <p:bldP spid="29" grpId="0" animBg="1"/>
      <p:bldP spid="33" grpId="0"/>
      <p:bldP spid="35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0" y="0"/>
            <a:ext cx="9144000" cy="620688"/>
          </a:xfrm>
          <a:prstGeom prst="rect">
            <a:avLst/>
          </a:prstGeom>
          <a:solidFill>
            <a:srgbClr val="00B0F0"/>
          </a:solidFill>
          <a:ln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cs-CZ" sz="3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Slovní úloha o pohybu – varianta 2</a:t>
            </a:r>
          </a:p>
        </p:txBody>
      </p:sp>
      <p:sp>
        <p:nvSpPr>
          <p:cNvPr id="25602" name="Rectangle 2"/>
          <p:cNvSpPr>
            <a:spLocks noChangeArrowheads="1"/>
          </p:cNvSpPr>
          <p:nvPr/>
        </p:nvSpPr>
        <p:spPr bwMode="auto">
          <a:xfrm>
            <a:off x="107504" y="764704"/>
            <a:ext cx="9036495" cy="11521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marL="85725" indent="-85725"/>
            <a:r>
              <a:rPr lang="cs-CZ" b="1" dirty="0">
                <a:solidFill>
                  <a:schemeClr val="tx2"/>
                </a:solidFill>
                <a:latin typeface="Century Gothic" pitchFamily="34" charset="0"/>
              </a:rPr>
              <a:t>Příklad: </a:t>
            </a:r>
            <a:br>
              <a:rPr lang="cs-CZ" b="1" dirty="0">
                <a:solidFill>
                  <a:schemeClr val="tx2"/>
                </a:solidFill>
                <a:latin typeface="Century Gothic" pitchFamily="34" charset="0"/>
              </a:rPr>
            </a:br>
            <a:r>
              <a:rPr lang="cs-CZ" b="1" dirty="0">
                <a:solidFill>
                  <a:schemeClr val="tx2"/>
                </a:solidFill>
                <a:latin typeface="Century Gothic" pitchFamily="34" charset="0"/>
              </a:rPr>
              <a:t>Z vesnice vyjel traktor rychlostí 20 km/</a:t>
            </a:r>
            <a:r>
              <a:rPr lang="cs-CZ" b="1" dirty="0" err="1">
                <a:solidFill>
                  <a:schemeClr val="tx2"/>
                </a:solidFill>
                <a:latin typeface="Century Gothic" pitchFamily="34" charset="0"/>
              </a:rPr>
              <a:t>h</a:t>
            </a:r>
            <a:r>
              <a:rPr lang="cs-CZ" b="1" dirty="0">
                <a:solidFill>
                  <a:schemeClr val="tx2"/>
                </a:solidFill>
                <a:latin typeface="Century Gothic" pitchFamily="34" charset="0"/>
              </a:rPr>
              <a:t>. Za 10 minut jel za ním motocyklista rychlostí 60 km/</a:t>
            </a:r>
            <a:r>
              <a:rPr lang="cs-CZ" b="1" dirty="0" err="1">
                <a:solidFill>
                  <a:schemeClr val="tx2"/>
                </a:solidFill>
                <a:latin typeface="Century Gothic" pitchFamily="34" charset="0"/>
              </a:rPr>
              <a:t>h</a:t>
            </a:r>
            <a:r>
              <a:rPr lang="cs-CZ" b="1" dirty="0">
                <a:solidFill>
                  <a:schemeClr val="tx2"/>
                </a:solidFill>
                <a:latin typeface="Century Gothic" pitchFamily="34" charset="0"/>
              </a:rPr>
              <a:t>. Za jakou dobu a v jaké vzdálenosti od vesnice dohoní motocyklista traktoristu?</a:t>
            </a:r>
          </a:p>
        </p:txBody>
      </p:sp>
      <p:sp>
        <p:nvSpPr>
          <p:cNvPr id="25603" name="Line 3"/>
          <p:cNvSpPr>
            <a:spLocks noChangeShapeType="1"/>
          </p:cNvSpPr>
          <p:nvPr/>
        </p:nvSpPr>
        <p:spPr bwMode="auto">
          <a:xfrm>
            <a:off x="1116013" y="1988840"/>
            <a:ext cx="7416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cs-CZ"/>
          </a:p>
        </p:txBody>
      </p:sp>
      <p:graphicFrame>
        <p:nvGraphicFramePr>
          <p:cNvPr id="22" name="Object 23"/>
          <p:cNvGraphicFramePr>
            <a:graphicFrameLocks noGrp="1" noChangeAspect="1"/>
          </p:cNvGraphicFramePr>
          <p:nvPr>
            <p:ph/>
          </p:nvPr>
        </p:nvGraphicFramePr>
        <p:xfrm>
          <a:off x="406103" y="1916832"/>
          <a:ext cx="3317977" cy="93610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7761" name="Rovnice" r:id="rId3" imgW="1002960" imgH="406080" progId="Equation.3">
                  <p:embed/>
                </p:oleObj>
              </mc:Choice>
              <mc:Fallback>
                <p:oleObj name="Rovnice" r:id="rId3" imgW="1002960" imgH="406080" progId="Equation.3">
                  <p:embed/>
                  <p:pic>
                    <p:nvPicPr>
                      <p:cNvPr id="0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6103" y="1916832"/>
                        <a:ext cx="3317977" cy="93610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3671" name="Object 23"/>
          <p:cNvGraphicFramePr>
            <a:graphicFrameLocks noChangeAspect="1"/>
          </p:cNvGraphicFramePr>
          <p:nvPr/>
        </p:nvGraphicFramePr>
        <p:xfrm>
          <a:off x="447353" y="2709168"/>
          <a:ext cx="3233738" cy="936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7767" name="Rovnice" r:id="rId5" imgW="977760" imgH="406080" progId="Equation.3">
                  <p:embed/>
                </p:oleObj>
              </mc:Choice>
              <mc:Fallback>
                <p:oleObj name="Rovnice" r:id="rId5" imgW="977760" imgH="406080" progId="Equation.3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7353" y="2709168"/>
                        <a:ext cx="3233738" cy="9366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5" name="Rectangle 26"/>
          <p:cNvSpPr>
            <a:spLocks noChangeArrowheads="1"/>
          </p:cNvSpPr>
          <p:nvPr/>
        </p:nvSpPr>
        <p:spPr bwMode="auto">
          <a:xfrm>
            <a:off x="3790380" y="2707382"/>
            <a:ext cx="1224235" cy="1009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3200" dirty="0">
                <a:latin typeface="Times New Roman" pitchFamily="18" charset="0"/>
                <a:cs typeface="Times New Roman" pitchFamily="18" charset="0"/>
              </a:rPr>
              <a:t>/ .6</a:t>
            </a:r>
            <a:endParaRPr lang="cs-CZ" sz="3200" baseline="-250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" name="Object 23"/>
          <p:cNvGraphicFramePr>
            <a:graphicFrameLocks noChangeAspect="1"/>
          </p:cNvGraphicFramePr>
          <p:nvPr/>
        </p:nvGraphicFramePr>
        <p:xfrm>
          <a:off x="323528" y="3593406"/>
          <a:ext cx="3611563" cy="411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7768" name="Rovnice" r:id="rId7" imgW="1091880" imgH="177480" progId="Equation.3">
                  <p:embed/>
                </p:oleObj>
              </mc:Choice>
              <mc:Fallback>
                <p:oleObj name="Rovnice" r:id="rId7" imgW="1091880" imgH="177480" progId="Equation.3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3528" y="3593406"/>
                        <a:ext cx="3611563" cy="4111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7" name="Rectangle 26"/>
          <p:cNvSpPr>
            <a:spLocks noChangeArrowheads="1"/>
          </p:cNvSpPr>
          <p:nvPr/>
        </p:nvSpPr>
        <p:spPr bwMode="auto">
          <a:xfrm>
            <a:off x="3942780" y="3284984"/>
            <a:ext cx="1575891" cy="1009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3200" dirty="0">
                <a:latin typeface="Times New Roman" pitchFamily="18" charset="0"/>
                <a:cs typeface="Times New Roman" pitchFamily="18" charset="0"/>
              </a:rPr>
              <a:t>/ -120t</a:t>
            </a:r>
            <a:endParaRPr lang="cs-CZ" sz="3200" baseline="-250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" name="Object 23"/>
          <p:cNvGraphicFramePr>
            <a:graphicFrameLocks noChangeAspect="1"/>
          </p:cNvGraphicFramePr>
          <p:nvPr/>
        </p:nvGraphicFramePr>
        <p:xfrm>
          <a:off x="1846263" y="4025950"/>
          <a:ext cx="2141537" cy="411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7769" name="Rovnice" r:id="rId9" imgW="647640" imgH="177480" progId="Equation.3">
                  <p:embed/>
                </p:oleObj>
              </mc:Choice>
              <mc:Fallback>
                <p:oleObj name="Rovnice" r:id="rId9" imgW="647640" imgH="177480" progId="Equation.3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46263" y="4025950"/>
                        <a:ext cx="2141537" cy="4111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9" name="Rectangle 26"/>
          <p:cNvSpPr>
            <a:spLocks noChangeArrowheads="1"/>
          </p:cNvSpPr>
          <p:nvPr/>
        </p:nvSpPr>
        <p:spPr bwMode="auto">
          <a:xfrm>
            <a:off x="3934495" y="3787502"/>
            <a:ext cx="1575891" cy="1009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3200" dirty="0">
                <a:latin typeface="Times New Roman" pitchFamily="18" charset="0"/>
                <a:cs typeface="Times New Roman" pitchFamily="18" charset="0"/>
              </a:rPr>
              <a:t>/ :240</a:t>
            </a:r>
            <a:endParaRPr lang="cs-CZ" sz="3200" baseline="-250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4" name="Object 23"/>
          <p:cNvGraphicFramePr>
            <a:graphicFrameLocks noChangeAspect="1"/>
          </p:cNvGraphicFramePr>
          <p:nvPr/>
        </p:nvGraphicFramePr>
        <p:xfrm>
          <a:off x="2195736" y="4360863"/>
          <a:ext cx="1677987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7770" name="Rovnice" r:id="rId11" imgW="507960" imgH="406080" progId="Equation.3">
                  <p:embed/>
                </p:oleObj>
              </mc:Choice>
              <mc:Fallback>
                <p:oleObj name="Rovnice" r:id="rId11" imgW="507960" imgH="406080" progId="Equation.3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95736" y="4360863"/>
                        <a:ext cx="1677987" cy="939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" name="Object 23"/>
          <p:cNvGraphicFramePr>
            <a:graphicFrameLocks noChangeAspect="1"/>
          </p:cNvGraphicFramePr>
          <p:nvPr/>
        </p:nvGraphicFramePr>
        <p:xfrm>
          <a:off x="2202309" y="5153025"/>
          <a:ext cx="2225675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7771" name="Rovnice" r:id="rId13" imgW="672840" imgH="406080" progId="Equation.3">
                  <p:embed/>
                </p:oleObj>
              </mc:Choice>
              <mc:Fallback>
                <p:oleObj name="Rovnice" r:id="rId13" imgW="672840" imgH="406080" progId="Equation.3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2309" y="5153025"/>
                        <a:ext cx="2225675" cy="939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8" name="Object 23"/>
          <p:cNvGraphicFramePr>
            <a:graphicFrameLocks noChangeAspect="1"/>
          </p:cNvGraphicFramePr>
          <p:nvPr/>
        </p:nvGraphicFramePr>
        <p:xfrm>
          <a:off x="4419600" y="5392738"/>
          <a:ext cx="1679575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7772" name="Rovnice" r:id="rId15" imgW="507960" imgH="203040" progId="Equation.3">
                  <p:embed/>
                </p:oleObj>
              </mc:Choice>
              <mc:Fallback>
                <p:oleObj name="Rovnice" r:id="rId15" imgW="507960" imgH="203040" progId="Equation.3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19600" y="5392738"/>
                        <a:ext cx="1679575" cy="469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3" name="Rectangle 28"/>
          <p:cNvSpPr>
            <a:spLocks noChangeArrowheads="1"/>
          </p:cNvSpPr>
          <p:nvPr/>
        </p:nvSpPr>
        <p:spPr bwMode="auto">
          <a:xfrm>
            <a:off x="179512" y="6021288"/>
            <a:ext cx="8784976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marL="685800" indent="-685800"/>
            <a:r>
              <a:rPr lang="cs-CZ" sz="2000" b="1" dirty="0">
                <a:solidFill>
                  <a:schemeClr val="tx2"/>
                </a:solidFill>
                <a:latin typeface="Century Gothic" pitchFamily="34" charset="0"/>
              </a:rPr>
              <a:t>Motocyklista dohoní traktoristu za 5 minut, ve vzdálenosti 5 kilometrů.</a:t>
            </a:r>
          </a:p>
        </p:txBody>
      </p:sp>
      <p:graphicFrame>
        <p:nvGraphicFramePr>
          <p:cNvPr id="285725" name="Object 29"/>
          <p:cNvGraphicFramePr>
            <a:graphicFrameLocks noChangeAspect="1"/>
          </p:cNvGraphicFramePr>
          <p:nvPr/>
        </p:nvGraphicFramePr>
        <p:xfrm>
          <a:off x="5652120" y="4365104"/>
          <a:ext cx="2397125" cy="8874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7773" name="Rovnice" r:id="rId17" imgW="1091880" imgH="406080" progId="Equation.3">
                  <p:embed/>
                </p:oleObj>
              </mc:Choice>
              <mc:Fallback>
                <p:oleObj name="Rovnice" r:id="rId17" imgW="1091880" imgH="406080" progId="Equation.3">
                  <p:embed/>
                  <p:pic>
                    <p:nvPicPr>
                      <p:cNvPr id="0" name="Object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52120" y="4365104"/>
                        <a:ext cx="2397125" cy="8874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36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57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500"/>
                                        <p:tgtEl>
                                          <p:spTgt spid="2857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500"/>
                            </p:stCondLst>
                            <p:childTnLst>
                              <p:par>
                                <p:cTn id="5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/>
      <p:bldP spid="37" grpId="0"/>
      <p:bldP spid="39" grpId="0"/>
      <p:bldP spid="4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3"/>
          <p:cNvSpPr>
            <a:spLocks noChangeArrowheads="1"/>
          </p:cNvSpPr>
          <p:nvPr/>
        </p:nvSpPr>
        <p:spPr bwMode="auto">
          <a:xfrm>
            <a:off x="0" y="0"/>
            <a:ext cx="9144000" cy="620688"/>
          </a:xfrm>
          <a:prstGeom prst="rect">
            <a:avLst/>
          </a:prstGeom>
          <a:solidFill>
            <a:srgbClr val="00B0F0"/>
          </a:solidFill>
          <a:ln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cs-CZ" sz="3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Jak při řešení rovnic postupovat?</a:t>
            </a:r>
          </a:p>
        </p:txBody>
      </p:sp>
      <p:sp>
        <p:nvSpPr>
          <p:cNvPr id="53252" name="Rectangle 4"/>
          <p:cNvSpPr>
            <a:spLocks noChangeArrowheads="1"/>
          </p:cNvSpPr>
          <p:nvPr/>
        </p:nvSpPr>
        <p:spPr bwMode="auto">
          <a:xfrm>
            <a:off x="760413" y="609501"/>
            <a:ext cx="7772400" cy="803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2800" b="1" dirty="0">
                <a:solidFill>
                  <a:schemeClr val="tx2"/>
                </a:solidFill>
              </a:rPr>
              <a:t>Trochu opakování z fyziky:</a:t>
            </a:r>
          </a:p>
        </p:txBody>
      </p:sp>
      <p:graphicFrame>
        <p:nvGraphicFramePr>
          <p:cNvPr id="53284" name="Group 36"/>
          <p:cNvGraphicFramePr>
            <a:graphicFrameLocks noGrp="1"/>
          </p:cNvGraphicFramePr>
          <p:nvPr/>
        </p:nvGraphicFramePr>
        <p:xfrm>
          <a:off x="1524000" y="1397000"/>
          <a:ext cx="6096000" cy="1856106"/>
        </p:xfrm>
        <a:graphic>
          <a:graphicData uri="http://schemas.openxmlformats.org/drawingml/2006/table">
            <a:tbl>
              <a:tblPr/>
              <a:tblGrid>
                <a:gridCol w="2032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714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Veličina: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Označení: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Základní jednotka: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6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dráha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cs-CZ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cs-CZ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048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rychlost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cs-CZ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cs-CZ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048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doba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cs-CZ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cs-CZ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53286" name="Text Box 38"/>
          <p:cNvSpPr txBox="1">
            <a:spLocks noChangeArrowheads="1"/>
          </p:cNvSpPr>
          <p:nvPr/>
        </p:nvSpPr>
        <p:spPr bwMode="auto">
          <a:xfrm>
            <a:off x="971600" y="3573016"/>
            <a:ext cx="568863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cs-CZ" sz="2400" dirty="0"/>
              <a:t>A ještě základní </a:t>
            </a:r>
            <a:r>
              <a:rPr lang="cs-CZ" sz="2400" b="1" dirty="0"/>
              <a:t>převody jednotek</a:t>
            </a:r>
            <a:r>
              <a:rPr lang="cs-CZ" sz="2400" dirty="0"/>
              <a:t>:</a:t>
            </a:r>
          </a:p>
        </p:txBody>
      </p:sp>
      <p:sp>
        <p:nvSpPr>
          <p:cNvPr id="53287" name="Text Box 39"/>
          <p:cNvSpPr txBox="1">
            <a:spLocks noChangeArrowheads="1"/>
          </p:cNvSpPr>
          <p:nvPr/>
        </p:nvSpPr>
        <p:spPr bwMode="auto">
          <a:xfrm>
            <a:off x="971600" y="4221088"/>
            <a:ext cx="6192688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cs-CZ" sz="2400" dirty="0"/>
              <a:t>1 km = 1000 m</a:t>
            </a:r>
          </a:p>
          <a:p>
            <a:pPr>
              <a:spcBef>
                <a:spcPct val="50000"/>
              </a:spcBef>
            </a:pPr>
            <a:r>
              <a:rPr lang="cs-CZ" sz="2400" dirty="0"/>
              <a:t>1 h = 60 min = 3600 s</a:t>
            </a:r>
          </a:p>
          <a:p>
            <a:pPr>
              <a:spcBef>
                <a:spcPct val="50000"/>
              </a:spcBef>
            </a:pPr>
            <a:r>
              <a:rPr lang="cs-CZ" sz="2400" dirty="0"/>
              <a:t>1km/h = 1000/3600 m/s = 0,27 m/s</a:t>
            </a:r>
          </a:p>
        </p:txBody>
      </p:sp>
      <p:sp>
        <p:nvSpPr>
          <p:cNvPr id="11" name="TextovéPole 10"/>
          <p:cNvSpPr txBox="1"/>
          <p:nvPr/>
        </p:nvSpPr>
        <p:spPr>
          <a:xfrm>
            <a:off x="4355976" y="2060848"/>
            <a:ext cx="3600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 dirty="0"/>
              <a:t>s</a:t>
            </a:r>
          </a:p>
        </p:txBody>
      </p:sp>
      <p:sp>
        <p:nvSpPr>
          <p:cNvPr id="12" name="TextovéPole 11"/>
          <p:cNvSpPr txBox="1"/>
          <p:nvPr/>
        </p:nvSpPr>
        <p:spPr>
          <a:xfrm>
            <a:off x="4355976" y="2420888"/>
            <a:ext cx="3600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 dirty="0"/>
              <a:t>v</a:t>
            </a:r>
          </a:p>
        </p:txBody>
      </p:sp>
      <p:sp>
        <p:nvSpPr>
          <p:cNvPr id="13" name="TextovéPole 12"/>
          <p:cNvSpPr txBox="1"/>
          <p:nvPr/>
        </p:nvSpPr>
        <p:spPr>
          <a:xfrm>
            <a:off x="4355976" y="2852936"/>
            <a:ext cx="3600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 dirty="0"/>
              <a:t>t</a:t>
            </a:r>
          </a:p>
        </p:txBody>
      </p:sp>
      <p:sp>
        <p:nvSpPr>
          <p:cNvPr id="14" name="TextovéPole 13"/>
          <p:cNvSpPr txBox="1"/>
          <p:nvPr/>
        </p:nvSpPr>
        <p:spPr>
          <a:xfrm>
            <a:off x="6372200" y="2060848"/>
            <a:ext cx="100811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 dirty="0"/>
              <a:t>m, km</a:t>
            </a:r>
          </a:p>
        </p:txBody>
      </p:sp>
      <p:sp>
        <p:nvSpPr>
          <p:cNvPr id="15" name="TextovéPole 14"/>
          <p:cNvSpPr txBox="1"/>
          <p:nvPr/>
        </p:nvSpPr>
        <p:spPr>
          <a:xfrm>
            <a:off x="6012160" y="2420888"/>
            <a:ext cx="158417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 dirty="0"/>
              <a:t>m/s , km/ h</a:t>
            </a:r>
          </a:p>
        </p:txBody>
      </p:sp>
      <p:sp>
        <p:nvSpPr>
          <p:cNvPr id="16" name="TextovéPole 15"/>
          <p:cNvSpPr txBox="1"/>
          <p:nvPr/>
        </p:nvSpPr>
        <p:spPr>
          <a:xfrm>
            <a:off x="6300192" y="2852936"/>
            <a:ext cx="93610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 dirty="0"/>
              <a:t>s , h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5325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5325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5325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3000"/>
                                        <p:tgtEl>
                                          <p:spTgt spid="532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9" dur="80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0" dur="80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80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6" dur="80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7" dur="80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" dur="80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3" dur="80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4" dur="80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5" dur="80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0" dur="80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1" dur="80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2" dur="80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7" dur="80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8" dur="80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9" dur="80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4" dur="80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5" dur="80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6" dur="80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5" dur="80"/>
                                        <p:tgtEl>
                                          <p:spTgt spid="532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6" dur="80"/>
                                        <p:tgtEl>
                                          <p:spTgt spid="532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7" dur="80"/>
                                        <p:tgtEl>
                                          <p:spTgt spid="532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2" dur="80"/>
                                        <p:tgtEl>
                                          <p:spTgt spid="532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3" dur="80"/>
                                        <p:tgtEl>
                                          <p:spTgt spid="532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4" dur="80"/>
                                        <p:tgtEl>
                                          <p:spTgt spid="532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9" dur="80"/>
                                        <p:tgtEl>
                                          <p:spTgt spid="532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0" dur="80"/>
                                        <p:tgtEl>
                                          <p:spTgt spid="532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1" dur="80"/>
                                        <p:tgtEl>
                                          <p:spTgt spid="532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252" grpId="0"/>
      <p:bldP spid="53286" grpId="0"/>
      <p:bldP spid="11" grpId="0"/>
      <p:bldP spid="12" grpId="0"/>
      <p:bldP spid="13" grpId="0"/>
      <p:bldP spid="14" grpId="0"/>
      <p:bldP spid="15" grpId="0"/>
      <p:bldP spid="1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3"/>
          <p:cNvSpPr>
            <a:spLocks noChangeArrowheads="1"/>
          </p:cNvSpPr>
          <p:nvPr/>
        </p:nvSpPr>
        <p:spPr bwMode="auto">
          <a:xfrm>
            <a:off x="0" y="0"/>
            <a:ext cx="9144000" cy="620688"/>
          </a:xfrm>
          <a:prstGeom prst="rect">
            <a:avLst/>
          </a:prstGeom>
          <a:solidFill>
            <a:srgbClr val="00B0F0"/>
          </a:solidFill>
          <a:ln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cs-CZ" sz="3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Jak při řešení rovnic postupovat?</a:t>
            </a:r>
          </a:p>
        </p:txBody>
      </p:sp>
      <p:sp>
        <p:nvSpPr>
          <p:cNvPr id="149507" name="Rectangle 3"/>
          <p:cNvSpPr>
            <a:spLocks noChangeArrowheads="1"/>
          </p:cNvSpPr>
          <p:nvPr/>
        </p:nvSpPr>
        <p:spPr bwMode="auto">
          <a:xfrm>
            <a:off x="323528" y="764704"/>
            <a:ext cx="8208963" cy="936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cs-CZ" sz="2400" b="1" dirty="0">
                <a:solidFill>
                  <a:srgbClr val="284C6A"/>
                </a:solidFill>
                <a:latin typeface="Trebuchet MS" pitchFamily="34" charset="0"/>
              </a:rPr>
              <a:t>Na začátek zopakujme z fyziky vzorec  pro výpočet průměrné rychlosti:</a:t>
            </a:r>
          </a:p>
        </p:txBody>
      </p:sp>
      <p:sp>
        <p:nvSpPr>
          <p:cNvPr id="149508" name="Rectangle 4"/>
          <p:cNvSpPr>
            <a:spLocks noChangeArrowheads="1"/>
          </p:cNvSpPr>
          <p:nvPr/>
        </p:nvSpPr>
        <p:spPr bwMode="auto">
          <a:xfrm>
            <a:off x="539750" y="3141663"/>
            <a:ext cx="8069263" cy="1443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cs-CZ" sz="2000" b="1">
              <a:solidFill>
                <a:srgbClr val="FF0000"/>
              </a:solidFill>
              <a:latin typeface="Trebuchet MS" pitchFamily="34" charset="0"/>
            </a:endParaRPr>
          </a:p>
          <a:p>
            <a:r>
              <a:rPr lang="cs-CZ" sz="2000" b="1">
                <a:solidFill>
                  <a:srgbClr val="FF0000"/>
                </a:solidFill>
                <a:latin typeface="Trebuchet MS" pitchFamily="34" charset="0"/>
              </a:rPr>
              <a:t>v</a:t>
            </a:r>
            <a:r>
              <a:rPr lang="cs-CZ" sz="2000" b="1">
                <a:solidFill>
                  <a:srgbClr val="284C6A"/>
                </a:solidFill>
                <a:latin typeface="Trebuchet MS" pitchFamily="34" charset="0"/>
              </a:rPr>
              <a:t> je průměrná rychlost v km/h (m/s)</a:t>
            </a:r>
          </a:p>
          <a:p>
            <a:r>
              <a:rPr lang="cs-CZ" sz="2000" b="1">
                <a:solidFill>
                  <a:srgbClr val="FF0000"/>
                </a:solidFill>
                <a:latin typeface="Trebuchet MS" pitchFamily="34" charset="0"/>
              </a:rPr>
              <a:t>s</a:t>
            </a:r>
            <a:r>
              <a:rPr lang="cs-CZ" sz="2000" b="1">
                <a:solidFill>
                  <a:srgbClr val="00CC00"/>
                </a:solidFill>
                <a:latin typeface="Trebuchet MS" pitchFamily="34" charset="0"/>
              </a:rPr>
              <a:t> </a:t>
            </a:r>
            <a:r>
              <a:rPr lang="cs-CZ" sz="2000" b="1">
                <a:solidFill>
                  <a:srgbClr val="284C6A"/>
                </a:solidFill>
                <a:latin typeface="Trebuchet MS" pitchFamily="34" charset="0"/>
              </a:rPr>
              <a:t>je ujetá dráha v km (m)</a:t>
            </a:r>
          </a:p>
          <a:p>
            <a:r>
              <a:rPr lang="cs-CZ" sz="2000" b="1">
                <a:solidFill>
                  <a:srgbClr val="FF0000"/>
                </a:solidFill>
                <a:latin typeface="Trebuchet MS" pitchFamily="34" charset="0"/>
              </a:rPr>
              <a:t>t</a:t>
            </a:r>
            <a:r>
              <a:rPr lang="cs-CZ" sz="2000" b="1">
                <a:solidFill>
                  <a:srgbClr val="284C6A"/>
                </a:solidFill>
                <a:latin typeface="Trebuchet MS" pitchFamily="34" charset="0"/>
              </a:rPr>
              <a:t> je čas potřebný k ujetí dráhy s v hodinách (sekundách)</a:t>
            </a:r>
          </a:p>
          <a:p>
            <a:endParaRPr lang="cs-CZ" sz="2000" b="1">
              <a:solidFill>
                <a:srgbClr val="284C6A"/>
              </a:solidFill>
              <a:latin typeface="Trebuchet MS" pitchFamily="34" charset="0"/>
            </a:endParaRPr>
          </a:p>
        </p:txBody>
      </p:sp>
      <p:sp>
        <p:nvSpPr>
          <p:cNvPr id="149509" name="Rectangle 5"/>
          <p:cNvSpPr>
            <a:spLocks noChangeArrowheads="1"/>
          </p:cNvSpPr>
          <p:nvPr/>
        </p:nvSpPr>
        <p:spPr bwMode="auto">
          <a:xfrm>
            <a:off x="539750" y="4652963"/>
            <a:ext cx="8135938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marL="342900" indent="-342900"/>
            <a:r>
              <a:rPr lang="cs-CZ" sz="2000" b="1">
                <a:solidFill>
                  <a:srgbClr val="284C6A"/>
                </a:solidFill>
                <a:latin typeface="Trebuchet MS" pitchFamily="34" charset="0"/>
              </a:rPr>
              <a:t>Pro úlohy o pohybu si z tohoto vzorce vyjádříme dráhu, popř. čas: </a:t>
            </a:r>
            <a:endParaRPr lang="cs-CZ" sz="2000" b="1">
              <a:solidFill>
                <a:srgbClr val="00CC00"/>
              </a:solidFill>
              <a:latin typeface="Trebuchet MS" pitchFamily="34" charset="0"/>
            </a:endParaRPr>
          </a:p>
        </p:txBody>
      </p:sp>
      <p:graphicFrame>
        <p:nvGraphicFramePr>
          <p:cNvPr id="149510" name="Object 6"/>
          <p:cNvGraphicFramePr>
            <a:graphicFrameLocks noChangeAspect="1"/>
          </p:cNvGraphicFramePr>
          <p:nvPr/>
        </p:nvGraphicFramePr>
        <p:xfrm>
          <a:off x="3635375" y="1844675"/>
          <a:ext cx="1368425" cy="1362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7586" name="Rovnice" r:id="rId3" imgW="393529" imgH="393529" progId="Equation.3">
                  <p:embed/>
                </p:oleObj>
              </mc:Choice>
              <mc:Fallback>
                <p:oleObj name="Rovnice" r:id="rId3" imgW="393529" imgH="393529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35375" y="1844675"/>
                        <a:ext cx="1368425" cy="13620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9511" name="Object 7"/>
          <p:cNvGraphicFramePr>
            <a:graphicFrameLocks noChangeAspect="1"/>
          </p:cNvGraphicFramePr>
          <p:nvPr/>
        </p:nvGraphicFramePr>
        <p:xfrm>
          <a:off x="755650" y="5157788"/>
          <a:ext cx="863600" cy="860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7587" name="Rovnice" r:id="rId5" imgW="393529" imgH="393529" progId="Equation.3">
                  <p:embed/>
                </p:oleObj>
              </mc:Choice>
              <mc:Fallback>
                <p:oleObj name="Rovnice" r:id="rId5" imgW="393529" imgH="393529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5650" y="5157788"/>
                        <a:ext cx="863600" cy="8604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9512" name="Object 8"/>
          <p:cNvGraphicFramePr>
            <a:graphicFrameLocks noChangeAspect="1"/>
          </p:cNvGraphicFramePr>
          <p:nvPr/>
        </p:nvGraphicFramePr>
        <p:xfrm>
          <a:off x="1908175" y="5445125"/>
          <a:ext cx="4191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7588" name="Rovnice" r:id="rId7" imgW="190417" imgH="139639" progId="Equation.3">
                  <p:embed/>
                </p:oleObj>
              </mc:Choice>
              <mc:Fallback>
                <p:oleObj name="Rovnice" r:id="rId7" imgW="190417" imgH="139639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8175" y="5445125"/>
                        <a:ext cx="419100" cy="304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9513" name="Object 9"/>
          <p:cNvGraphicFramePr>
            <a:graphicFrameLocks noChangeAspect="1"/>
          </p:cNvGraphicFramePr>
          <p:nvPr/>
        </p:nvGraphicFramePr>
        <p:xfrm>
          <a:off x="2586038" y="5373688"/>
          <a:ext cx="1031875" cy="388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7589" name="Rovnice" r:id="rId9" imgW="469800" imgH="177480" progId="Equation.3">
                  <p:embed/>
                </p:oleObj>
              </mc:Choice>
              <mc:Fallback>
                <p:oleObj name="Rovnice" r:id="rId9" imgW="469800" imgH="177480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86038" y="5373688"/>
                        <a:ext cx="1031875" cy="3889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9514" name="Object 10"/>
          <p:cNvGraphicFramePr>
            <a:graphicFrameLocks noChangeAspect="1"/>
          </p:cNvGraphicFramePr>
          <p:nvPr/>
        </p:nvGraphicFramePr>
        <p:xfrm>
          <a:off x="3851275" y="5445125"/>
          <a:ext cx="4191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7590" name="Rovnice" r:id="rId11" imgW="190417" imgH="139639" progId="Equation.3">
                  <p:embed/>
                </p:oleObj>
              </mc:Choice>
              <mc:Fallback>
                <p:oleObj name="Rovnice" r:id="rId11" imgW="190417" imgH="139639" progId="Equation.3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51275" y="5445125"/>
                        <a:ext cx="419100" cy="304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9515" name="Object 11"/>
          <p:cNvGraphicFramePr>
            <a:graphicFrameLocks noChangeAspect="1"/>
          </p:cNvGraphicFramePr>
          <p:nvPr/>
        </p:nvGraphicFramePr>
        <p:xfrm>
          <a:off x="4641850" y="5137150"/>
          <a:ext cx="808038" cy="862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7591" name="Rovnice" r:id="rId13" imgW="368140" imgH="393529" progId="Equation.3">
                  <p:embed/>
                </p:oleObj>
              </mc:Choice>
              <mc:Fallback>
                <p:oleObj name="Rovnice" r:id="rId13" imgW="368140" imgH="393529" progId="Equation.3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41850" y="5137150"/>
                        <a:ext cx="808038" cy="8620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495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495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1495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495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495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495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495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1495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1495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9507" grpId="0"/>
      <p:bldP spid="149508" grpId="0"/>
      <p:bldP spid="14950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3"/>
          <p:cNvSpPr>
            <a:spLocks noChangeArrowheads="1"/>
          </p:cNvSpPr>
          <p:nvPr/>
        </p:nvSpPr>
        <p:spPr bwMode="auto">
          <a:xfrm>
            <a:off x="0" y="0"/>
            <a:ext cx="9144000" cy="620688"/>
          </a:xfrm>
          <a:prstGeom prst="rect">
            <a:avLst/>
          </a:prstGeom>
          <a:solidFill>
            <a:srgbClr val="00B0F0"/>
          </a:solidFill>
          <a:ln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cs-CZ" sz="3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Slovní úloha o pohybu – varianta 2</a:t>
            </a:r>
          </a:p>
        </p:txBody>
      </p:sp>
      <p:sp>
        <p:nvSpPr>
          <p:cNvPr id="235523" name="Rectangle 3"/>
          <p:cNvSpPr>
            <a:spLocks noChangeArrowheads="1"/>
          </p:cNvSpPr>
          <p:nvPr/>
        </p:nvSpPr>
        <p:spPr bwMode="auto">
          <a:xfrm>
            <a:off x="251520" y="1052736"/>
            <a:ext cx="8712968" cy="18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2400" b="1" dirty="0">
                <a:solidFill>
                  <a:schemeClr val="tx2"/>
                </a:solidFill>
                <a:latin typeface="Century Gothic" pitchFamily="34" charset="0"/>
              </a:rPr>
              <a:t>Touto variantou se myslí úlohy, ve kterých pohybující se tělesa vycházejí, vyjíždějí, odlétají ze stejného místa, jen v jiném čase a pohybují se stejným směrem. Jelikož je těleso vyrážející později rychlejší, předpokládá se, že těleso první za určitou dobu dostihne.</a:t>
            </a:r>
          </a:p>
        </p:txBody>
      </p:sp>
      <p:grpSp>
        <p:nvGrpSpPr>
          <p:cNvPr id="2" name="Group 20"/>
          <p:cNvGrpSpPr>
            <a:grpSpLocks/>
          </p:cNvGrpSpPr>
          <p:nvPr/>
        </p:nvGrpSpPr>
        <p:grpSpPr bwMode="auto">
          <a:xfrm>
            <a:off x="900113" y="3930650"/>
            <a:ext cx="1152525" cy="706438"/>
            <a:chOff x="612" y="2867"/>
            <a:chExt cx="726" cy="445"/>
          </a:xfrm>
        </p:grpSpPr>
        <p:sp>
          <p:nvSpPr>
            <p:cNvPr id="14354" name="Oval 9"/>
            <p:cNvSpPr>
              <a:spLocks noChangeArrowheads="1"/>
            </p:cNvSpPr>
            <p:nvPr/>
          </p:nvSpPr>
          <p:spPr bwMode="auto">
            <a:xfrm>
              <a:off x="693" y="3130"/>
              <a:ext cx="182" cy="182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14355" name="Oval 10"/>
            <p:cNvSpPr>
              <a:spLocks noChangeArrowheads="1"/>
            </p:cNvSpPr>
            <p:nvPr/>
          </p:nvSpPr>
          <p:spPr bwMode="auto">
            <a:xfrm>
              <a:off x="1093" y="3122"/>
              <a:ext cx="182" cy="182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14356" name="Oval 11"/>
            <p:cNvSpPr>
              <a:spLocks noChangeArrowheads="1"/>
            </p:cNvSpPr>
            <p:nvPr/>
          </p:nvSpPr>
          <p:spPr bwMode="auto">
            <a:xfrm>
              <a:off x="612" y="2976"/>
              <a:ext cx="726" cy="227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14357" name="Oval 13"/>
            <p:cNvSpPr>
              <a:spLocks noChangeArrowheads="1"/>
            </p:cNvSpPr>
            <p:nvPr/>
          </p:nvSpPr>
          <p:spPr bwMode="auto">
            <a:xfrm>
              <a:off x="784" y="2867"/>
              <a:ext cx="381" cy="200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cs-CZ"/>
            </a:p>
          </p:txBody>
        </p:sp>
      </p:grpSp>
      <p:sp>
        <p:nvSpPr>
          <p:cNvPr id="235539" name="Line 19"/>
          <p:cNvSpPr>
            <a:spLocks noChangeShapeType="1"/>
          </p:cNvSpPr>
          <p:nvPr/>
        </p:nvSpPr>
        <p:spPr bwMode="auto">
          <a:xfrm>
            <a:off x="1116013" y="4722813"/>
            <a:ext cx="4749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oval" w="med" len="med"/>
            <a:tailEnd type="oval" w="med" len="med"/>
          </a:ln>
        </p:spPr>
        <p:txBody>
          <a:bodyPr/>
          <a:lstStyle/>
          <a:p>
            <a:endParaRPr lang="cs-CZ"/>
          </a:p>
        </p:txBody>
      </p:sp>
      <p:sp>
        <p:nvSpPr>
          <p:cNvPr id="235543" name="Line 23"/>
          <p:cNvSpPr>
            <a:spLocks noChangeShapeType="1"/>
          </p:cNvSpPr>
          <p:nvPr/>
        </p:nvSpPr>
        <p:spPr bwMode="auto">
          <a:xfrm>
            <a:off x="2627313" y="4621213"/>
            <a:ext cx="0" cy="1793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235544" name="Rectangle 24"/>
          <p:cNvSpPr>
            <a:spLocks noChangeArrowheads="1"/>
          </p:cNvSpPr>
          <p:nvPr/>
        </p:nvSpPr>
        <p:spPr bwMode="auto">
          <a:xfrm>
            <a:off x="900113" y="4651375"/>
            <a:ext cx="504825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2400" b="1">
                <a:solidFill>
                  <a:schemeClr val="tx2"/>
                </a:solidFill>
                <a:latin typeface="Century Gothic" pitchFamily="34" charset="0"/>
              </a:rPr>
              <a:t>A</a:t>
            </a:r>
          </a:p>
        </p:txBody>
      </p:sp>
      <p:sp>
        <p:nvSpPr>
          <p:cNvPr id="235545" name="Rectangle 25"/>
          <p:cNvSpPr>
            <a:spLocks noChangeArrowheads="1"/>
          </p:cNvSpPr>
          <p:nvPr/>
        </p:nvSpPr>
        <p:spPr bwMode="auto">
          <a:xfrm>
            <a:off x="5724525" y="4651375"/>
            <a:ext cx="504825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2400" b="1">
                <a:solidFill>
                  <a:schemeClr val="tx2"/>
                </a:solidFill>
                <a:latin typeface="Century Gothic" pitchFamily="34" charset="0"/>
              </a:rPr>
              <a:t>B</a:t>
            </a:r>
          </a:p>
        </p:txBody>
      </p:sp>
      <p:grpSp>
        <p:nvGrpSpPr>
          <p:cNvPr id="3" name="Group 31"/>
          <p:cNvGrpSpPr>
            <a:grpSpLocks/>
          </p:cNvGrpSpPr>
          <p:nvPr/>
        </p:nvGrpSpPr>
        <p:grpSpPr bwMode="auto">
          <a:xfrm>
            <a:off x="971550" y="5154613"/>
            <a:ext cx="1152525" cy="706437"/>
            <a:chOff x="3243" y="2886"/>
            <a:chExt cx="726" cy="445"/>
          </a:xfrm>
        </p:grpSpPr>
        <p:sp>
          <p:nvSpPr>
            <p:cNvPr id="14350" name="Oval 32"/>
            <p:cNvSpPr>
              <a:spLocks noChangeArrowheads="1"/>
            </p:cNvSpPr>
            <p:nvPr/>
          </p:nvSpPr>
          <p:spPr bwMode="auto">
            <a:xfrm>
              <a:off x="3324" y="3149"/>
              <a:ext cx="182" cy="182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14351" name="Oval 33"/>
            <p:cNvSpPr>
              <a:spLocks noChangeArrowheads="1"/>
            </p:cNvSpPr>
            <p:nvPr/>
          </p:nvSpPr>
          <p:spPr bwMode="auto">
            <a:xfrm>
              <a:off x="3724" y="3141"/>
              <a:ext cx="182" cy="182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14352" name="Oval 34"/>
            <p:cNvSpPr>
              <a:spLocks noChangeArrowheads="1"/>
            </p:cNvSpPr>
            <p:nvPr/>
          </p:nvSpPr>
          <p:spPr bwMode="auto">
            <a:xfrm>
              <a:off x="3243" y="2995"/>
              <a:ext cx="726" cy="227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14353" name="Oval 35"/>
            <p:cNvSpPr>
              <a:spLocks noChangeArrowheads="1"/>
            </p:cNvSpPr>
            <p:nvPr/>
          </p:nvSpPr>
          <p:spPr bwMode="auto">
            <a:xfrm>
              <a:off x="3415" y="2886"/>
              <a:ext cx="381" cy="200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cs-CZ"/>
            </a:p>
          </p:txBody>
        </p:sp>
      </p:grpSp>
      <p:sp>
        <p:nvSpPr>
          <p:cNvPr id="235556" name="Line 36"/>
          <p:cNvSpPr>
            <a:spLocks noChangeShapeType="1"/>
          </p:cNvSpPr>
          <p:nvPr/>
        </p:nvSpPr>
        <p:spPr bwMode="auto">
          <a:xfrm>
            <a:off x="1116013" y="5946775"/>
            <a:ext cx="4749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oval" w="med" len="med"/>
            <a:tailEnd type="oval" w="med" len="med"/>
          </a:ln>
        </p:spPr>
        <p:txBody>
          <a:bodyPr/>
          <a:lstStyle/>
          <a:p>
            <a:endParaRPr lang="cs-CZ"/>
          </a:p>
        </p:txBody>
      </p:sp>
      <p:sp>
        <p:nvSpPr>
          <p:cNvPr id="235558" name="Rectangle 38"/>
          <p:cNvSpPr>
            <a:spLocks noChangeArrowheads="1"/>
          </p:cNvSpPr>
          <p:nvPr/>
        </p:nvSpPr>
        <p:spPr bwMode="auto">
          <a:xfrm>
            <a:off x="900113" y="5875338"/>
            <a:ext cx="504825" cy="649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2400" b="1">
                <a:solidFill>
                  <a:schemeClr val="tx2"/>
                </a:solidFill>
                <a:latin typeface="Century Gothic" pitchFamily="34" charset="0"/>
              </a:rPr>
              <a:t>A</a:t>
            </a:r>
          </a:p>
        </p:txBody>
      </p:sp>
      <p:sp>
        <p:nvSpPr>
          <p:cNvPr id="235559" name="Rectangle 39"/>
          <p:cNvSpPr>
            <a:spLocks noChangeArrowheads="1"/>
          </p:cNvSpPr>
          <p:nvPr/>
        </p:nvSpPr>
        <p:spPr bwMode="auto">
          <a:xfrm>
            <a:off x="5724525" y="5875338"/>
            <a:ext cx="504825" cy="649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2400" b="1">
                <a:solidFill>
                  <a:schemeClr val="tx2"/>
                </a:solidFill>
                <a:latin typeface="Century Gothic" pitchFamily="34" charset="0"/>
              </a:rPr>
              <a:t>B</a:t>
            </a:r>
          </a:p>
        </p:txBody>
      </p:sp>
      <p:sp>
        <p:nvSpPr>
          <p:cNvPr id="235560" name="Rectangle 40"/>
          <p:cNvSpPr>
            <a:spLocks noChangeArrowheads="1"/>
          </p:cNvSpPr>
          <p:nvPr/>
        </p:nvSpPr>
        <p:spPr bwMode="auto">
          <a:xfrm>
            <a:off x="2425700" y="4652963"/>
            <a:ext cx="504825" cy="649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2400" b="1">
                <a:solidFill>
                  <a:schemeClr val="tx2"/>
                </a:solidFill>
                <a:latin typeface="Century Gothic" pitchFamily="34" charset="0"/>
              </a:rPr>
              <a:t>C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355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355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2355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2355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2355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2355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2355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-2.08092E-6 L 0.43298 0.00116 " pathEditMode="relative" rAng="0" ptsTypes="AA">
                                      <p:cBhvr>
                                        <p:cTn id="37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16" y="0"/>
                                    </p:animMotion>
                                  </p:childTnLst>
                                </p:cTn>
                              </p:par>
                              <p:par>
                                <p:cTn id="38" presetID="63" presetClass="path" presetSubtype="0" accel="50000" decel="50000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animMotion origin="layout" path="M -8.33333E-7 2.02312E-6 L 0.43316 0.00115 " pathEditMode="relative" rAng="0" ptsTypes="AA">
                                      <p:cBhvr>
                                        <p:cTn id="39" dur="3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16" y="0"/>
                                    </p:animMotion>
                                  </p:childTnLst>
                                </p:cTn>
                              </p:par>
                              <p:par>
                                <p:cTn id="40" presetID="9" presetClass="entr" presetSubtype="0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2355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9" presetClass="entr" presetSubtype="0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5" dur="500"/>
                                        <p:tgtEl>
                                          <p:spTgt spid="2355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23" grpId="0"/>
      <p:bldP spid="235539" grpId="0" animBg="1"/>
      <p:bldP spid="235543" grpId="0" animBg="1"/>
      <p:bldP spid="235544" grpId="0"/>
      <p:bldP spid="235545" grpId="0"/>
      <p:bldP spid="235556" grpId="0" animBg="1"/>
      <p:bldP spid="235558" grpId="0"/>
      <p:bldP spid="235559" grpId="0"/>
      <p:bldP spid="23556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3"/>
          <p:cNvSpPr>
            <a:spLocks noChangeArrowheads="1"/>
          </p:cNvSpPr>
          <p:nvPr/>
        </p:nvSpPr>
        <p:spPr bwMode="auto">
          <a:xfrm>
            <a:off x="0" y="0"/>
            <a:ext cx="9144000" cy="620688"/>
          </a:xfrm>
          <a:prstGeom prst="rect">
            <a:avLst/>
          </a:prstGeom>
          <a:solidFill>
            <a:srgbClr val="00B0F0"/>
          </a:solidFill>
          <a:ln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cs-CZ" sz="3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Slovní úloha o pohybu – varianta 2</a:t>
            </a:r>
          </a:p>
        </p:txBody>
      </p:sp>
      <p:sp>
        <p:nvSpPr>
          <p:cNvPr id="253955" name="Rectangle 3"/>
          <p:cNvSpPr>
            <a:spLocks noChangeArrowheads="1"/>
          </p:cNvSpPr>
          <p:nvPr/>
        </p:nvSpPr>
        <p:spPr bwMode="auto">
          <a:xfrm>
            <a:off x="179512" y="3933056"/>
            <a:ext cx="8784976" cy="20162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2400" b="1" dirty="0">
                <a:solidFill>
                  <a:schemeClr val="tx2"/>
                </a:solidFill>
                <a:latin typeface="Century Gothic" pitchFamily="34" charset="0"/>
              </a:rPr>
              <a:t>Chodec jde průměrnou rychlostí 4 km/</a:t>
            </a:r>
            <a:r>
              <a:rPr lang="cs-CZ" sz="2400" b="1" dirty="0" err="1">
                <a:solidFill>
                  <a:schemeClr val="tx2"/>
                </a:solidFill>
                <a:latin typeface="Century Gothic" pitchFamily="34" charset="0"/>
              </a:rPr>
              <a:t>h</a:t>
            </a:r>
            <a:r>
              <a:rPr lang="cs-CZ" sz="2400" b="1" dirty="0">
                <a:solidFill>
                  <a:schemeClr val="tx2"/>
                </a:solidFill>
                <a:latin typeface="Century Gothic" pitchFamily="34" charset="0"/>
              </a:rPr>
              <a:t>. Za 20 minut vyjel za ním cyklista průměrnou rychlostí 24 km/</a:t>
            </a:r>
            <a:r>
              <a:rPr lang="cs-CZ" sz="2400" b="1" dirty="0" err="1">
                <a:solidFill>
                  <a:schemeClr val="tx2"/>
                </a:solidFill>
                <a:latin typeface="Century Gothic" pitchFamily="34" charset="0"/>
              </a:rPr>
              <a:t>h</a:t>
            </a:r>
            <a:r>
              <a:rPr lang="cs-CZ" sz="2400" b="1" dirty="0">
                <a:solidFill>
                  <a:schemeClr val="tx2"/>
                </a:solidFill>
                <a:latin typeface="Century Gothic" pitchFamily="34" charset="0"/>
              </a:rPr>
              <a:t>. Za jakou dobu předjede cyklista chodce a kolik kilometrů přitom ujede?</a:t>
            </a:r>
          </a:p>
        </p:txBody>
      </p:sp>
      <p:sp>
        <p:nvSpPr>
          <p:cNvPr id="253974" name="Rectangle 22"/>
          <p:cNvSpPr>
            <a:spLocks noChangeArrowheads="1"/>
          </p:cNvSpPr>
          <p:nvPr/>
        </p:nvSpPr>
        <p:spPr bwMode="auto">
          <a:xfrm>
            <a:off x="1114425" y="2995613"/>
            <a:ext cx="5473700" cy="649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2000" b="1">
                <a:solidFill>
                  <a:schemeClr val="tx2"/>
                </a:solidFill>
                <a:latin typeface="Century Gothic" pitchFamily="34" charset="0"/>
              </a:rPr>
              <a:t>Ukázka zadání takové úlohy:</a:t>
            </a:r>
          </a:p>
        </p:txBody>
      </p:sp>
      <p:grpSp>
        <p:nvGrpSpPr>
          <p:cNvPr id="2" name="Group 23"/>
          <p:cNvGrpSpPr>
            <a:grpSpLocks/>
          </p:cNvGrpSpPr>
          <p:nvPr/>
        </p:nvGrpSpPr>
        <p:grpSpPr bwMode="auto">
          <a:xfrm>
            <a:off x="5219700" y="1557338"/>
            <a:ext cx="1152525" cy="706437"/>
            <a:chOff x="612" y="2867"/>
            <a:chExt cx="726" cy="445"/>
          </a:xfrm>
        </p:grpSpPr>
        <p:sp>
          <p:nvSpPr>
            <p:cNvPr id="15371" name="Oval 24"/>
            <p:cNvSpPr>
              <a:spLocks noChangeArrowheads="1"/>
            </p:cNvSpPr>
            <p:nvPr/>
          </p:nvSpPr>
          <p:spPr bwMode="auto">
            <a:xfrm>
              <a:off x="693" y="3130"/>
              <a:ext cx="182" cy="182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15372" name="Oval 25"/>
            <p:cNvSpPr>
              <a:spLocks noChangeArrowheads="1"/>
            </p:cNvSpPr>
            <p:nvPr/>
          </p:nvSpPr>
          <p:spPr bwMode="auto">
            <a:xfrm>
              <a:off x="1093" y="3122"/>
              <a:ext cx="182" cy="182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15373" name="Oval 26"/>
            <p:cNvSpPr>
              <a:spLocks noChangeArrowheads="1"/>
            </p:cNvSpPr>
            <p:nvPr/>
          </p:nvSpPr>
          <p:spPr bwMode="auto">
            <a:xfrm>
              <a:off x="612" y="2976"/>
              <a:ext cx="726" cy="227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15374" name="Oval 27"/>
            <p:cNvSpPr>
              <a:spLocks noChangeArrowheads="1"/>
            </p:cNvSpPr>
            <p:nvPr/>
          </p:nvSpPr>
          <p:spPr bwMode="auto">
            <a:xfrm>
              <a:off x="784" y="2867"/>
              <a:ext cx="381" cy="200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cs-CZ"/>
            </a:p>
          </p:txBody>
        </p:sp>
      </p:grpSp>
      <p:grpSp>
        <p:nvGrpSpPr>
          <p:cNvPr id="3" name="Group 28"/>
          <p:cNvGrpSpPr>
            <a:grpSpLocks/>
          </p:cNvGrpSpPr>
          <p:nvPr/>
        </p:nvGrpSpPr>
        <p:grpSpPr bwMode="auto">
          <a:xfrm>
            <a:off x="6372225" y="2133600"/>
            <a:ext cx="1152525" cy="706438"/>
            <a:chOff x="3243" y="2886"/>
            <a:chExt cx="726" cy="445"/>
          </a:xfrm>
        </p:grpSpPr>
        <p:sp>
          <p:nvSpPr>
            <p:cNvPr id="15367" name="Oval 29"/>
            <p:cNvSpPr>
              <a:spLocks noChangeArrowheads="1"/>
            </p:cNvSpPr>
            <p:nvPr/>
          </p:nvSpPr>
          <p:spPr bwMode="auto">
            <a:xfrm>
              <a:off x="3324" y="3149"/>
              <a:ext cx="182" cy="182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15368" name="Oval 30"/>
            <p:cNvSpPr>
              <a:spLocks noChangeArrowheads="1"/>
            </p:cNvSpPr>
            <p:nvPr/>
          </p:nvSpPr>
          <p:spPr bwMode="auto">
            <a:xfrm>
              <a:off x="3724" y="3141"/>
              <a:ext cx="182" cy="182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15369" name="Oval 31"/>
            <p:cNvSpPr>
              <a:spLocks noChangeArrowheads="1"/>
            </p:cNvSpPr>
            <p:nvPr/>
          </p:nvSpPr>
          <p:spPr bwMode="auto">
            <a:xfrm>
              <a:off x="3243" y="2995"/>
              <a:ext cx="726" cy="227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15370" name="Oval 32"/>
            <p:cNvSpPr>
              <a:spLocks noChangeArrowheads="1"/>
            </p:cNvSpPr>
            <p:nvPr/>
          </p:nvSpPr>
          <p:spPr bwMode="auto">
            <a:xfrm>
              <a:off x="3415" y="2886"/>
              <a:ext cx="381" cy="200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cs-CZ"/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39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" dur="500"/>
                                        <p:tgtEl>
                                          <p:spTgt spid="2539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39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2539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3955" grpId="0"/>
      <p:bldP spid="25397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angle 3"/>
          <p:cNvSpPr>
            <a:spLocks noChangeArrowheads="1"/>
          </p:cNvSpPr>
          <p:nvPr/>
        </p:nvSpPr>
        <p:spPr bwMode="auto">
          <a:xfrm>
            <a:off x="0" y="0"/>
            <a:ext cx="9144000" cy="620688"/>
          </a:xfrm>
          <a:prstGeom prst="rect">
            <a:avLst/>
          </a:prstGeom>
          <a:solidFill>
            <a:srgbClr val="00B0F0"/>
          </a:solidFill>
          <a:ln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cs-CZ" sz="3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Slovní úloha o pohybu – varianta 2</a:t>
            </a:r>
          </a:p>
        </p:txBody>
      </p:sp>
      <p:sp>
        <p:nvSpPr>
          <p:cNvPr id="237571" name="Rectangle 3"/>
          <p:cNvSpPr>
            <a:spLocks noChangeArrowheads="1"/>
          </p:cNvSpPr>
          <p:nvPr/>
        </p:nvSpPr>
        <p:spPr bwMode="auto">
          <a:xfrm>
            <a:off x="1330325" y="4940300"/>
            <a:ext cx="5257800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2400" b="1">
                <a:solidFill>
                  <a:schemeClr val="tx2"/>
                </a:solidFill>
                <a:latin typeface="Century Gothic" pitchFamily="34" charset="0"/>
              </a:rPr>
              <a:t>Obě pohybující se tělesa přitom urazí stejnou dráhu, a tudíž platí, že dráha </a:t>
            </a:r>
            <a:r>
              <a:rPr lang="cs-CZ" sz="2400" b="1" i="1">
                <a:solidFill>
                  <a:schemeClr val="tx2"/>
                </a:solidFill>
                <a:latin typeface="Century Gothic" pitchFamily="34" charset="0"/>
              </a:rPr>
              <a:t>s</a:t>
            </a:r>
            <a:r>
              <a:rPr lang="cs-CZ" sz="2400" b="1" i="1" baseline="-25000">
                <a:solidFill>
                  <a:schemeClr val="tx2"/>
                </a:solidFill>
                <a:latin typeface="Century Gothic" pitchFamily="34" charset="0"/>
              </a:rPr>
              <a:t>1</a:t>
            </a:r>
            <a:r>
              <a:rPr lang="cs-CZ" sz="2400" b="1">
                <a:solidFill>
                  <a:schemeClr val="tx2"/>
                </a:solidFill>
                <a:latin typeface="Century Gothic" pitchFamily="34" charset="0"/>
              </a:rPr>
              <a:t> se rovná dráze </a:t>
            </a:r>
            <a:r>
              <a:rPr lang="cs-CZ" sz="2400" b="1" i="1">
                <a:solidFill>
                  <a:schemeClr val="tx2"/>
                </a:solidFill>
                <a:latin typeface="Century Gothic" pitchFamily="34" charset="0"/>
              </a:rPr>
              <a:t>s</a:t>
            </a:r>
            <a:r>
              <a:rPr lang="cs-CZ" sz="2400" b="1" i="1" baseline="-25000">
                <a:solidFill>
                  <a:schemeClr val="tx2"/>
                </a:solidFill>
                <a:latin typeface="Century Gothic" pitchFamily="34" charset="0"/>
              </a:rPr>
              <a:t>2</a:t>
            </a:r>
            <a:r>
              <a:rPr lang="cs-CZ" sz="2400" b="1">
                <a:solidFill>
                  <a:schemeClr val="tx2"/>
                </a:solidFill>
                <a:latin typeface="Century Gothic" pitchFamily="34" charset="0"/>
              </a:rPr>
              <a:t>.</a:t>
            </a:r>
          </a:p>
        </p:txBody>
      </p:sp>
      <p:sp>
        <p:nvSpPr>
          <p:cNvPr id="237593" name="Rectangle 25"/>
          <p:cNvSpPr>
            <a:spLocks noChangeArrowheads="1"/>
          </p:cNvSpPr>
          <p:nvPr/>
        </p:nvSpPr>
        <p:spPr bwMode="auto">
          <a:xfrm>
            <a:off x="1317625" y="5027613"/>
            <a:ext cx="5257800" cy="649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2400" b="1">
                <a:solidFill>
                  <a:schemeClr val="tx2"/>
                </a:solidFill>
                <a:latin typeface="Century Gothic" pitchFamily="34" charset="0"/>
              </a:rPr>
              <a:t>Tato logická rovnost plynoucí </a:t>
            </a:r>
            <a:br>
              <a:rPr lang="cs-CZ" sz="2400" b="1">
                <a:solidFill>
                  <a:schemeClr val="tx2"/>
                </a:solidFill>
                <a:latin typeface="Century Gothic" pitchFamily="34" charset="0"/>
              </a:rPr>
            </a:br>
            <a:r>
              <a:rPr lang="cs-CZ" sz="2400" b="1">
                <a:solidFill>
                  <a:schemeClr val="tx2"/>
                </a:solidFill>
                <a:latin typeface="Century Gothic" pitchFamily="34" charset="0"/>
              </a:rPr>
              <a:t>z textu úlohy je i základem pro sestavení rovnice pro výpočet hledané neznámé.</a:t>
            </a:r>
          </a:p>
        </p:txBody>
      </p:sp>
      <p:sp>
        <p:nvSpPr>
          <p:cNvPr id="237594" name="Rectangle 26"/>
          <p:cNvSpPr>
            <a:spLocks noChangeArrowheads="1"/>
          </p:cNvSpPr>
          <p:nvPr/>
        </p:nvSpPr>
        <p:spPr bwMode="auto">
          <a:xfrm>
            <a:off x="4572000" y="5516563"/>
            <a:ext cx="2160588" cy="1009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4000" b="1">
                <a:solidFill>
                  <a:schemeClr val="accent2"/>
                </a:solidFill>
                <a:latin typeface="Century Gothic" pitchFamily="34" charset="0"/>
              </a:rPr>
              <a:t>s</a:t>
            </a:r>
            <a:r>
              <a:rPr lang="cs-CZ" sz="4000" b="1" baseline="-25000">
                <a:solidFill>
                  <a:schemeClr val="accent2"/>
                </a:solidFill>
                <a:latin typeface="Century Gothic" pitchFamily="34" charset="0"/>
              </a:rPr>
              <a:t>1</a:t>
            </a:r>
            <a:r>
              <a:rPr lang="cs-CZ" sz="4000" b="1">
                <a:solidFill>
                  <a:schemeClr val="tx2"/>
                </a:solidFill>
                <a:latin typeface="Century Gothic" pitchFamily="34" charset="0"/>
              </a:rPr>
              <a:t> = </a:t>
            </a:r>
            <a:r>
              <a:rPr lang="cs-CZ" sz="4000" b="1">
                <a:solidFill>
                  <a:srgbClr val="FF0000"/>
                </a:solidFill>
                <a:latin typeface="Century Gothic" pitchFamily="34" charset="0"/>
              </a:rPr>
              <a:t>s</a:t>
            </a:r>
            <a:r>
              <a:rPr lang="cs-CZ" sz="4000" b="1" baseline="-25000">
                <a:solidFill>
                  <a:srgbClr val="FF0000"/>
                </a:solidFill>
                <a:latin typeface="Century Gothic" pitchFamily="34" charset="0"/>
              </a:rPr>
              <a:t>2</a:t>
            </a:r>
          </a:p>
        </p:txBody>
      </p:sp>
      <p:grpSp>
        <p:nvGrpSpPr>
          <p:cNvPr id="2" name="Group 27"/>
          <p:cNvGrpSpPr>
            <a:grpSpLocks/>
          </p:cNvGrpSpPr>
          <p:nvPr/>
        </p:nvGrpSpPr>
        <p:grpSpPr bwMode="auto">
          <a:xfrm>
            <a:off x="1116013" y="1196975"/>
            <a:ext cx="1152525" cy="706438"/>
            <a:chOff x="612" y="2867"/>
            <a:chExt cx="726" cy="445"/>
          </a:xfrm>
        </p:grpSpPr>
        <p:sp>
          <p:nvSpPr>
            <p:cNvPr id="16408" name="Oval 28"/>
            <p:cNvSpPr>
              <a:spLocks noChangeArrowheads="1"/>
            </p:cNvSpPr>
            <p:nvPr/>
          </p:nvSpPr>
          <p:spPr bwMode="auto">
            <a:xfrm>
              <a:off x="693" y="3130"/>
              <a:ext cx="182" cy="182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16409" name="Oval 29"/>
            <p:cNvSpPr>
              <a:spLocks noChangeArrowheads="1"/>
            </p:cNvSpPr>
            <p:nvPr/>
          </p:nvSpPr>
          <p:spPr bwMode="auto">
            <a:xfrm>
              <a:off x="1093" y="3122"/>
              <a:ext cx="182" cy="182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16410" name="Oval 30"/>
            <p:cNvSpPr>
              <a:spLocks noChangeArrowheads="1"/>
            </p:cNvSpPr>
            <p:nvPr/>
          </p:nvSpPr>
          <p:spPr bwMode="auto">
            <a:xfrm>
              <a:off x="612" y="2976"/>
              <a:ext cx="726" cy="227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16411" name="Oval 31"/>
            <p:cNvSpPr>
              <a:spLocks noChangeArrowheads="1"/>
            </p:cNvSpPr>
            <p:nvPr/>
          </p:nvSpPr>
          <p:spPr bwMode="auto">
            <a:xfrm>
              <a:off x="784" y="2867"/>
              <a:ext cx="381" cy="200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cs-CZ"/>
            </a:p>
          </p:txBody>
        </p:sp>
      </p:grpSp>
      <p:sp>
        <p:nvSpPr>
          <p:cNvPr id="237600" name="Line 32"/>
          <p:cNvSpPr>
            <a:spLocks noChangeShapeType="1"/>
          </p:cNvSpPr>
          <p:nvPr/>
        </p:nvSpPr>
        <p:spPr bwMode="auto">
          <a:xfrm>
            <a:off x="1331913" y="1989138"/>
            <a:ext cx="4749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oval" w="med" len="med"/>
            <a:tailEnd type="oval" w="med" len="med"/>
          </a:ln>
        </p:spPr>
        <p:txBody>
          <a:bodyPr/>
          <a:lstStyle/>
          <a:p>
            <a:endParaRPr lang="cs-CZ"/>
          </a:p>
        </p:txBody>
      </p:sp>
      <p:sp>
        <p:nvSpPr>
          <p:cNvPr id="237601" name="Line 33"/>
          <p:cNvSpPr>
            <a:spLocks noChangeShapeType="1"/>
          </p:cNvSpPr>
          <p:nvPr/>
        </p:nvSpPr>
        <p:spPr bwMode="auto">
          <a:xfrm>
            <a:off x="2843213" y="1887538"/>
            <a:ext cx="0" cy="1793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237602" name="Rectangle 34"/>
          <p:cNvSpPr>
            <a:spLocks noChangeArrowheads="1"/>
          </p:cNvSpPr>
          <p:nvPr/>
        </p:nvSpPr>
        <p:spPr bwMode="auto">
          <a:xfrm>
            <a:off x="1116013" y="1917700"/>
            <a:ext cx="504825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2400" b="1">
                <a:solidFill>
                  <a:schemeClr val="tx2"/>
                </a:solidFill>
                <a:latin typeface="Century Gothic" pitchFamily="34" charset="0"/>
              </a:rPr>
              <a:t>A</a:t>
            </a:r>
          </a:p>
        </p:txBody>
      </p:sp>
      <p:sp>
        <p:nvSpPr>
          <p:cNvPr id="237603" name="Rectangle 35"/>
          <p:cNvSpPr>
            <a:spLocks noChangeArrowheads="1"/>
          </p:cNvSpPr>
          <p:nvPr/>
        </p:nvSpPr>
        <p:spPr bwMode="auto">
          <a:xfrm>
            <a:off x="5940425" y="1917700"/>
            <a:ext cx="504825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2400" b="1">
                <a:solidFill>
                  <a:schemeClr val="tx2"/>
                </a:solidFill>
                <a:latin typeface="Century Gothic" pitchFamily="34" charset="0"/>
              </a:rPr>
              <a:t>B</a:t>
            </a:r>
          </a:p>
        </p:txBody>
      </p:sp>
      <p:grpSp>
        <p:nvGrpSpPr>
          <p:cNvPr id="3" name="Group 36"/>
          <p:cNvGrpSpPr>
            <a:grpSpLocks/>
          </p:cNvGrpSpPr>
          <p:nvPr/>
        </p:nvGrpSpPr>
        <p:grpSpPr bwMode="auto">
          <a:xfrm>
            <a:off x="1187450" y="2851150"/>
            <a:ext cx="1152525" cy="706438"/>
            <a:chOff x="3243" y="2886"/>
            <a:chExt cx="726" cy="445"/>
          </a:xfrm>
        </p:grpSpPr>
        <p:sp>
          <p:nvSpPr>
            <p:cNvPr id="16404" name="Oval 37"/>
            <p:cNvSpPr>
              <a:spLocks noChangeArrowheads="1"/>
            </p:cNvSpPr>
            <p:nvPr/>
          </p:nvSpPr>
          <p:spPr bwMode="auto">
            <a:xfrm>
              <a:off x="3324" y="3149"/>
              <a:ext cx="182" cy="182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16405" name="Oval 38"/>
            <p:cNvSpPr>
              <a:spLocks noChangeArrowheads="1"/>
            </p:cNvSpPr>
            <p:nvPr/>
          </p:nvSpPr>
          <p:spPr bwMode="auto">
            <a:xfrm>
              <a:off x="3724" y="3141"/>
              <a:ext cx="182" cy="182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16406" name="Oval 39"/>
            <p:cNvSpPr>
              <a:spLocks noChangeArrowheads="1"/>
            </p:cNvSpPr>
            <p:nvPr/>
          </p:nvSpPr>
          <p:spPr bwMode="auto">
            <a:xfrm>
              <a:off x="3243" y="2995"/>
              <a:ext cx="726" cy="227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16407" name="Oval 40"/>
            <p:cNvSpPr>
              <a:spLocks noChangeArrowheads="1"/>
            </p:cNvSpPr>
            <p:nvPr/>
          </p:nvSpPr>
          <p:spPr bwMode="auto">
            <a:xfrm>
              <a:off x="3415" y="2886"/>
              <a:ext cx="381" cy="200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cs-CZ"/>
            </a:p>
          </p:txBody>
        </p:sp>
      </p:grpSp>
      <p:sp>
        <p:nvSpPr>
          <p:cNvPr id="237609" name="Line 41"/>
          <p:cNvSpPr>
            <a:spLocks noChangeShapeType="1"/>
          </p:cNvSpPr>
          <p:nvPr/>
        </p:nvSpPr>
        <p:spPr bwMode="auto">
          <a:xfrm>
            <a:off x="1331913" y="3643313"/>
            <a:ext cx="4749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oval" w="med" len="med"/>
            <a:tailEnd type="oval" w="med" len="med"/>
          </a:ln>
        </p:spPr>
        <p:txBody>
          <a:bodyPr/>
          <a:lstStyle/>
          <a:p>
            <a:endParaRPr lang="cs-CZ"/>
          </a:p>
        </p:txBody>
      </p:sp>
      <p:sp>
        <p:nvSpPr>
          <p:cNvPr id="237610" name="Rectangle 42"/>
          <p:cNvSpPr>
            <a:spLocks noChangeArrowheads="1"/>
          </p:cNvSpPr>
          <p:nvPr/>
        </p:nvSpPr>
        <p:spPr bwMode="auto">
          <a:xfrm>
            <a:off x="1116013" y="3571875"/>
            <a:ext cx="504825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2400" b="1">
                <a:solidFill>
                  <a:schemeClr val="tx2"/>
                </a:solidFill>
                <a:latin typeface="Century Gothic" pitchFamily="34" charset="0"/>
              </a:rPr>
              <a:t>A</a:t>
            </a:r>
          </a:p>
        </p:txBody>
      </p:sp>
      <p:sp>
        <p:nvSpPr>
          <p:cNvPr id="237611" name="Rectangle 43"/>
          <p:cNvSpPr>
            <a:spLocks noChangeArrowheads="1"/>
          </p:cNvSpPr>
          <p:nvPr/>
        </p:nvSpPr>
        <p:spPr bwMode="auto">
          <a:xfrm>
            <a:off x="5940425" y="3571875"/>
            <a:ext cx="504825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2400" b="1">
                <a:solidFill>
                  <a:schemeClr val="tx2"/>
                </a:solidFill>
                <a:latin typeface="Century Gothic" pitchFamily="34" charset="0"/>
              </a:rPr>
              <a:t>B</a:t>
            </a:r>
          </a:p>
        </p:txBody>
      </p:sp>
      <p:sp>
        <p:nvSpPr>
          <p:cNvPr id="237612" name="Rectangle 44"/>
          <p:cNvSpPr>
            <a:spLocks noChangeArrowheads="1"/>
          </p:cNvSpPr>
          <p:nvPr/>
        </p:nvSpPr>
        <p:spPr bwMode="auto">
          <a:xfrm>
            <a:off x="2641600" y="1919288"/>
            <a:ext cx="504825" cy="649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2400" b="1">
                <a:solidFill>
                  <a:schemeClr val="tx2"/>
                </a:solidFill>
                <a:latin typeface="Century Gothic" pitchFamily="34" charset="0"/>
              </a:rPr>
              <a:t>C</a:t>
            </a:r>
          </a:p>
        </p:txBody>
      </p:sp>
      <p:sp>
        <p:nvSpPr>
          <p:cNvPr id="237613" name="AutoShape 45"/>
          <p:cNvSpPr>
            <a:spLocks/>
          </p:cNvSpPr>
          <p:nvPr/>
        </p:nvSpPr>
        <p:spPr bwMode="auto">
          <a:xfrm rot="-5400000">
            <a:off x="3534569" y="188119"/>
            <a:ext cx="346075" cy="4754563"/>
          </a:xfrm>
          <a:prstGeom prst="leftBrace">
            <a:avLst>
              <a:gd name="adj1" fmla="val 114488"/>
              <a:gd name="adj2" fmla="val 50000"/>
            </a:avLst>
          </a:prstGeom>
          <a:noFill/>
          <a:ln w="28575">
            <a:solidFill>
              <a:schemeClr val="accent2"/>
            </a:solidFill>
            <a:round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237614" name="Rectangle 46"/>
          <p:cNvSpPr>
            <a:spLocks noChangeArrowheads="1"/>
          </p:cNvSpPr>
          <p:nvPr/>
        </p:nvSpPr>
        <p:spPr bwMode="auto">
          <a:xfrm>
            <a:off x="3565525" y="2492375"/>
            <a:ext cx="935038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2400" b="1" i="1">
                <a:solidFill>
                  <a:schemeClr val="accent2"/>
                </a:solidFill>
                <a:latin typeface="Century Gothic" pitchFamily="34" charset="0"/>
              </a:rPr>
              <a:t>s</a:t>
            </a:r>
            <a:r>
              <a:rPr lang="cs-CZ" sz="2400" b="1" i="1" baseline="-25000">
                <a:solidFill>
                  <a:schemeClr val="accent2"/>
                </a:solidFill>
                <a:latin typeface="Century Gothic" pitchFamily="34" charset="0"/>
              </a:rPr>
              <a:t>1</a:t>
            </a:r>
            <a:endParaRPr lang="cs-CZ" sz="2400" b="1">
              <a:solidFill>
                <a:schemeClr val="accent2"/>
              </a:solidFill>
              <a:latin typeface="Century Gothic" pitchFamily="34" charset="0"/>
            </a:endParaRPr>
          </a:p>
        </p:txBody>
      </p:sp>
      <p:sp>
        <p:nvSpPr>
          <p:cNvPr id="237615" name="AutoShape 47"/>
          <p:cNvSpPr>
            <a:spLocks/>
          </p:cNvSpPr>
          <p:nvPr/>
        </p:nvSpPr>
        <p:spPr bwMode="auto">
          <a:xfrm rot="-5400000">
            <a:off x="3536156" y="1872457"/>
            <a:ext cx="346075" cy="4754562"/>
          </a:xfrm>
          <a:prstGeom prst="leftBrace">
            <a:avLst>
              <a:gd name="adj1" fmla="val 114488"/>
              <a:gd name="adj2" fmla="val 50000"/>
            </a:avLst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237616" name="Rectangle 48"/>
          <p:cNvSpPr>
            <a:spLocks noChangeArrowheads="1"/>
          </p:cNvSpPr>
          <p:nvPr/>
        </p:nvSpPr>
        <p:spPr bwMode="auto">
          <a:xfrm>
            <a:off x="3567113" y="4176713"/>
            <a:ext cx="935037" cy="649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2400" b="1" i="1">
                <a:solidFill>
                  <a:srgbClr val="FF0000"/>
                </a:solidFill>
                <a:latin typeface="Century Gothic" pitchFamily="34" charset="0"/>
              </a:rPr>
              <a:t>s</a:t>
            </a:r>
            <a:r>
              <a:rPr lang="cs-CZ" sz="2400" b="1" i="1" baseline="-25000">
                <a:solidFill>
                  <a:srgbClr val="FF0000"/>
                </a:solidFill>
                <a:latin typeface="Century Gothic" pitchFamily="34" charset="0"/>
              </a:rPr>
              <a:t>2</a:t>
            </a:r>
            <a:endParaRPr lang="cs-CZ" sz="2400" b="1">
              <a:solidFill>
                <a:srgbClr val="FF0000"/>
              </a:solidFill>
              <a:latin typeface="Century Gothic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6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376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6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2376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2376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6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2376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6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2376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6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2376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-2.08092E-6 L 0.43298 0.00116 " pathEditMode="relative" rAng="0" ptsTypes="AA">
                                      <p:cBhvr>
                                        <p:cTn id="32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16" y="0"/>
                                    </p:animMotion>
                                  </p:childTnLst>
                                </p:cTn>
                              </p:par>
                              <p:par>
                                <p:cTn id="33" presetID="63" presetClass="path" presetSubtype="0" accel="50000" decel="50000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animMotion origin="layout" path="M -8.33333E-7 2.02312E-6 L 0.43316 0.00115 " pathEditMode="relative" rAng="0" ptsTypes="AA">
                                      <p:cBhvr>
                                        <p:cTn id="34" dur="3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16" y="0"/>
                                    </p:animMotion>
                                  </p:childTnLst>
                                </p:cTn>
                              </p:par>
                              <p:par>
                                <p:cTn id="35" presetID="9" presetClass="entr" presetSubtype="0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6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2376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9" presetClass="entr" presetSubtype="0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6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" dur="500"/>
                                        <p:tgtEl>
                                          <p:spTgt spid="2376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5000"/>
                            </p:stCondLst>
                            <p:childTnLst>
                              <p:par>
                                <p:cTn id="4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5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4" dur="500"/>
                                        <p:tgtEl>
                                          <p:spTgt spid="2375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6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9" dur="500"/>
                                        <p:tgtEl>
                                          <p:spTgt spid="2376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6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2" dur="500"/>
                                        <p:tgtEl>
                                          <p:spTgt spid="2376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6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7" dur="500"/>
                                        <p:tgtEl>
                                          <p:spTgt spid="2376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6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0" dur="500"/>
                                        <p:tgtEl>
                                          <p:spTgt spid="2376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4" dur="500"/>
                                        <p:tgtEl>
                                          <p:spTgt spid="2375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75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500"/>
                            </p:stCondLst>
                            <p:childTnLst>
                              <p:par>
                                <p:cTn id="6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5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9" dur="500"/>
                                        <p:tgtEl>
                                          <p:spTgt spid="2375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5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4" dur="500"/>
                                        <p:tgtEl>
                                          <p:spTgt spid="2375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7571" grpId="0"/>
      <p:bldP spid="237571" grpId="1"/>
      <p:bldP spid="237593" grpId="0"/>
      <p:bldP spid="237594" grpId="0"/>
      <p:bldP spid="237600" grpId="0" animBg="1"/>
      <p:bldP spid="237601" grpId="0" animBg="1"/>
      <p:bldP spid="237602" grpId="0"/>
      <p:bldP spid="237603" grpId="0"/>
      <p:bldP spid="237609" grpId="0" animBg="1"/>
      <p:bldP spid="237610" grpId="0"/>
      <p:bldP spid="237611" grpId="0"/>
      <p:bldP spid="237612" grpId="0"/>
      <p:bldP spid="237613" grpId="0" animBg="1"/>
      <p:bldP spid="237614" grpId="0"/>
      <p:bldP spid="237615" grpId="0" animBg="1"/>
      <p:bldP spid="23761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ectangle 3"/>
          <p:cNvSpPr>
            <a:spLocks noChangeArrowheads="1"/>
          </p:cNvSpPr>
          <p:nvPr/>
        </p:nvSpPr>
        <p:spPr bwMode="auto">
          <a:xfrm>
            <a:off x="0" y="0"/>
            <a:ext cx="9144000" cy="620688"/>
          </a:xfrm>
          <a:prstGeom prst="rect">
            <a:avLst/>
          </a:prstGeom>
          <a:solidFill>
            <a:srgbClr val="00B0F0"/>
          </a:solidFill>
          <a:ln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cs-CZ" sz="3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Slovní úloha o pohybu – varianta 2</a:t>
            </a:r>
          </a:p>
        </p:txBody>
      </p:sp>
      <p:sp>
        <p:nvSpPr>
          <p:cNvPr id="256032" name="Rectangle 32"/>
          <p:cNvSpPr>
            <a:spLocks noChangeArrowheads="1"/>
          </p:cNvSpPr>
          <p:nvPr/>
        </p:nvSpPr>
        <p:spPr bwMode="auto">
          <a:xfrm>
            <a:off x="4859338" y="5516563"/>
            <a:ext cx="2160587" cy="1009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4000" b="1">
                <a:solidFill>
                  <a:schemeClr val="accent2"/>
                </a:solidFill>
                <a:latin typeface="Century Gothic" pitchFamily="34" charset="0"/>
              </a:rPr>
              <a:t>s</a:t>
            </a:r>
            <a:r>
              <a:rPr lang="cs-CZ" sz="4000" b="1" baseline="-25000">
                <a:solidFill>
                  <a:schemeClr val="accent2"/>
                </a:solidFill>
                <a:latin typeface="Century Gothic" pitchFamily="34" charset="0"/>
              </a:rPr>
              <a:t>1</a:t>
            </a:r>
            <a:r>
              <a:rPr lang="cs-CZ" sz="4000" b="1">
                <a:solidFill>
                  <a:schemeClr val="tx2"/>
                </a:solidFill>
                <a:latin typeface="Century Gothic" pitchFamily="34" charset="0"/>
              </a:rPr>
              <a:t> = </a:t>
            </a:r>
            <a:r>
              <a:rPr lang="cs-CZ" sz="4000" b="1">
                <a:solidFill>
                  <a:srgbClr val="FF0000"/>
                </a:solidFill>
                <a:latin typeface="Century Gothic" pitchFamily="34" charset="0"/>
              </a:rPr>
              <a:t>s</a:t>
            </a:r>
            <a:r>
              <a:rPr lang="cs-CZ" sz="4000" b="1" baseline="-25000">
                <a:solidFill>
                  <a:srgbClr val="FF0000"/>
                </a:solidFill>
                <a:latin typeface="Century Gothic" pitchFamily="34" charset="0"/>
              </a:rPr>
              <a:t>2</a:t>
            </a:r>
          </a:p>
        </p:txBody>
      </p:sp>
      <p:grpSp>
        <p:nvGrpSpPr>
          <p:cNvPr id="17412" name="Group 6"/>
          <p:cNvGrpSpPr>
            <a:grpSpLocks/>
          </p:cNvGrpSpPr>
          <p:nvPr/>
        </p:nvGrpSpPr>
        <p:grpSpPr bwMode="auto">
          <a:xfrm>
            <a:off x="1116013" y="1196975"/>
            <a:ext cx="1152525" cy="706438"/>
            <a:chOff x="612" y="2867"/>
            <a:chExt cx="726" cy="445"/>
          </a:xfrm>
        </p:grpSpPr>
        <p:sp>
          <p:nvSpPr>
            <p:cNvPr id="17434" name="Oval 7"/>
            <p:cNvSpPr>
              <a:spLocks noChangeArrowheads="1"/>
            </p:cNvSpPr>
            <p:nvPr/>
          </p:nvSpPr>
          <p:spPr bwMode="auto">
            <a:xfrm>
              <a:off x="693" y="3130"/>
              <a:ext cx="182" cy="182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17435" name="Oval 8"/>
            <p:cNvSpPr>
              <a:spLocks noChangeArrowheads="1"/>
            </p:cNvSpPr>
            <p:nvPr/>
          </p:nvSpPr>
          <p:spPr bwMode="auto">
            <a:xfrm>
              <a:off x="1093" y="3122"/>
              <a:ext cx="182" cy="182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17436" name="Oval 9"/>
            <p:cNvSpPr>
              <a:spLocks noChangeArrowheads="1"/>
            </p:cNvSpPr>
            <p:nvPr/>
          </p:nvSpPr>
          <p:spPr bwMode="auto">
            <a:xfrm>
              <a:off x="612" y="2976"/>
              <a:ext cx="726" cy="227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17437" name="Oval 10"/>
            <p:cNvSpPr>
              <a:spLocks noChangeArrowheads="1"/>
            </p:cNvSpPr>
            <p:nvPr/>
          </p:nvSpPr>
          <p:spPr bwMode="auto">
            <a:xfrm>
              <a:off x="784" y="2867"/>
              <a:ext cx="381" cy="200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cs-CZ"/>
            </a:p>
          </p:txBody>
        </p:sp>
      </p:grpSp>
      <p:sp>
        <p:nvSpPr>
          <p:cNvPr id="17413" name="Line 11"/>
          <p:cNvSpPr>
            <a:spLocks noChangeShapeType="1"/>
          </p:cNvSpPr>
          <p:nvPr/>
        </p:nvSpPr>
        <p:spPr bwMode="auto">
          <a:xfrm>
            <a:off x="1331913" y="1989138"/>
            <a:ext cx="4749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oval" w="med" len="med"/>
            <a:tailEnd type="oval" w="med" len="med"/>
          </a:ln>
        </p:spPr>
        <p:txBody>
          <a:bodyPr/>
          <a:lstStyle/>
          <a:p>
            <a:endParaRPr lang="cs-CZ"/>
          </a:p>
        </p:txBody>
      </p:sp>
      <p:sp>
        <p:nvSpPr>
          <p:cNvPr id="17414" name="Line 12"/>
          <p:cNvSpPr>
            <a:spLocks noChangeShapeType="1"/>
          </p:cNvSpPr>
          <p:nvPr/>
        </p:nvSpPr>
        <p:spPr bwMode="auto">
          <a:xfrm>
            <a:off x="2843213" y="1887538"/>
            <a:ext cx="0" cy="1793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17415" name="Rectangle 13"/>
          <p:cNvSpPr>
            <a:spLocks noChangeArrowheads="1"/>
          </p:cNvSpPr>
          <p:nvPr/>
        </p:nvSpPr>
        <p:spPr bwMode="auto">
          <a:xfrm>
            <a:off x="1116013" y="1917700"/>
            <a:ext cx="504825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2400" b="1">
                <a:solidFill>
                  <a:schemeClr val="tx2"/>
                </a:solidFill>
                <a:latin typeface="Century Gothic" pitchFamily="34" charset="0"/>
              </a:rPr>
              <a:t>A</a:t>
            </a:r>
          </a:p>
        </p:txBody>
      </p:sp>
      <p:sp>
        <p:nvSpPr>
          <p:cNvPr id="17416" name="Rectangle 14"/>
          <p:cNvSpPr>
            <a:spLocks noChangeArrowheads="1"/>
          </p:cNvSpPr>
          <p:nvPr/>
        </p:nvSpPr>
        <p:spPr bwMode="auto">
          <a:xfrm>
            <a:off x="5940425" y="1917700"/>
            <a:ext cx="504825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2400" b="1">
                <a:solidFill>
                  <a:schemeClr val="tx2"/>
                </a:solidFill>
                <a:latin typeface="Century Gothic" pitchFamily="34" charset="0"/>
              </a:rPr>
              <a:t>B</a:t>
            </a:r>
          </a:p>
        </p:txBody>
      </p:sp>
      <p:grpSp>
        <p:nvGrpSpPr>
          <p:cNvPr id="17417" name="Group 15"/>
          <p:cNvGrpSpPr>
            <a:grpSpLocks/>
          </p:cNvGrpSpPr>
          <p:nvPr/>
        </p:nvGrpSpPr>
        <p:grpSpPr bwMode="auto">
          <a:xfrm>
            <a:off x="1187450" y="2706688"/>
            <a:ext cx="1152525" cy="706437"/>
            <a:chOff x="3243" y="2886"/>
            <a:chExt cx="726" cy="445"/>
          </a:xfrm>
        </p:grpSpPr>
        <p:sp>
          <p:nvSpPr>
            <p:cNvPr id="17430" name="Oval 16"/>
            <p:cNvSpPr>
              <a:spLocks noChangeArrowheads="1"/>
            </p:cNvSpPr>
            <p:nvPr/>
          </p:nvSpPr>
          <p:spPr bwMode="auto">
            <a:xfrm>
              <a:off x="3324" y="3149"/>
              <a:ext cx="182" cy="182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17431" name="Oval 17"/>
            <p:cNvSpPr>
              <a:spLocks noChangeArrowheads="1"/>
            </p:cNvSpPr>
            <p:nvPr/>
          </p:nvSpPr>
          <p:spPr bwMode="auto">
            <a:xfrm>
              <a:off x="3724" y="3141"/>
              <a:ext cx="182" cy="182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17432" name="Oval 18"/>
            <p:cNvSpPr>
              <a:spLocks noChangeArrowheads="1"/>
            </p:cNvSpPr>
            <p:nvPr/>
          </p:nvSpPr>
          <p:spPr bwMode="auto">
            <a:xfrm>
              <a:off x="3243" y="2995"/>
              <a:ext cx="726" cy="227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17433" name="Oval 19"/>
            <p:cNvSpPr>
              <a:spLocks noChangeArrowheads="1"/>
            </p:cNvSpPr>
            <p:nvPr/>
          </p:nvSpPr>
          <p:spPr bwMode="auto">
            <a:xfrm>
              <a:off x="3415" y="2886"/>
              <a:ext cx="381" cy="200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cs-CZ"/>
            </a:p>
          </p:txBody>
        </p:sp>
      </p:grpSp>
      <p:sp>
        <p:nvSpPr>
          <p:cNvPr id="17418" name="Line 20"/>
          <p:cNvSpPr>
            <a:spLocks noChangeShapeType="1"/>
          </p:cNvSpPr>
          <p:nvPr/>
        </p:nvSpPr>
        <p:spPr bwMode="auto">
          <a:xfrm>
            <a:off x="1331913" y="3498850"/>
            <a:ext cx="4749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oval" w="med" len="med"/>
            <a:tailEnd type="oval" w="med" len="med"/>
          </a:ln>
        </p:spPr>
        <p:txBody>
          <a:bodyPr/>
          <a:lstStyle/>
          <a:p>
            <a:endParaRPr lang="cs-CZ"/>
          </a:p>
        </p:txBody>
      </p:sp>
      <p:sp>
        <p:nvSpPr>
          <p:cNvPr id="17419" name="Rectangle 21"/>
          <p:cNvSpPr>
            <a:spLocks noChangeArrowheads="1"/>
          </p:cNvSpPr>
          <p:nvPr/>
        </p:nvSpPr>
        <p:spPr bwMode="auto">
          <a:xfrm>
            <a:off x="1116013" y="3427413"/>
            <a:ext cx="504825" cy="649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2400" b="1">
                <a:solidFill>
                  <a:schemeClr val="tx2"/>
                </a:solidFill>
                <a:latin typeface="Century Gothic" pitchFamily="34" charset="0"/>
              </a:rPr>
              <a:t>A</a:t>
            </a:r>
          </a:p>
        </p:txBody>
      </p:sp>
      <p:sp>
        <p:nvSpPr>
          <p:cNvPr id="17420" name="Rectangle 22"/>
          <p:cNvSpPr>
            <a:spLocks noChangeArrowheads="1"/>
          </p:cNvSpPr>
          <p:nvPr/>
        </p:nvSpPr>
        <p:spPr bwMode="auto">
          <a:xfrm>
            <a:off x="5940425" y="3427413"/>
            <a:ext cx="504825" cy="649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2400" b="1">
                <a:solidFill>
                  <a:schemeClr val="tx2"/>
                </a:solidFill>
                <a:latin typeface="Century Gothic" pitchFamily="34" charset="0"/>
              </a:rPr>
              <a:t>B</a:t>
            </a:r>
          </a:p>
        </p:txBody>
      </p:sp>
      <p:sp>
        <p:nvSpPr>
          <p:cNvPr id="17421" name="Rectangle 23"/>
          <p:cNvSpPr>
            <a:spLocks noChangeArrowheads="1"/>
          </p:cNvSpPr>
          <p:nvPr/>
        </p:nvSpPr>
        <p:spPr bwMode="auto">
          <a:xfrm>
            <a:off x="2641600" y="1919288"/>
            <a:ext cx="504825" cy="649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2400" b="1">
                <a:solidFill>
                  <a:schemeClr val="tx2"/>
                </a:solidFill>
                <a:latin typeface="Century Gothic" pitchFamily="34" charset="0"/>
              </a:rPr>
              <a:t>C</a:t>
            </a:r>
          </a:p>
        </p:txBody>
      </p:sp>
      <p:sp>
        <p:nvSpPr>
          <p:cNvPr id="17422" name="AutoShape 24"/>
          <p:cNvSpPr>
            <a:spLocks/>
          </p:cNvSpPr>
          <p:nvPr/>
        </p:nvSpPr>
        <p:spPr bwMode="auto">
          <a:xfrm rot="-5400000">
            <a:off x="3534569" y="188119"/>
            <a:ext cx="346075" cy="4754563"/>
          </a:xfrm>
          <a:prstGeom prst="leftBrace">
            <a:avLst>
              <a:gd name="adj1" fmla="val 114488"/>
              <a:gd name="adj2" fmla="val 50000"/>
            </a:avLst>
          </a:prstGeom>
          <a:noFill/>
          <a:ln w="28575">
            <a:solidFill>
              <a:schemeClr val="accent2"/>
            </a:solidFill>
            <a:round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256025" name="Rectangle 25"/>
          <p:cNvSpPr>
            <a:spLocks noChangeArrowheads="1"/>
          </p:cNvSpPr>
          <p:nvPr/>
        </p:nvSpPr>
        <p:spPr bwMode="auto">
          <a:xfrm>
            <a:off x="3565525" y="2506663"/>
            <a:ext cx="935038" cy="649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2400" b="1" i="1">
                <a:solidFill>
                  <a:schemeClr val="accent2"/>
                </a:solidFill>
                <a:latin typeface="Century Gothic" pitchFamily="34" charset="0"/>
              </a:rPr>
              <a:t>s</a:t>
            </a:r>
            <a:r>
              <a:rPr lang="cs-CZ" sz="2400" b="1" i="1" baseline="-25000">
                <a:solidFill>
                  <a:schemeClr val="accent2"/>
                </a:solidFill>
                <a:latin typeface="Century Gothic" pitchFamily="34" charset="0"/>
              </a:rPr>
              <a:t>1</a:t>
            </a:r>
            <a:endParaRPr lang="cs-CZ" sz="2400" b="1">
              <a:solidFill>
                <a:schemeClr val="accent2"/>
              </a:solidFill>
              <a:latin typeface="Century Gothic" pitchFamily="34" charset="0"/>
            </a:endParaRPr>
          </a:p>
        </p:txBody>
      </p:sp>
      <p:sp>
        <p:nvSpPr>
          <p:cNvPr id="17424" name="AutoShape 26"/>
          <p:cNvSpPr>
            <a:spLocks/>
          </p:cNvSpPr>
          <p:nvPr/>
        </p:nvSpPr>
        <p:spPr bwMode="auto">
          <a:xfrm rot="-5400000">
            <a:off x="3536156" y="1727995"/>
            <a:ext cx="346075" cy="4754562"/>
          </a:xfrm>
          <a:prstGeom prst="leftBrace">
            <a:avLst>
              <a:gd name="adj1" fmla="val 114488"/>
              <a:gd name="adj2" fmla="val 50000"/>
            </a:avLst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256027" name="Rectangle 27"/>
          <p:cNvSpPr>
            <a:spLocks noChangeArrowheads="1"/>
          </p:cNvSpPr>
          <p:nvPr/>
        </p:nvSpPr>
        <p:spPr bwMode="auto">
          <a:xfrm>
            <a:off x="3567113" y="4073525"/>
            <a:ext cx="935037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2400" b="1" i="1">
                <a:solidFill>
                  <a:srgbClr val="FF0000"/>
                </a:solidFill>
                <a:latin typeface="Century Gothic" pitchFamily="34" charset="0"/>
              </a:rPr>
              <a:t>s</a:t>
            </a:r>
            <a:r>
              <a:rPr lang="cs-CZ" sz="2400" b="1" i="1" baseline="-25000">
                <a:solidFill>
                  <a:srgbClr val="FF0000"/>
                </a:solidFill>
                <a:latin typeface="Century Gothic" pitchFamily="34" charset="0"/>
              </a:rPr>
              <a:t>2</a:t>
            </a:r>
            <a:endParaRPr lang="cs-CZ" sz="2400" b="1">
              <a:solidFill>
                <a:srgbClr val="FF0000"/>
              </a:solidFill>
              <a:latin typeface="Century Gothic" pitchFamily="34" charset="0"/>
            </a:endParaRPr>
          </a:p>
        </p:txBody>
      </p:sp>
      <p:sp>
        <p:nvSpPr>
          <p:cNvPr id="256028" name="Rectangle 28"/>
          <p:cNvSpPr>
            <a:spLocks noChangeArrowheads="1"/>
          </p:cNvSpPr>
          <p:nvPr/>
        </p:nvSpPr>
        <p:spPr bwMode="auto">
          <a:xfrm>
            <a:off x="1114425" y="5056188"/>
            <a:ext cx="5257800" cy="649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2400" b="1">
                <a:solidFill>
                  <a:schemeClr val="tx2"/>
                </a:solidFill>
                <a:latin typeface="Century Gothic" pitchFamily="34" charset="0"/>
              </a:rPr>
              <a:t>Ujetá dráha se přitom vypočítá jako součin průměrné rychlosti pohybujícího se tělesa a doby pohybu: </a:t>
            </a:r>
            <a:r>
              <a:rPr lang="cs-CZ" sz="2400" b="1" i="1">
                <a:solidFill>
                  <a:schemeClr val="tx2"/>
                </a:solidFill>
                <a:latin typeface="Century Gothic" pitchFamily="34" charset="0"/>
              </a:rPr>
              <a:t>s = v . t</a:t>
            </a:r>
          </a:p>
        </p:txBody>
      </p:sp>
      <p:sp>
        <p:nvSpPr>
          <p:cNvPr id="256029" name="Rectangle 29"/>
          <p:cNvSpPr>
            <a:spLocks noChangeArrowheads="1"/>
          </p:cNvSpPr>
          <p:nvPr/>
        </p:nvSpPr>
        <p:spPr bwMode="auto">
          <a:xfrm>
            <a:off x="3563938" y="2508250"/>
            <a:ext cx="1225550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2400" b="1" i="1">
                <a:solidFill>
                  <a:schemeClr val="accent2"/>
                </a:solidFill>
                <a:latin typeface="Century Gothic" pitchFamily="34" charset="0"/>
              </a:rPr>
              <a:t>s</a:t>
            </a:r>
            <a:r>
              <a:rPr lang="cs-CZ" sz="2400" b="1" i="1" baseline="-25000">
                <a:solidFill>
                  <a:schemeClr val="accent2"/>
                </a:solidFill>
                <a:latin typeface="Century Gothic" pitchFamily="34" charset="0"/>
              </a:rPr>
              <a:t>1</a:t>
            </a:r>
            <a:r>
              <a:rPr lang="cs-CZ" sz="2400" b="1" i="1">
                <a:solidFill>
                  <a:schemeClr val="accent2"/>
                </a:solidFill>
                <a:latin typeface="Century Gothic" pitchFamily="34" charset="0"/>
              </a:rPr>
              <a:t>=v</a:t>
            </a:r>
            <a:r>
              <a:rPr lang="cs-CZ" sz="2400" b="1" i="1" baseline="-25000">
                <a:solidFill>
                  <a:schemeClr val="accent2"/>
                </a:solidFill>
                <a:latin typeface="Century Gothic" pitchFamily="34" charset="0"/>
              </a:rPr>
              <a:t>1</a:t>
            </a:r>
            <a:r>
              <a:rPr lang="cs-CZ" sz="2400" b="1" i="1">
                <a:solidFill>
                  <a:schemeClr val="accent2"/>
                </a:solidFill>
                <a:latin typeface="Century Gothic" pitchFamily="34" charset="0"/>
              </a:rPr>
              <a:t>.t</a:t>
            </a:r>
            <a:r>
              <a:rPr lang="cs-CZ" sz="2400" b="1" i="1" baseline="-25000">
                <a:solidFill>
                  <a:schemeClr val="accent2"/>
                </a:solidFill>
                <a:latin typeface="Century Gothic" pitchFamily="34" charset="0"/>
              </a:rPr>
              <a:t>1</a:t>
            </a:r>
            <a:endParaRPr lang="cs-CZ" sz="2400" b="1" baseline="-25000">
              <a:solidFill>
                <a:schemeClr val="accent2"/>
              </a:solidFill>
              <a:latin typeface="Century Gothic" pitchFamily="34" charset="0"/>
            </a:endParaRPr>
          </a:p>
        </p:txBody>
      </p:sp>
      <p:sp>
        <p:nvSpPr>
          <p:cNvPr id="256030" name="Rectangle 30"/>
          <p:cNvSpPr>
            <a:spLocks noChangeArrowheads="1"/>
          </p:cNvSpPr>
          <p:nvPr/>
        </p:nvSpPr>
        <p:spPr bwMode="auto">
          <a:xfrm>
            <a:off x="3563938" y="4075113"/>
            <a:ext cx="1511300" cy="649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2400" b="1" i="1">
                <a:solidFill>
                  <a:srgbClr val="FF0000"/>
                </a:solidFill>
                <a:latin typeface="Century Gothic" pitchFamily="34" charset="0"/>
              </a:rPr>
              <a:t>s</a:t>
            </a:r>
            <a:r>
              <a:rPr lang="cs-CZ" sz="2400" b="1" i="1" baseline="-25000">
                <a:solidFill>
                  <a:srgbClr val="FF0000"/>
                </a:solidFill>
                <a:latin typeface="Century Gothic" pitchFamily="34" charset="0"/>
              </a:rPr>
              <a:t>2</a:t>
            </a:r>
            <a:r>
              <a:rPr lang="cs-CZ" sz="2400" b="1" i="1">
                <a:solidFill>
                  <a:srgbClr val="FF0000"/>
                </a:solidFill>
                <a:latin typeface="Century Gothic" pitchFamily="34" charset="0"/>
              </a:rPr>
              <a:t>=v</a:t>
            </a:r>
            <a:r>
              <a:rPr lang="cs-CZ" sz="2400" b="1" i="1" baseline="-25000">
                <a:solidFill>
                  <a:srgbClr val="FF0000"/>
                </a:solidFill>
                <a:latin typeface="Century Gothic" pitchFamily="34" charset="0"/>
              </a:rPr>
              <a:t>2</a:t>
            </a:r>
            <a:r>
              <a:rPr lang="cs-CZ" sz="2400" b="1" i="1">
                <a:solidFill>
                  <a:srgbClr val="FF0000"/>
                </a:solidFill>
                <a:latin typeface="Century Gothic" pitchFamily="34" charset="0"/>
              </a:rPr>
              <a:t>.t</a:t>
            </a:r>
            <a:r>
              <a:rPr lang="cs-CZ" sz="2400" b="1" i="1" baseline="-25000">
                <a:solidFill>
                  <a:srgbClr val="FF0000"/>
                </a:solidFill>
                <a:latin typeface="Century Gothic" pitchFamily="34" charset="0"/>
              </a:rPr>
              <a:t>2</a:t>
            </a:r>
            <a:endParaRPr lang="cs-CZ" sz="2400" b="1" baseline="-25000">
              <a:solidFill>
                <a:srgbClr val="FF0000"/>
              </a:solidFill>
              <a:latin typeface="Century Gothic" pitchFamily="34" charset="0"/>
            </a:endParaRPr>
          </a:p>
        </p:txBody>
      </p:sp>
      <p:sp>
        <p:nvSpPr>
          <p:cNvPr id="256031" name="Rectangle 31"/>
          <p:cNvSpPr>
            <a:spLocks noChangeArrowheads="1"/>
          </p:cNvSpPr>
          <p:nvPr/>
        </p:nvSpPr>
        <p:spPr bwMode="auto">
          <a:xfrm>
            <a:off x="4284663" y="5516563"/>
            <a:ext cx="3455987" cy="1009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4000" b="1">
                <a:solidFill>
                  <a:schemeClr val="accent2"/>
                </a:solidFill>
                <a:latin typeface="Century Gothic" pitchFamily="34" charset="0"/>
              </a:rPr>
              <a:t>v</a:t>
            </a:r>
            <a:r>
              <a:rPr lang="cs-CZ" sz="4000" b="1" baseline="-25000">
                <a:solidFill>
                  <a:schemeClr val="accent2"/>
                </a:solidFill>
                <a:latin typeface="Century Gothic" pitchFamily="34" charset="0"/>
              </a:rPr>
              <a:t>1</a:t>
            </a:r>
            <a:r>
              <a:rPr lang="cs-CZ" sz="4000" b="1">
                <a:solidFill>
                  <a:schemeClr val="accent2"/>
                </a:solidFill>
                <a:latin typeface="Century Gothic" pitchFamily="34" charset="0"/>
              </a:rPr>
              <a:t>.t</a:t>
            </a:r>
            <a:r>
              <a:rPr lang="cs-CZ" sz="4000" b="1" baseline="-25000">
                <a:solidFill>
                  <a:schemeClr val="accent2"/>
                </a:solidFill>
                <a:latin typeface="Century Gothic" pitchFamily="34" charset="0"/>
              </a:rPr>
              <a:t>1</a:t>
            </a:r>
            <a:r>
              <a:rPr lang="cs-CZ" sz="4000" b="1">
                <a:solidFill>
                  <a:schemeClr val="tx2"/>
                </a:solidFill>
                <a:latin typeface="Century Gothic" pitchFamily="34" charset="0"/>
              </a:rPr>
              <a:t> = </a:t>
            </a:r>
            <a:r>
              <a:rPr lang="cs-CZ" sz="4000" b="1">
                <a:solidFill>
                  <a:srgbClr val="FF0000"/>
                </a:solidFill>
                <a:latin typeface="Century Gothic" pitchFamily="34" charset="0"/>
              </a:rPr>
              <a:t>v</a:t>
            </a:r>
            <a:r>
              <a:rPr lang="cs-CZ" sz="4000" b="1" baseline="-25000">
                <a:solidFill>
                  <a:srgbClr val="FF0000"/>
                </a:solidFill>
                <a:latin typeface="Century Gothic" pitchFamily="34" charset="0"/>
              </a:rPr>
              <a:t>2</a:t>
            </a:r>
            <a:r>
              <a:rPr lang="cs-CZ" sz="4000" b="1">
                <a:solidFill>
                  <a:srgbClr val="FF0000"/>
                </a:solidFill>
                <a:latin typeface="Century Gothic" pitchFamily="34" charset="0"/>
              </a:rPr>
              <a:t>.t</a:t>
            </a:r>
            <a:r>
              <a:rPr lang="cs-CZ" sz="4000" b="1" baseline="-25000">
                <a:solidFill>
                  <a:srgbClr val="FF0000"/>
                </a:solidFill>
                <a:latin typeface="Century Gothic" pitchFamily="34" charset="0"/>
              </a:rPr>
              <a:t>2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56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" dur="500"/>
                                        <p:tgtEl>
                                          <p:spTgt spid="2560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60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" dur="500"/>
                                        <p:tgtEl>
                                          <p:spTgt spid="2560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6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2560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2560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6" dur="500"/>
                                        <p:tgtEl>
                                          <p:spTgt spid="2560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6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00"/>
                            </p:stCondLst>
                            <p:childTnLst>
                              <p:par>
                                <p:cTn id="2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2560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32" grpId="0"/>
      <p:bldP spid="256025" grpId="0"/>
      <p:bldP spid="256027" grpId="0"/>
      <p:bldP spid="256028" grpId="0"/>
      <p:bldP spid="256029" grpId="0"/>
      <p:bldP spid="256030" grpId="0"/>
      <p:bldP spid="25603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3"/>
          <p:cNvSpPr>
            <a:spLocks noChangeArrowheads="1"/>
          </p:cNvSpPr>
          <p:nvPr/>
        </p:nvSpPr>
        <p:spPr bwMode="auto">
          <a:xfrm>
            <a:off x="0" y="0"/>
            <a:ext cx="9144000" cy="620688"/>
          </a:xfrm>
          <a:prstGeom prst="rect">
            <a:avLst/>
          </a:prstGeom>
          <a:solidFill>
            <a:srgbClr val="00B0F0"/>
          </a:solidFill>
          <a:ln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cs-CZ" sz="3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Slovní úloha o pohybu – varianta 2</a:t>
            </a:r>
          </a:p>
        </p:txBody>
      </p:sp>
      <p:sp>
        <p:nvSpPr>
          <p:cNvPr id="243714" name="Rectangle 2"/>
          <p:cNvSpPr>
            <a:spLocks noChangeArrowheads="1"/>
          </p:cNvSpPr>
          <p:nvPr/>
        </p:nvSpPr>
        <p:spPr bwMode="auto">
          <a:xfrm>
            <a:off x="179512" y="764704"/>
            <a:ext cx="8784975" cy="10801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b="1" dirty="0">
                <a:solidFill>
                  <a:schemeClr val="tx2"/>
                </a:solidFill>
                <a:latin typeface="Century Gothic" pitchFamily="34" charset="0"/>
              </a:rPr>
              <a:t>Příklad: </a:t>
            </a:r>
            <a:br>
              <a:rPr lang="cs-CZ" b="1" dirty="0">
                <a:solidFill>
                  <a:schemeClr val="tx2"/>
                </a:solidFill>
                <a:latin typeface="Century Gothic" pitchFamily="34" charset="0"/>
              </a:rPr>
            </a:br>
            <a:r>
              <a:rPr lang="cs-CZ" b="1" dirty="0">
                <a:solidFill>
                  <a:schemeClr val="tx2"/>
                </a:solidFill>
                <a:latin typeface="Century Gothic" pitchFamily="34" charset="0"/>
              </a:rPr>
              <a:t>Chodec jde průměrnou rychlostí 4 km/</a:t>
            </a:r>
            <a:r>
              <a:rPr lang="cs-CZ" b="1" dirty="0" err="1">
                <a:solidFill>
                  <a:schemeClr val="tx2"/>
                </a:solidFill>
                <a:latin typeface="Century Gothic" pitchFamily="34" charset="0"/>
              </a:rPr>
              <a:t>h</a:t>
            </a:r>
            <a:r>
              <a:rPr lang="cs-CZ" b="1" dirty="0">
                <a:solidFill>
                  <a:schemeClr val="tx2"/>
                </a:solidFill>
                <a:latin typeface="Century Gothic" pitchFamily="34" charset="0"/>
              </a:rPr>
              <a:t>. Za 20 minut vyjel za ním cyklista průměrnou rychlostí 24 km/</a:t>
            </a:r>
            <a:r>
              <a:rPr lang="cs-CZ" b="1" dirty="0" err="1">
                <a:solidFill>
                  <a:schemeClr val="tx2"/>
                </a:solidFill>
                <a:latin typeface="Century Gothic" pitchFamily="34" charset="0"/>
              </a:rPr>
              <a:t>h</a:t>
            </a:r>
            <a:r>
              <a:rPr lang="cs-CZ" b="1" dirty="0">
                <a:solidFill>
                  <a:schemeClr val="tx2"/>
                </a:solidFill>
                <a:latin typeface="Century Gothic" pitchFamily="34" charset="0"/>
              </a:rPr>
              <a:t>. Za jakou dobu dojede cyklista chodce a kolik kilometrů přitom ujede?</a:t>
            </a:r>
          </a:p>
        </p:txBody>
      </p:sp>
      <p:sp>
        <p:nvSpPr>
          <p:cNvPr id="243736" name="Rectangle 24"/>
          <p:cNvSpPr>
            <a:spLocks noChangeArrowheads="1"/>
          </p:cNvSpPr>
          <p:nvPr/>
        </p:nvSpPr>
        <p:spPr bwMode="auto">
          <a:xfrm>
            <a:off x="1187450" y="5157788"/>
            <a:ext cx="5257800" cy="649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b="1">
                <a:solidFill>
                  <a:schemeClr val="tx2"/>
                </a:solidFill>
                <a:latin typeface="Century Gothic" pitchFamily="34" charset="0"/>
              </a:rPr>
              <a:t>Při řešení nejen slovních úloh o pohybu </a:t>
            </a:r>
            <a:br>
              <a:rPr lang="cs-CZ" b="1">
                <a:solidFill>
                  <a:schemeClr val="tx2"/>
                </a:solidFill>
                <a:latin typeface="Century Gothic" pitchFamily="34" charset="0"/>
              </a:rPr>
            </a:br>
            <a:r>
              <a:rPr lang="cs-CZ" b="1">
                <a:solidFill>
                  <a:schemeClr val="tx2"/>
                </a:solidFill>
                <a:latin typeface="Century Gothic" pitchFamily="34" charset="0"/>
              </a:rPr>
              <a:t>je pro větší názornost vždy velmi přínosný obrázek vykreslující situaci úlohy. Do něj si zapíšeme všechny známé i neznámé údaje.</a:t>
            </a:r>
            <a:endParaRPr lang="cs-CZ" b="1" i="1">
              <a:solidFill>
                <a:schemeClr val="tx2"/>
              </a:solidFill>
              <a:latin typeface="Century Gothic" pitchFamily="34" charset="0"/>
            </a:endParaRPr>
          </a:p>
        </p:txBody>
      </p:sp>
      <p:sp>
        <p:nvSpPr>
          <p:cNvPr id="243740" name="Line 28"/>
          <p:cNvSpPr>
            <a:spLocks noChangeShapeType="1"/>
          </p:cNvSpPr>
          <p:nvPr/>
        </p:nvSpPr>
        <p:spPr bwMode="auto">
          <a:xfrm>
            <a:off x="1116013" y="2060575"/>
            <a:ext cx="7416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243742" name="Rectangle 30"/>
          <p:cNvSpPr>
            <a:spLocks noChangeArrowheads="1"/>
          </p:cNvSpPr>
          <p:nvPr/>
        </p:nvSpPr>
        <p:spPr bwMode="auto">
          <a:xfrm>
            <a:off x="1187450" y="5157788"/>
            <a:ext cx="5257800" cy="649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b="1">
                <a:solidFill>
                  <a:schemeClr val="tx2"/>
                </a:solidFill>
                <a:latin typeface="Century Gothic" pitchFamily="34" charset="0"/>
              </a:rPr>
              <a:t>Nejprve tedy ty známé …</a:t>
            </a:r>
            <a:endParaRPr lang="cs-CZ" b="1" i="1">
              <a:solidFill>
                <a:schemeClr val="tx2"/>
              </a:solidFill>
              <a:latin typeface="Century Gothic" pitchFamily="34" charset="0"/>
            </a:endParaRPr>
          </a:p>
        </p:txBody>
      </p:sp>
      <p:sp>
        <p:nvSpPr>
          <p:cNvPr id="243746" name="Rectangle 34"/>
          <p:cNvSpPr>
            <a:spLocks noChangeArrowheads="1"/>
          </p:cNvSpPr>
          <p:nvPr/>
        </p:nvSpPr>
        <p:spPr bwMode="auto">
          <a:xfrm>
            <a:off x="1185863" y="4365625"/>
            <a:ext cx="5257800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b="1">
                <a:solidFill>
                  <a:schemeClr val="tx2"/>
                </a:solidFill>
                <a:latin typeface="Century Gothic" pitchFamily="34" charset="0"/>
              </a:rPr>
              <a:t>A potom ty neznámé…</a:t>
            </a:r>
            <a:endParaRPr lang="cs-CZ" b="1" i="1">
              <a:solidFill>
                <a:schemeClr val="tx2"/>
              </a:solidFill>
              <a:latin typeface="Century Gothic" pitchFamily="34" charset="0"/>
            </a:endParaRPr>
          </a:p>
        </p:txBody>
      </p:sp>
      <p:sp>
        <p:nvSpPr>
          <p:cNvPr id="243747" name="Rectangle 35"/>
          <p:cNvSpPr>
            <a:spLocks noChangeArrowheads="1"/>
          </p:cNvSpPr>
          <p:nvPr/>
        </p:nvSpPr>
        <p:spPr bwMode="auto">
          <a:xfrm>
            <a:off x="1187450" y="4940300"/>
            <a:ext cx="4608513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b="1">
                <a:solidFill>
                  <a:schemeClr val="tx2"/>
                </a:solidFill>
                <a:latin typeface="Century Gothic" pitchFamily="34" charset="0"/>
              </a:rPr>
              <a:t>V našem případě je to čas pohybu obou osob.</a:t>
            </a:r>
            <a:endParaRPr lang="cs-CZ" b="1" i="1">
              <a:solidFill>
                <a:schemeClr val="tx2"/>
              </a:solidFill>
              <a:latin typeface="Century Gothic" pitchFamily="34" charset="0"/>
            </a:endParaRPr>
          </a:p>
        </p:txBody>
      </p:sp>
      <p:sp>
        <p:nvSpPr>
          <p:cNvPr id="243748" name="Rectangle 36"/>
          <p:cNvSpPr>
            <a:spLocks noChangeArrowheads="1"/>
          </p:cNvSpPr>
          <p:nvPr/>
        </p:nvSpPr>
        <p:spPr bwMode="auto">
          <a:xfrm>
            <a:off x="1201738" y="5661248"/>
            <a:ext cx="6337300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b="1" dirty="0">
                <a:solidFill>
                  <a:schemeClr val="tx2"/>
                </a:solidFill>
                <a:latin typeface="Century Gothic" pitchFamily="34" charset="0"/>
              </a:rPr>
              <a:t>Jelikož o čase chodce něco víme, bude tou úplně neznámou čas cyklisty. Označíme si jej tedy </a:t>
            </a:r>
            <a:r>
              <a:rPr lang="cs-CZ" b="1" i="1" dirty="0" err="1">
                <a:solidFill>
                  <a:schemeClr val="tx2"/>
                </a:solidFill>
                <a:latin typeface="Century Gothic" pitchFamily="34" charset="0"/>
              </a:rPr>
              <a:t>t</a:t>
            </a:r>
            <a:r>
              <a:rPr lang="cs-CZ" b="1" dirty="0">
                <a:solidFill>
                  <a:schemeClr val="tx2"/>
                </a:solidFill>
                <a:latin typeface="Century Gothic" pitchFamily="34" charset="0"/>
              </a:rPr>
              <a:t>.</a:t>
            </a:r>
            <a:endParaRPr lang="cs-CZ" b="1" i="1" dirty="0">
              <a:solidFill>
                <a:schemeClr val="tx2"/>
              </a:solidFill>
              <a:latin typeface="Century Gothic" pitchFamily="34" charset="0"/>
            </a:endParaRPr>
          </a:p>
        </p:txBody>
      </p:sp>
      <p:sp>
        <p:nvSpPr>
          <p:cNvPr id="243758" name="Line 46"/>
          <p:cNvSpPr>
            <a:spLocks noChangeShapeType="1"/>
          </p:cNvSpPr>
          <p:nvPr/>
        </p:nvSpPr>
        <p:spPr bwMode="auto">
          <a:xfrm>
            <a:off x="1547813" y="2205038"/>
            <a:ext cx="4749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oval" w="med" len="med"/>
            <a:tailEnd type="oval" w="med" len="med"/>
          </a:ln>
        </p:spPr>
        <p:txBody>
          <a:bodyPr/>
          <a:lstStyle/>
          <a:p>
            <a:endParaRPr lang="cs-CZ"/>
          </a:p>
        </p:txBody>
      </p:sp>
      <p:sp>
        <p:nvSpPr>
          <p:cNvPr id="243759" name="Line 47"/>
          <p:cNvSpPr>
            <a:spLocks noChangeShapeType="1"/>
          </p:cNvSpPr>
          <p:nvPr/>
        </p:nvSpPr>
        <p:spPr bwMode="auto">
          <a:xfrm>
            <a:off x="3059113" y="2103438"/>
            <a:ext cx="0" cy="1793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243760" name="Rectangle 48"/>
          <p:cNvSpPr>
            <a:spLocks noChangeArrowheads="1"/>
          </p:cNvSpPr>
          <p:nvPr/>
        </p:nvSpPr>
        <p:spPr bwMode="auto">
          <a:xfrm>
            <a:off x="1331913" y="2133600"/>
            <a:ext cx="504825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2400" b="1">
                <a:solidFill>
                  <a:schemeClr val="tx2"/>
                </a:solidFill>
                <a:latin typeface="Century Gothic" pitchFamily="34" charset="0"/>
              </a:rPr>
              <a:t>A</a:t>
            </a:r>
          </a:p>
        </p:txBody>
      </p:sp>
      <p:sp>
        <p:nvSpPr>
          <p:cNvPr id="243761" name="Rectangle 49"/>
          <p:cNvSpPr>
            <a:spLocks noChangeArrowheads="1"/>
          </p:cNvSpPr>
          <p:nvPr/>
        </p:nvSpPr>
        <p:spPr bwMode="auto">
          <a:xfrm>
            <a:off x="6156325" y="2133600"/>
            <a:ext cx="504825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2400" b="1">
                <a:solidFill>
                  <a:schemeClr val="tx2"/>
                </a:solidFill>
                <a:latin typeface="Century Gothic" pitchFamily="34" charset="0"/>
              </a:rPr>
              <a:t>B</a:t>
            </a:r>
          </a:p>
        </p:txBody>
      </p:sp>
      <p:sp>
        <p:nvSpPr>
          <p:cNvPr id="243767" name="Line 55"/>
          <p:cNvSpPr>
            <a:spLocks noChangeShapeType="1"/>
          </p:cNvSpPr>
          <p:nvPr/>
        </p:nvSpPr>
        <p:spPr bwMode="auto">
          <a:xfrm>
            <a:off x="1547813" y="3325813"/>
            <a:ext cx="4749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oval" w="med" len="med"/>
            <a:tailEnd type="oval" w="med" len="med"/>
          </a:ln>
        </p:spPr>
        <p:txBody>
          <a:bodyPr/>
          <a:lstStyle/>
          <a:p>
            <a:endParaRPr lang="cs-CZ"/>
          </a:p>
        </p:txBody>
      </p:sp>
      <p:sp>
        <p:nvSpPr>
          <p:cNvPr id="243768" name="Rectangle 56"/>
          <p:cNvSpPr>
            <a:spLocks noChangeArrowheads="1"/>
          </p:cNvSpPr>
          <p:nvPr/>
        </p:nvSpPr>
        <p:spPr bwMode="auto">
          <a:xfrm>
            <a:off x="1331913" y="3254375"/>
            <a:ext cx="504825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2400" b="1">
                <a:solidFill>
                  <a:schemeClr val="tx2"/>
                </a:solidFill>
                <a:latin typeface="Century Gothic" pitchFamily="34" charset="0"/>
              </a:rPr>
              <a:t>A</a:t>
            </a:r>
          </a:p>
        </p:txBody>
      </p:sp>
      <p:sp>
        <p:nvSpPr>
          <p:cNvPr id="243769" name="Rectangle 57"/>
          <p:cNvSpPr>
            <a:spLocks noChangeArrowheads="1"/>
          </p:cNvSpPr>
          <p:nvPr/>
        </p:nvSpPr>
        <p:spPr bwMode="auto">
          <a:xfrm>
            <a:off x="6156325" y="3254375"/>
            <a:ext cx="504825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2400" b="1">
                <a:solidFill>
                  <a:schemeClr val="tx2"/>
                </a:solidFill>
                <a:latin typeface="Century Gothic" pitchFamily="34" charset="0"/>
              </a:rPr>
              <a:t>B</a:t>
            </a:r>
          </a:p>
        </p:txBody>
      </p:sp>
      <p:sp>
        <p:nvSpPr>
          <p:cNvPr id="243770" name="Rectangle 58"/>
          <p:cNvSpPr>
            <a:spLocks noChangeArrowheads="1"/>
          </p:cNvSpPr>
          <p:nvPr/>
        </p:nvSpPr>
        <p:spPr bwMode="auto">
          <a:xfrm>
            <a:off x="2857500" y="2135188"/>
            <a:ext cx="504825" cy="649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2400" b="1">
                <a:solidFill>
                  <a:schemeClr val="tx2"/>
                </a:solidFill>
                <a:latin typeface="Century Gothic" pitchFamily="34" charset="0"/>
              </a:rPr>
              <a:t>C</a:t>
            </a:r>
          </a:p>
        </p:txBody>
      </p:sp>
      <p:sp>
        <p:nvSpPr>
          <p:cNvPr id="243775" name="AutoShape 63"/>
          <p:cNvSpPr>
            <a:spLocks noChangeArrowheads="1"/>
          </p:cNvSpPr>
          <p:nvPr/>
        </p:nvSpPr>
        <p:spPr bwMode="auto">
          <a:xfrm>
            <a:off x="5551488" y="3573463"/>
            <a:ext cx="3197225" cy="1871662"/>
          </a:xfrm>
          <a:prstGeom prst="cloudCallout">
            <a:avLst>
              <a:gd name="adj1" fmla="val -121352"/>
              <a:gd name="adj2" fmla="val -116495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anchor="ctr" anchorCtr="1"/>
          <a:lstStyle/>
          <a:p>
            <a:pPr algn="ctr"/>
            <a:r>
              <a:rPr lang="cs-CZ" sz="1600" b="1"/>
              <a:t>Bod C je místo, kde se bude nacházet chodec v době, kdy bude cyklista teprve vyjíždět.</a:t>
            </a:r>
          </a:p>
        </p:txBody>
      </p:sp>
      <p:sp>
        <p:nvSpPr>
          <p:cNvPr id="243776" name="Rectangle 64"/>
          <p:cNvSpPr>
            <a:spLocks noChangeArrowheads="1"/>
          </p:cNvSpPr>
          <p:nvPr/>
        </p:nvSpPr>
        <p:spPr bwMode="auto">
          <a:xfrm>
            <a:off x="1606550" y="2162175"/>
            <a:ext cx="1366838" cy="733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1600" b="1" i="1">
                <a:solidFill>
                  <a:schemeClr val="accent2"/>
                </a:solidFill>
                <a:latin typeface="Century Gothic" pitchFamily="34" charset="0"/>
              </a:rPr>
              <a:t>v</a:t>
            </a:r>
            <a:r>
              <a:rPr lang="cs-CZ" sz="1600" b="1" i="1" baseline="-25000">
                <a:solidFill>
                  <a:schemeClr val="accent2"/>
                </a:solidFill>
                <a:latin typeface="Century Gothic" pitchFamily="34" charset="0"/>
              </a:rPr>
              <a:t>1</a:t>
            </a:r>
            <a:r>
              <a:rPr lang="cs-CZ" sz="1600" b="1" i="1">
                <a:solidFill>
                  <a:schemeClr val="accent2"/>
                </a:solidFill>
                <a:latin typeface="Century Gothic" pitchFamily="34" charset="0"/>
              </a:rPr>
              <a:t>= 4 km/h</a:t>
            </a:r>
            <a:endParaRPr lang="cs-CZ" sz="1600" b="1">
              <a:solidFill>
                <a:schemeClr val="accent2"/>
              </a:solidFill>
              <a:latin typeface="Century Gothic" pitchFamily="34" charset="0"/>
            </a:endParaRPr>
          </a:p>
        </p:txBody>
      </p:sp>
      <p:sp>
        <p:nvSpPr>
          <p:cNvPr id="243777" name="Line 65"/>
          <p:cNvSpPr>
            <a:spLocks noChangeShapeType="1"/>
          </p:cNvSpPr>
          <p:nvPr/>
        </p:nvSpPr>
        <p:spPr bwMode="auto">
          <a:xfrm>
            <a:off x="1547664" y="2348880"/>
            <a:ext cx="1512168" cy="0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cs-CZ"/>
          </a:p>
        </p:txBody>
      </p:sp>
      <p:sp>
        <p:nvSpPr>
          <p:cNvPr id="243778" name="Rectangle 66"/>
          <p:cNvSpPr>
            <a:spLocks noChangeArrowheads="1"/>
          </p:cNvSpPr>
          <p:nvPr/>
        </p:nvSpPr>
        <p:spPr bwMode="auto">
          <a:xfrm>
            <a:off x="1619250" y="3300413"/>
            <a:ext cx="1366838" cy="733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1600" b="1" i="1">
                <a:solidFill>
                  <a:srgbClr val="FF0000"/>
                </a:solidFill>
                <a:latin typeface="Century Gothic" pitchFamily="34" charset="0"/>
              </a:rPr>
              <a:t>v</a:t>
            </a:r>
            <a:r>
              <a:rPr lang="cs-CZ" sz="1600" b="1" i="1" baseline="-25000">
                <a:solidFill>
                  <a:srgbClr val="FF0000"/>
                </a:solidFill>
                <a:latin typeface="Century Gothic" pitchFamily="34" charset="0"/>
              </a:rPr>
              <a:t>2</a:t>
            </a:r>
            <a:r>
              <a:rPr lang="cs-CZ" sz="1600" b="1" i="1">
                <a:solidFill>
                  <a:srgbClr val="FF0000"/>
                </a:solidFill>
                <a:latin typeface="Century Gothic" pitchFamily="34" charset="0"/>
              </a:rPr>
              <a:t>= 24 km/h</a:t>
            </a:r>
            <a:endParaRPr lang="cs-CZ" sz="1600" b="1">
              <a:solidFill>
                <a:srgbClr val="FF0000"/>
              </a:solidFill>
              <a:latin typeface="Century Gothic" pitchFamily="34" charset="0"/>
            </a:endParaRPr>
          </a:p>
        </p:txBody>
      </p:sp>
      <p:sp>
        <p:nvSpPr>
          <p:cNvPr id="243779" name="Line 67"/>
          <p:cNvSpPr>
            <a:spLocks noChangeShapeType="1"/>
          </p:cNvSpPr>
          <p:nvPr/>
        </p:nvSpPr>
        <p:spPr bwMode="auto">
          <a:xfrm flipV="1">
            <a:off x="1547664" y="3429000"/>
            <a:ext cx="4752528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cs-CZ"/>
          </a:p>
        </p:txBody>
      </p:sp>
      <p:sp>
        <p:nvSpPr>
          <p:cNvPr id="243780" name="Rectangle 68"/>
          <p:cNvSpPr>
            <a:spLocks noChangeArrowheads="1"/>
          </p:cNvSpPr>
          <p:nvPr/>
        </p:nvSpPr>
        <p:spPr bwMode="auto">
          <a:xfrm>
            <a:off x="1633538" y="2652837"/>
            <a:ext cx="1366837" cy="3441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1600" b="1" i="1" dirty="0">
                <a:solidFill>
                  <a:schemeClr val="accent2"/>
                </a:solidFill>
                <a:latin typeface="Century Gothic" pitchFamily="34" charset="0"/>
              </a:rPr>
              <a:t>t = 20min</a:t>
            </a:r>
            <a:endParaRPr lang="cs-CZ" sz="1600" b="1" dirty="0">
              <a:solidFill>
                <a:schemeClr val="accent2"/>
              </a:solidFill>
              <a:latin typeface="Century Gothic" pitchFamily="34" charset="0"/>
            </a:endParaRPr>
          </a:p>
        </p:txBody>
      </p:sp>
      <p:cxnSp>
        <p:nvCxnSpPr>
          <p:cNvPr id="26" name="Přímá spojovací čára 25"/>
          <p:cNvCxnSpPr>
            <a:endCxn id="243759" idx="1"/>
          </p:cNvCxnSpPr>
          <p:nvPr/>
        </p:nvCxnSpPr>
        <p:spPr>
          <a:xfrm flipV="1">
            <a:off x="1547664" y="2282825"/>
            <a:ext cx="1511449" cy="100215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Přímá spojovací čára 28"/>
          <p:cNvCxnSpPr>
            <a:stCxn id="243758" idx="0"/>
          </p:cNvCxnSpPr>
          <p:nvPr/>
        </p:nvCxnSpPr>
        <p:spPr>
          <a:xfrm flipH="1">
            <a:off x="1547664" y="2205038"/>
            <a:ext cx="149" cy="136797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Line 65"/>
          <p:cNvSpPr>
            <a:spLocks noChangeShapeType="1"/>
          </p:cNvSpPr>
          <p:nvPr/>
        </p:nvSpPr>
        <p:spPr bwMode="auto">
          <a:xfrm>
            <a:off x="3059832" y="2348880"/>
            <a:ext cx="3240360" cy="0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cs-CZ"/>
          </a:p>
        </p:txBody>
      </p:sp>
      <p:sp>
        <p:nvSpPr>
          <p:cNvPr id="34" name="Rectangle 68"/>
          <p:cNvSpPr>
            <a:spLocks noChangeArrowheads="1"/>
          </p:cNvSpPr>
          <p:nvPr/>
        </p:nvSpPr>
        <p:spPr bwMode="auto">
          <a:xfrm>
            <a:off x="4644008" y="2420888"/>
            <a:ext cx="1366837" cy="3441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1600" b="1" i="1" dirty="0">
                <a:solidFill>
                  <a:schemeClr val="accent2"/>
                </a:solidFill>
                <a:latin typeface="Century Gothic" pitchFamily="34" charset="0"/>
              </a:rPr>
              <a:t>t  </a:t>
            </a:r>
            <a:endParaRPr lang="cs-CZ" sz="1600" b="1" dirty="0">
              <a:solidFill>
                <a:schemeClr val="accent2"/>
              </a:solidFill>
              <a:latin typeface="Century Gothic" pitchFamily="34" charset="0"/>
            </a:endParaRPr>
          </a:p>
        </p:txBody>
      </p:sp>
      <p:sp>
        <p:nvSpPr>
          <p:cNvPr id="35" name="Rectangle 68"/>
          <p:cNvSpPr>
            <a:spLocks noChangeArrowheads="1"/>
          </p:cNvSpPr>
          <p:nvPr/>
        </p:nvSpPr>
        <p:spPr bwMode="auto">
          <a:xfrm>
            <a:off x="4499992" y="3501008"/>
            <a:ext cx="1366837" cy="3441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1600" b="1" i="1" dirty="0">
                <a:solidFill>
                  <a:srgbClr val="FF0000"/>
                </a:solidFill>
                <a:latin typeface="Century Gothic" pitchFamily="34" charset="0"/>
              </a:rPr>
              <a:t>t</a:t>
            </a:r>
            <a:endParaRPr lang="cs-CZ" sz="1600" b="1" dirty="0">
              <a:solidFill>
                <a:srgbClr val="FF0000"/>
              </a:solidFill>
              <a:latin typeface="Century Gothic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7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437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7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2437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7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2437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7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2437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7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2437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7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2437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7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2437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7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2437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7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" dur="500"/>
                                        <p:tgtEl>
                                          <p:spTgt spid="2437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9" presetClass="entr" presetSubtype="0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7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3" dur="500"/>
                                        <p:tgtEl>
                                          <p:spTgt spid="2437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9" presetClass="entr" presetSubtype="0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7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6" dur="500"/>
                                        <p:tgtEl>
                                          <p:spTgt spid="2437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7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2437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5" dur="500"/>
                                        <p:tgtEl>
                                          <p:spTgt spid="2437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37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500"/>
                            </p:stCondLst>
                            <p:childTnLst>
                              <p:par>
                                <p:cTn id="5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7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0" dur="500"/>
                                        <p:tgtEl>
                                          <p:spTgt spid="2437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7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5" dur="500"/>
                                        <p:tgtEl>
                                          <p:spTgt spid="2437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500"/>
                            </p:stCondLst>
                            <p:childTnLst>
                              <p:par>
                                <p:cTn id="6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7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9" dur="500"/>
                                        <p:tgtEl>
                                          <p:spTgt spid="2437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1000"/>
                            </p:stCondLst>
                            <p:childTnLst>
                              <p:par>
                                <p:cTn id="7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7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3" dur="500"/>
                                        <p:tgtEl>
                                          <p:spTgt spid="2437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8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7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3" dur="5000"/>
                                        <p:tgtEl>
                                          <p:spTgt spid="2437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6" dur="5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5000"/>
                            </p:stCondLst>
                            <p:childTnLst>
                              <p:par>
                                <p:cTn id="8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7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0" dur="500"/>
                                        <p:tgtEl>
                                          <p:spTgt spid="2437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4" dur="500"/>
                                        <p:tgtEl>
                                          <p:spTgt spid="2437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37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>
                            <p:stCondLst>
                              <p:cond delay="500"/>
                            </p:stCondLst>
                            <p:childTnLst>
                              <p:par>
                                <p:cTn id="9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7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9" dur="500"/>
                                        <p:tgtEl>
                                          <p:spTgt spid="2437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7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4" dur="500"/>
                                        <p:tgtEl>
                                          <p:spTgt spid="2437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7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9" dur="500"/>
                                        <p:tgtEl>
                                          <p:spTgt spid="2437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3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1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3714" grpId="0"/>
      <p:bldP spid="243736" grpId="0"/>
      <p:bldP spid="243736" grpId="1"/>
      <p:bldP spid="243740" grpId="0" animBg="1"/>
      <p:bldP spid="243742" grpId="0"/>
      <p:bldP spid="243742" grpId="1"/>
      <p:bldP spid="243746" grpId="0"/>
      <p:bldP spid="243747" grpId="0"/>
      <p:bldP spid="243748" grpId="0"/>
      <p:bldP spid="243758" grpId="0" animBg="1"/>
      <p:bldP spid="243759" grpId="0" animBg="1"/>
      <p:bldP spid="243760" grpId="0"/>
      <p:bldP spid="243761" grpId="0"/>
      <p:bldP spid="243767" grpId="0" animBg="1"/>
      <p:bldP spid="243768" grpId="0"/>
      <p:bldP spid="243769" grpId="0"/>
      <p:bldP spid="243770" grpId="0"/>
      <p:bldP spid="243775" grpId="0" animBg="1"/>
      <p:bldP spid="243776" grpId="0"/>
      <p:bldP spid="243777" grpId="0" animBg="1"/>
      <p:bldP spid="243778" grpId="0"/>
      <p:bldP spid="243779" grpId="0" animBg="1"/>
      <p:bldP spid="243780" grpId="0"/>
      <p:bldP spid="33" grpId="0" animBg="1"/>
      <p:bldP spid="34" grpId="0"/>
      <p:bldP spid="35" grpId="0"/>
    </p:bldLst>
  </p:timing>
</p:sld>
</file>

<file path=ppt/theme/theme1.xml><?xml version="1.0" encoding="utf-8"?>
<a:theme xmlns:a="http://schemas.openxmlformats.org/drawingml/2006/main" name="01159440">
  <a:themeElements>
    <a:clrScheme name="01159440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01159440">
      <a:majorFont>
        <a:latin typeface="Century Gothic"/>
        <a:ea typeface=""/>
        <a:cs typeface=""/>
      </a:majorFont>
      <a:minorFont>
        <a:latin typeface="Century Gothic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01159440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01159440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01159440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01159440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01159440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01159440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01159440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01159440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01159440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01159440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01159440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01159440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tiv sady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01159440</Template>
  <TotalTime>3980</TotalTime>
  <Words>1897</Words>
  <Application>Microsoft Office PowerPoint</Application>
  <PresentationFormat>Předvádění na obrazovce (4:3)</PresentationFormat>
  <Paragraphs>282</Paragraphs>
  <Slides>21</Slides>
  <Notes>20</Notes>
  <HiddenSlides>0</HiddenSlides>
  <MMClips>0</MMClips>
  <ScaleCrop>false</ScaleCrop>
  <HeadingPairs>
    <vt:vector size="8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Vložené servery OLE</vt:lpstr>
      </vt:variant>
      <vt:variant>
        <vt:i4>1</vt:i4>
      </vt:variant>
      <vt:variant>
        <vt:lpstr>Nadpisy snímků</vt:lpstr>
      </vt:variant>
      <vt:variant>
        <vt:i4>21</vt:i4>
      </vt:variant>
    </vt:vector>
  </HeadingPairs>
  <TitlesOfParts>
    <vt:vector size="28" baseType="lpstr">
      <vt:lpstr>Arial</vt:lpstr>
      <vt:lpstr>Century Gothic</vt:lpstr>
      <vt:lpstr>Times New Roman</vt:lpstr>
      <vt:lpstr>Trebuchet MS</vt:lpstr>
      <vt:lpstr>Wingdings</vt:lpstr>
      <vt:lpstr>01159440</vt:lpstr>
      <vt:lpstr>Rovnice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Company>Základní škola 1. máje Hranice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Slovní úlohy o pohybu - 2. varianta - 1</dc:title>
  <dc:creator>Radomír Macháň</dc:creator>
  <dc:description>Dostupné z Metodického portálu www.rvp.cz, ISSN: 1802-4785, financovaného z ESF a státního rozpočtu ČR. Provozováno Výzkumným ústavem pedagogickým v Praze.</dc:description>
  <cp:lastModifiedBy>Žůrek Vladimír</cp:lastModifiedBy>
  <cp:revision>257</cp:revision>
  <dcterms:created xsi:type="dcterms:W3CDTF">2008-05-31T11:29:33Z</dcterms:created>
  <dcterms:modified xsi:type="dcterms:W3CDTF">2023-05-23T08:29:27Z</dcterms:modified>
</cp:coreProperties>
</file>