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57" r:id="rId4"/>
    <p:sldId id="258" r:id="rId5"/>
    <p:sldId id="261" r:id="rId6"/>
    <p:sldId id="262" r:id="rId7"/>
    <p:sldId id="263" r:id="rId8"/>
    <p:sldId id="260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571" autoAdjust="0"/>
  </p:normalViewPr>
  <p:slideViewPr>
    <p:cSldViewPr>
      <p:cViewPr>
        <p:scale>
          <a:sx n="66" d="100"/>
          <a:sy n="66" d="100"/>
        </p:scale>
        <p:origin x="-1272" y="-5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36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833F5-42D6-40BE-9459-D3F2C178055D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2099F8-9A8C-4AAD-A76D-BF3A76178353}" type="datetimeFigureOut">
              <a:rPr lang="cs-CZ" smtClean="0"/>
              <a:t>15.10.2010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46CBF98-71A8-4AA8-ABE9-51EDF3ADC0C3}" type="datetimeFigureOut">
              <a:rPr lang="cs-CZ"/>
              <a:pPr>
                <a:defRPr/>
              </a:pPr>
              <a:t>15.10.2010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423CE88-2464-4E69-81B4-1DEAFE0B52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1E652-53FA-47A6-B9C4-05746365229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95288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19901-319F-47C4-8593-BC09E2DFD2AD}" type="datetime1">
              <a:rPr lang="cs-CZ" smtClean="0"/>
              <a:t>15.10.2010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Sestavil Mgr. Vladimír Žůrek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8758E-B819-486D-A405-0209007282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95288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71BE6-A561-4956-944E-9E6859DC97E5}" type="datetime1">
              <a:rPr lang="cs-CZ" smtClean="0"/>
              <a:t>15.10.2010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Sestavil Mgr. Vladimír Žůrek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1C033-5FD4-4FD9-824E-E3B7C039EA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95288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EE220-F8EE-4828-88A7-7AA3F2BE3929}" type="datetime1">
              <a:rPr lang="cs-CZ" smtClean="0"/>
              <a:t>15.10.2010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Sestavil Mgr. Vladimír Žůrek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7BAC3-388D-44F8-B492-7201649D03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95288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FEC5B-0229-4633-A383-C12D43D650AE}" type="datetime1">
              <a:rPr lang="cs-CZ" smtClean="0"/>
              <a:t>15.10.2010</a:t>
            </a:fld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Sestavil Mgr. Vladimír Žůrek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FD6E8-FE42-44AF-BAC2-76620116E89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0751D-BA43-4107-A286-E8C6928897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95288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02DFB-5DF1-4553-9285-B8F1B6969A33}" type="datetime1">
              <a:rPr lang="cs-CZ" smtClean="0"/>
              <a:t>15.10.2010</a:t>
            </a:fld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B8989-6FD0-40AE-B2CE-E66238BF181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95288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4287C-9450-4FAF-9158-820F69829DBC}" type="datetime1">
              <a:rPr lang="cs-CZ" smtClean="0"/>
              <a:t>15.10.2010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Sestavil Mgr. Vladimír Žůrek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058EB-1609-4AEE-AB9C-C0BB245DA4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95288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AAE20-C4F0-430A-B4CC-898EE5C7BF7A}" type="datetime1">
              <a:rPr lang="cs-CZ" smtClean="0"/>
              <a:t>15.10.2010</a:t>
            </a:fld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Sestavil Mgr. Vladimír Žůrek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1A5D2-284F-427A-A8D3-ECBE5BA3FE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95288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5E4C6-7A0D-4519-9EF3-0D3BC1D1F95D}" type="datetime1">
              <a:rPr lang="cs-CZ" smtClean="0"/>
              <a:t>15.10.2010</a:t>
            </a:fld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Sestavil Mgr. Vladimír Žůrek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900B7-C6B4-4ADC-942C-957CC90EAD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95288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BB168-BA42-47C5-BCDE-7854BEDEF5BA}" type="datetime1">
              <a:rPr lang="cs-CZ" smtClean="0"/>
              <a:t>15.10.2010</a:t>
            </a:fld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Sestavil Mgr. Vladimír Žůrek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C0DBA-683C-4ACF-ACA2-1960CB1639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95288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4CFE5-BDBE-421A-A0BB-732149F379AB}" type="datetime1">
              <a:rPr lang="cs-CZ" smtClean="0"/>
              <a:t>15.10.2010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Sestavil Mgr. Vladimír Žůrek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21D20-A0F6-479D-B9E7-56377E6739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95288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6701C-9298-4754-BB74-B1D59EA2063E}" type="datetime1">
              <a:rPr lang="cs-CZ" smtClean="0"/>
              <a:t>15.10.2010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638175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Sestavil Mgr. Vladimír Žůrek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A88E1-2AAA-464D-88CA-CEDAC4B25D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5956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D9B3256-31DA-4171-AD87-93AA88D0134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6434BC-02D9-463D-9973-0188CAB5FA24}" type="slidenum">
              <a:rPr lang="cs-CZ"/>
              <a:pPr/>
              <a:t>1</a:t>
            </a:fld>
            <a:endParaRPr lang="cs-CZ"/>
          </a:p>
        </p:txBody>
      </p:sp>
      <p:sp>
        <p:nvSpPr>
          <p:cNvPr id="6149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cs-CZ" b="1" smtClean="0"/>
              <a:t>PYTHAGOROVA VĚTA</a:t>
            </a:r>
            <a:endParaRPr lang="cs-CZ" smtClean="0"/>
          </a:p>
        </p:txBody>
      </p:sp>
      <p:sp>
        <p:nvSpPr>
          <p:cNvPr id="6150" name="Podnadpis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cs-CZ" smtClean="0">
                <a:solidFill>
                  <a:srgbClr val="898989"/>
                </a:solidFill>
              </a:rPr>
              <a:t>Věta k ní obrácená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1F9FE0-D952-4D5A-A913-C2ADB4DE73DC}" type="slidenum">
              <a:rPr lang="cs-CZ"/>
              <a:pPr/>
              <a:t>10</a:t>
            </a:fld>
            <a:endParaRPr lang="cs-CZ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Pythagorova věta – příklad 2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xfrm>
            <a:off x="323850" y="1916113"/>
            <a:ext cx="8497888" cy="3455987"/>
          </a:xfrm>
          <a:noFill/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2. Sestrojte trojúhelníky s danými délkami stran a zjistěte, který z nich je pravoúhlý. Výsledek ověřte výpočtem pomocí obrácené Pythagorovy věty.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cs-CZ" smtClean="0"/>
              <a:t>a = 3,5 cm; b = 4 cm; c = 5,5 cm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cs-CZ" smtClean="0"/>
              <a:t>m = 6 cm; n = 8 cm; o = 1 dm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cs-CZ" smtClean="0"/>
              <a:t>e = 0,4 dm; f = 7,5 cm; g = 85 mm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48C244-18F7-4D25-A2B8-7E9B9D41BF3D}" type="slidenum">
              <a:rPr lang="cs-CZ"/>
              <a:pPr/>
              <a:t>11</a:t>
            </a:fld>
            <a:endParaRPr lang="cs-CZ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Pythagorova věta – příklad 2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>
          <a:xfrm>
            <a:off x="395288" y="1341438"/>
            <a:ext cx="3889375" cy="503237"/>
          </a:xfrm>
          <a:noFill/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Řešení:</a:t>
            </a:r>
            <a:endParaRPr lang="cs-CZ" sz="2800" smtClean="0">
              <a:cs typeface="Arial" charset="0"/>
              <a:sym typeface="Symbol" pitchFamily="18" charset="2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539750" y="1916113"/>
            <a:ext cx="4103688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2400"/>
              <a:t>a) </a:t>
            </a:r>
            <a:r>
              <a:rPr lang="cs-CZ"/>
              <a:t>a = 3,5 cm; b = 4 cm; c = 5,5 cm </a:t>
            </a:r>
            <a:endParaRPr lang="cs-CZ" sz="2400"/>
          </a:p>
          <a:p>
            <a:pPr marL="342900" indent="-342900"/>
            <a:r>
              <a:rPr lang="cs-CZ" sz="2400"/>
              <a:t>        3,5</a:t>
            </a:r>
            <a:r>
              <a:rPr lang="cs-CZ" sz="2400" baseline="30000"/>
              <a:t>2</a:t>
            </a:r>
            <a:r>
              <a:rPr lang="cs-CZ" sz="2400"/>
              <a:t> + 4</a:t>
            </a:r>
            <a:r>
              <a:rPr lang="cs-CZ" sz="2400" baseline="30000"/>
              <a:t>2</a:t>
            </a:r>
            <a:r>
              <a:rPr lang="cs-CZ" sz="2400"/>
              <a:t> = 5,5</a:t>
            </a:r>
            <a:r>
              <a:rPr lang="cs-CZ" sz="2400" baseline="30000"/>
              <a:t>2</a:t>
            </a:r>
          </a:p>
          <a:p>
            <a:pPr marL="342900" indent="-342900"/>
            <a:r>
              <a:rPr lang="cs-CZ" sz="2400"/>
              <a:t>    12,25 + 16 = 30,25</a:t>
            </a:r>
          </a:p>
          <a:p>
            <a:pPr marL="342900" indent="-342900"/>
            <a:r>
              <a:rPr lang="cs-CZ" sz="2400"/>
              <a:t>            28,25 ≠ 30,25</a:t>
            </a:r>
          </a:p>
          <a:p>
            <a:pPr marL="342900" indent="-342900"/>
            <a:r>
              <a:rPr lang="cs-CZ" sz="2400">
                <a:sym typeface="Symbol" pitchFamily="18" charset="2"/>
              </a:rPr>
              <a:t>  ABC </a:t>
            </a:r>
            <a:r>
              <a:rPr lang="cs-CZ" sz="2400" b="1">
                <a:sym typeface="Symbol" pitchFamily="18" charset="2"/>
              </a:rPr>
              <a:t>není</a:t>
            </a:r>
            <a:r>
              <a:rPr lang="cs-CZ" sz="2400">
                <a:sym typeface="Symbol" pitchFamily="18" charset="2"/>
              </a:rPr>
              <a:t> pravoúhlý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539750" y="4437063"/>
            <a:ext cx="3671888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2400"/>
              <a:t>b) </a:t>
            </a:r>
            <a:r>
              <a:rPr lang="cs-CZ"/>
              <a:t>m = 6 cm; n = 8 cm; o = 1 dm</a:t>
            </a:r>
            <a:endParaRPr lang="cs-CZ" sz="2400"/>
          </a:p>
          <a:p>
            <a:pPr marL="342900" indent="-342900"/>
            <a:r>
              <a:rPr lang="cs-CZ" sz="2400"/>
              <a:t>    6</a:t>
            </a:r>
            <a:r>
              <a:rPr lang="cs-CZ" sz="2400" baseline="30000"/>
              <a:t>2 </a:t>
            </a:r>
            <a:r>
              <a:rPr lang="cs-CZ" sz="2400"/>
              <a:t>+ 8</a:t>
            </a:r>
            <a:r>
              <a:rPr lang="cs-CZ" sz="2400" baseline="30000"/>
              <a:t>2</a:t>
            </a:r>
            <a:r>
              <a:rPr lang="cs-CZ" sz="2400"/>
              <a:t> = 10</a:t>
            </a:r>
            <a:r>
              <a:rPr lang="cs-CZ" sz="2400" baseline="30000"/>
              <a:t>2</a:t>
            </a:r>
            <a:endParaRPr lang="cs-CZ" sz="2400"/>
          </a:p>
          <a:p>
            <a:pPr marL="342900" indent="-342900"/>
            <a:r>
              <a:rPr lang="cs-CZ" sz="2400"/>
              <a:t>  36 + 64 = 100</a:t>
            </a:r>
          </a:p>
          <a:p>
            <a:pPr marL="342900" indent="-342900"/>
            <a:r>
              <a:rPr lang="cs-CZ" sz="2400"/>
              <a:t>        100 = 100</a:t>
            </a:r>
          </a:p>
          <a:p>
            <a:pPr marL="342900" indent="-342900"/>
            <a:r>
              <a:rPr lang="cs-CZ" sz="2400">
                <a:sym typeface="Symbol" pitchFamily="18" charset="2"/>
              </a:rPr>
              <a:t>   MNO </a:t>
            </a:r>
            <a:r>
              <a:rPr lang="cs-CZ" sz="2400" b="1">
                <a:sym typeface="Symbol" pitchFamily="18" charset="2"/>
              </a:rPr>
              <a:t>je</a:t>
            </a:r>
            <a:r>
              <a:rPr lang="cs-CZ" sz="2400">
                <a:sym typeface="Symbol" pitchFamily="18" charset="2"/>
              </a:rPr>
              <a:t> pravoúhlý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4824413" y="2997200"/>
            <a:ext cx="3995737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2400"/>
              <a:t>c) </a:t>
            </a:r>
            <a:r>
              <a:rPr lang="cs-CZ"/>
              <a:t>e = 0,4 dm; f = 7,5 cm; g = 85 mm</a:t>
            </a:r>
          </a:p>
          <a:p>
            <a:pPr marL="342900" indent="-342900"/>
            <a:r>
              <a:rPr lang="cs-CZ" sz="2400"/>
              <a:t>         4</a:t>
            </a:r>
            <a:r>
              <a:rPr lang="cs-CZ" sz="2400" baseline="30000"/>
              <a:t>2 </a:t>
            </a:r>
            <a:r>
              <a:rPr lang="cs-CZ" sz="2400"/>
              <a:t>+ 7,5</a:t>
            </a:r>
            <a:r>
              <a:rPr lang="cs-CZ" sz="2400" baseline="30000"/>
              <a:t>2</a:t>
            </a:r>
            <a:r>
              <a:rPr lang="cs-CZ" sz="2400"/>
              <a:t> = 8,5</a:t>
            </a:r>
            <a:r>
              <a:rPr lang="cs-CZ" sz="2400" baseline="30000"/>
              <a:t>2</a:t>
            </a:r>
            <a:endParaRPr lang="cs-CZ" sz="2400"/>
          </a:p>
          <a:p>
            <a:pPr marL="342900" indent="-342900"/>
            <a:r>
              <a:rPr lang="cs-CZ" sz="2400"/>
              <a:t>     16 + 56,25 = 72,25</a:t>
            </a:r>
          </a:p>
          <a:p>
            <a:pPr marL="342900" indent="-342900"/>
            <a:r>
              <a:rPr lang="cs-CZ" sz="2400"/>
              <a:t>             72,25 = 72,25</a:t>
            </a:r>
          </a:p>
          <a:p>
            <a:pPr marL="342900" indent="-342900"/>
            <a:r>
              <a:rPr lang="cs-CZ" sz="2400">
                <a:sym typeface="Symbol" pitchFamily="18" charset="2"/>
              </a:rPr>
              <a:t>   </a:t>
            </a:r>
            <a:r>
              <a:rPr lang="cs-CZ" sz="2400" b="1">
                <a:sym typeface="Symbol" pitchFamily="18" charset="2"/>
              </a:rPr>
              <a:t>je</a:t>
            </a:r>
            <a:r>
              <a:rPr lang="cs-CZ" sz="2400">
                <a:sym typeface="Symbol" pitchFamily="18" charset="2"/>
              </a:rPr>
              <a:t> pravoúhlý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  <p:bldP spid="25604" grpId="0"/>
      <p:bldP spid="25605" grpId="0"/>
      <p:bldP spid="2560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Zástupný symbol pro číslo snímku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01C778-0153-4CF2-807C-9FFB29DB8534}" type="slidenum">
              <a:rPr lang="cs-CZ"/>
              <a:pPr/>
              <a:t>12</a:t>
            </a:fld>
            <a:endParaRPr lang="cs-CZ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Pythagorova věta - zajímavost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91513" cy="1828800"/>
          </a:xfrm>
          <a:noFill/>
        </p:spPr>
        <p:txBody>
          <a:bodyPr/>
          <a:lstStyle/>
          <a:p>
            <a:pPr eaLnBrk="1" hangingPunct="1"/>
            <a:r>
              <a:rPr lang="cs-CZ" sz="1800" b="1" smtClean="0">
                <a:solidFill>
                  <a:srgbClr val="990000"/>
                </a:solidFill>
              </a:rPr>
              <a:t>Staří Egypťané a Indové vytyčovali pravý úhel pomocí motouzu. </a:t>
            </a:r>
          </a:p>
          <a:p>
            <a:pPr eaLnBrk="1" hangingPunct="1"/>
            <a:r>
              <a:rPr lang="cs-CZ" sz="1800" b="1" smtClean="0">
                <a:solidFill>
                  <a:srgbClr val="990000"/>
                </a:solidFill>
              </a:rPr>
              <a:t>Na motouzu je uvázáno ve stejných vzdálenostech 13 uzlů.</a:t>
            </a:r>
          </a:p>
          <a:p>
            <a:pPr eaLnBrk="1" hangingPunct="1"/>
            <a:r>
              <a:rPr lang="cs-CZ" sz="1800" b="1" smtClean="0">
                <a:solidFill>
                  <a:srgbClr val="990000"/>
                </a:solidFill>
              </a:rPr>
              <a:t>Motouz se vypne tak, aby se uzly 1, 4, 8 staly vrcholy trojúhelníku (uzel 13 je upevněný v témže místě jako uzel 1).</a:t>
            </a:r>
          </a:p>
          <a:p>
            <a:pPr eaLnBrk="1" hangingPunct="1"/>
            <a:r>
              <a:rPr lang="cs-CZ" sz="1800" b="1" smtClean="0">
                <a:solidFill>
                  <a:srgbClr val="990000"/>
                </a:solidFill>
              </a:rPr>
              <a:t>Platí: 3</a:t>
            </a:r>
            <a:r>
              <a:rPr lang="cs-CZ" sz="1800" b="1" baseline="30000" smtClean="0">
                <a:solidFill>
                  <a:srgbClr val="990000"/>
                </a:solidFill>
              </a:rPr>
              <a:t>2 </a:t>
            </a:r>
            <a:r>
              <a:rPr lang="cs-CZ" sz="1800" b="1" smtClean="0">
                <a:solidFill>
                  <a:srgbClr val="990000"/>
                </a:solidFill>
              </a:rPr>
              <a:t>+ 4</a:t>
            </a:r>
            <a:r>
              <a:rPr lang="cs-CZ" sz="1800" b="1" baseline="30000" smtClean="0">
                <a:solidFill>
                  <a:srgbClr val="990000"/>
                </a:solidFill>
              </a:rPr>
              <a:t>2 </a:t>
            </a:r>
            <a:r>
              <a:rPr lang="cs-CZ" sz="1800" b="1" smtClean="0">
                <a:solidFill>
                  <a:srgbClr val="990000"/>
                </a:solidFill>
              </a:rPr>
              <a:t>= 5</a:t>
            </a:r>
            <a:r>
              <a:rPr lang="cs-CZ" sz="1800" b="1" baseline="30000" smtClean="0">
                <a:solidFill>
                  <a:srgbClr val="990000"/>
                </a:solidFill>
              </a:rPr>
              <a:t>2     </a:t>
            </a:r>
            <a:r>
              <a:rPr lang="cs-CZ" sz="1800" b="1" smtClean="0">
                <a:solidFill>
                  <a:srgbClr val="990000"/>
                </a:solidFill>
                <a:sym typeface="Symbol" pitchFamily="18" charset="2"/>
              </a:rPr>
              <a:t>   9 + 16 = 25    trojúhelník je pravoúhlý</a:t>
            </a:r>
          </a:p>
        </p:txBody>
      </p:sp>
      <p:pic>
        <p:nvPicPr>
          <p:cNvPr id="26659" name="Picture 35" descr="MCj03536140000[1]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651500" y="5300663"/>
            <a:ext cx="484188" cy="889000"/>
          </a:xfrm>
        </p:spPr>
      </p:pic>
      <p:sp>
        <p:nvSpPr>
          <p:cNvPr id="26628" name="Line 4"/>
          <p:cNvSpPr>
            <a:spLocks noChangeAspect="1" noChangeShapeType="1"/>
          </p:cNvSpPr>
          <p:nvPr/>
        </p:nvSpPr>
        <p:spPr bwMode="auto">
          <a:xfrm>
            <a:off x="1798638" y="6092825"/>
            <a:ext cx="719137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6629" name="Line 5"/>
          <p:cNvSpPr>
            <a:spLocks noChangeAspect="1" noChangeShapeType="1"/>
          </p:cNvSpPr>
          <p:nvPr/>
        </p:nvSpPr>
        <p:spPr bwMode="auto">
          <a:xfrm>
            <a:off x="2517775" y="6092825"/>
            <a:ext cx="71913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6630" name="Line 6"/>
          <p:cNvSpPr>
            <a:spLocks noChangeAspect="1" noChangeShapeType="1"/>
          </p:cNvSpPr>
          <p:nvPr/>
        </p:nvSpPr>
        <p:spPr bwMode="auto">
          <a:xfrm>
            <a:off x="3238500" y="6092825"/>
            <a:ext cx="71913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6631" name="Line 7"/>
          <p:cNvSpPr>
            <a:spLocks noChangeAspect="1" noChangeShapeType="1"/>
          </p:cNvSpPr>
          <p:nvPr/>
        </p:nvSpPr>
        <p:spPr bwMode="auto">
          <a:xfrm>
            <a:off x="3957638" y="6092825"/>
            <a:ext cx="719137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6632" name="Line 8"/>
          <p:cNvSpPr>
            <a:spLocks noChangeAspect="1" noChangeShapeType="1"/>
          </p:cNvSpPr>
          <p:nvPr/>
        </p:nvSpPr>
        <p:spPr bwMode="auto">
          <a:xfrm>
            <a:off x="4678363" y="6092825"/>
            <a:ext cx="719137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5148263" y="6092825"/>
            <a:ext cx="792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1600"/>
              <a:t>13 = 1</a:t>
            </a:r>
            <a:endParaRPr lang="cs-CZ" sz="1600">
              <a:sym typeface="Symbol" pitchFamily="18" charset="2"/>
            </a:endParaRP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4500563" y="6092825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1600"/>
              <a:t>12</a:t>
            </a:r>
            <a:endParaRPr lang="cs-CZ" sz="1600">
              <a:sym typeface="Symbol" pitchFamily="18" charset="2"/>
            </a:endParaRPr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2339975" y="6092825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1600"/>
              <a:t>9</a:t>
            </a:r>
            <a:endParaRPr lang="cs-CZ" sz="1600">
              <a:sym typeface="Symbol" pitchFamily="18" charset="2"/>
            </a:endParaRPr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3059113" y="6092825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1600"/>
              <a:t>10</a:t>
            </a:r>
            <a:endParaRPr lang="cs-CZ" sz="1600">
              <a:sym typeface="Symbol" pitchFamily="18" charset="2"/>
            </a:endParaRP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3779838" y="6092825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1600"/>
              <a:t>11</a:t>
            </a:r>
            <a:endParaRPr lang="cs-CZ" sz="1600">
              <a:sym typeface="Symbol" pitchFamily="18" charset="2"/>
            </a:endParaRP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1619250" y="6092825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1600"/>
              <a:t>8</a:t>
            </a:r>
            <a:endParaRPr lang="cs-CZ" sz="1600">
              <a:sym typeface="Symbol" pitchFamily="18" charset="2"/>
            </a:endParaRPr>
          </a:p>
        </p:txBody>
      </p:sp>
      <p:sp>
        <p:nvSpPr>
          <p:cNvPr id="26643" name="Line 19"/>
          <p:cNvSpPr>
            <a:spLocks noChangeAspect="1" noChangeShapeType="1"/>
          </p:cNvSpPr>
          <p:nvPr/>
        </p:nvSpPr>
        <p:spPr bwMode="auto">
          <a:xfrm rot="3180000">
            <a:off x="4821238" y="5792788"/>
            <a:ext cx="71913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6644" name="Line 20"/>
          <p:cNvSpPr>
            <a:spLocks noChangeAspect="1" noChangeShapeType="1"/>
          </p:cNvSpPr>
          <p:nvPr/>
        </p:nvSpPr>
        <p:spPr bwMode="auto">
          <a:xfrm rot="3180000">
            <a:off x="4389438" y="5210175"/>
            <a:ext cx="71913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5076825" y="5229225"/>
            <a:ext cx="2873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1600"/>
              <a:t>2</a:t>
            </a:r>
            <a:endParaRPr lang="cs-CZ" sz="1600">
              <a:sym typeface="Symbol" pitchFamily="18" charset="2"/>
            </a:endParaRPr>
          </a:p>
        </p:txBody>
      </p:sp>
      <p:sp>
        <p:nvSpPr>
          <p:cNvPr id="26646" name="Line 22"/>
          <p:cNvSpPr>
            <a:spLocks noChangeAspect="1" noChangeShapeType="1"/>
          </p:cNvSpPr>
          <p:nvPr/>
        </p:nvSpPr>
        <p:spPr bwMode="auto">
          <a:xfrm rot="3180000">
            <a:off x="3946525" y="4630738"/>
            <a:ext cx="719137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6648" name="Line 24"/>
          <p:cNvSpPr>
            <a:spLocks noChangeAspect="1" noChangeShapeType="1"/>
          </p:cNvSpPr>
          <p:nvPr/>
        </p:nvSpPr>
        <p:spPr bwMode="auto">
          <a:xfrm rot="8580000">
            <a:off x="1719263" y="5865813"/>
            <a:ext cx="71913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6649" name="Line 25"/>
          <p:cNvSpPr>
            <a:spLocks noChangeAspect="1" noChangeShapeType="1"/>
          </p:cNvSpPr>
          <p:nvPr/>
        </p:nvSpPr>
        <p:spPr bwMode="auto">
          <a:xfrm rot="8580000">
            <a:off x="2284413" y="5434013"/>
            <a:ext cx="71913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6650" name="Line 26"/>
          <p:cNvSpPr>
            <a:spLocks noChangeAspect="1" noChangeShapeType="1"/>
          </p:cNvSpPr>
          <p:nvPr/>
        </p:nvSpPr>
        <p:spPr bwMode="auto">
          <a:xfrm rot="8580000">
            <a:off x="2852738" y="5011738"/>
            <a:ext cx="71913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6651" name="Line 27"/>
          <p:cNvSpPr>
            <a:spLocks noChangeAspect="1" noChangeShapeType="1"/>
          </p:cNvSpPr>
          <p:nvPr/>
        </p:nvSpPr>
        <p:spPr bwMode="auto">
          <a:xfrm rot="8580000">
            <a:off x="3425825" y="4573588"/>
            <a:ext cx="71913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6653" name="Freeform 29"/>
          <p:cNvSpPr>
            <a:spLocks/>
          </p:cNvSpPr>
          <p:nvPr/>
        </p:nvSpPr>
        <p:spPr bwMode="auto">
          <a:xfrm rot="-10020323">
            <a:off x="5351463" y="6224588"/>
            <a:ext cx="1152525" cy="384175"/>
          </a:xfrm>
          <a:custGeom>
            <a:avLst/>
            <a:gdLst>
              <a:gd name="T0" fmla="*/ 0 w 726"/>
              <a:gd name="T1" fmla="*/ 151 h 242"/>
              <a:gd name="T2" fmla="*/ 499 w 726"/>
              <a:gd name="T3" fmla="*/ 15 h 242"/>
              <a:gd name="T4" fmla="*/ 726 w 726"/>
              <a:gd name="T5" fmla="*/ 242 h 242"/>
              <a:gd name="T6" fmla="*/ 0 60000 65536"/>
              <a:gd name="T7" fmla="*/ 0 60000 65536"/>
              <a:gd name="T8" fmla="*/ 0 60000 65536"/>
              <a:gd name="T9" fmla="*/ 0 w 726"/>
              <a:gd name="T10" fmla="*/ 0 h 242"/>
              <a:gd name="T11" fmla="*/ 726 w 726"/>
              <a:gd name="T12" fmla="*/ 242 h 24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26" h="242">
                <a:moveTo>
                  <a:pt x="0" y="151"/>
                </a:moveTo>
                <a:cubicBezTo>
                  <a:pt x="189" y="75"/>
                  <a:pt x="378" y="0"/>
                  <a:pt x="499" y="15"/>
                </a:cubicBezTo>
                <a:cubicBezTo>
                  <a:pt x="620" y="30"/>
                  <a:pt x="673" y="136"/>
                  <a:pt x="726" y="24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6654" name="Rectangle 30"/>
          <p:cNvSpPr>
            <a:spLocks noChangeArrowheads="1"/>
          </p:cNvSpPr>
          <p:nvPr/>
        </p:nvSpPr>
        <p:spPr bwMode="auto">
          <a:xfrm>
            <a:off x="1979613" y="5300663"/>
            <a:ext cx="2873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1600"/>
              <a:t>7</a:t>
            </a:r>
            <a:endParaRPr lang="cs-CZ" sz="1600">
              <a:sym typeface="Symbol" pitchFamily="18" charset="2"/>
            </a:endParaRPr>
          </a:p>
        </p:txBody>
      </p:sp>
      <p:sp>
        <p:nvSpPr>
          <p:cNvPr id="26655" name="Rectangle 31"/>
          <p:cNvSpPr>
            <a:spLocks noChangeArrowheads="1"/>
          </p:cNvSpPr>
          <p:nvPr/>
        </p:nvSpPr>
        <p:spPr bwMode="auto">
          <a:xfrm>
            <a:off x="2555875" y="4868863"/>
            <a:ext cx="2873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1600"/>
              <a:t>6</a:t>
            </a:r>
            <a:endParaRPr lang="cs-CZ" sz="1600">
              <a:sym typeface="Symbol" pitchFamily="18" charset="2"/>
            </a:endParaRPr>
          </a:p>
        </p:txBody>
      </p:sp>
      <p:sp>
        <p:nvSpPr>
          <p:cNvPr id="26656" name="Rectangle 32"/>
          <p:cNvSpPr>
            <a:spLocks noChangeArrowheads="1"/>
          </p:cNvSpPr>
          <p:nvPr/>
        </p:nvSpPr>
        <p:spPr bwMode="auto">
          <a:xfrm>
            <a:off x="3995738" y="3933825"/>
            <a:ext cx="2873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1600"/>
              <a:t>4</a:t>
            </a:r>
            <a:endParaRPr lang="cs-CZ" sz="1600">
              <a:sym typeface="Symbol" pitchFamily="18" charset="2"/>
            </a:endParaRPr>
          </a:p>
        </p:txBody>
      </p:sp>
      <p:sp>
        <p:nvSpPr>
          <p:cNvPr id="26657" name="Rectangle 33"/>
          <p:cNvSpPr>
            <a:spLocks noChangeArrowheads="1"/>
          </p:cNvSpPr>
          <p:nvPr/>
        </p:nvSpPr>
        <p:spPr bwMode="auto">
          <a:xfrm>
            <a:off x="3203575" y="4437063"/>
            <a:ext cx="2873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1600"/>
              <a:t>5</a:t>
            </a:r>
            <a:endParaRPr lang="cs-CZ" sz="1600">
              <a:sym typeface="Symbol" pitchFamily="18" charset="2"/>
            </a:endParaRPr>
          </a:p>
        </p:txBody>
      </p:sp>
      <p:sp>
        <p:nvSpPr>
          <p:cNvPr id="26658" name="Rectangle 34"/>
          <p:cNvSpPr>
            <a:spLocks noChangeArrowheads="1"/>
          </p:cNvSpPr>
          <p:nvPr/>
        </p:nvSpPr>
        <p:spPr bwMode="auto">
          <a:xfrm>
            <a:off x="4572000" y="4581525"/>
            <a:ext cx="2873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1600"/>
              <a:t>3</a:t>
            </a:r>
            <a:endParaRPr lang="cs-CZ" sz="1600">
              <a:sym typeface="Symbol" pitchFamily="18" charset="2"/>
            </a:endParaRPr>
          </a:p>
        </p:txBody>
      </p:sp>
      <p:pic>
        <p:nvPicPr>
          <p:cNvPr id="26663" name="Picture 39" descr="MCj035361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663" y="3573463"/>
            <a:ext cx="484187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64" name="Picture 40" descr="MCj035361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042988" y="5300663"/>
            <a:ext cx="452437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67" name="Picture 43" descr="MPj039940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357563"/>
            <a:ext cx="2311400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61" name="Picture 37" descr="MPj04007940000[1]"/>
          <p:cNvPicPr>
            <a:picLocks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6300788" y="3789363"/>
            <a:ext cx="2446337" cy="1958975"/>
          </a:xfrm>
        </p:spPr>
      </p:pic>
      <p:sp>
        <p:nvSpPr>
          <p:cNvPr id="26669" name="Arc 45"/>
          <p:cNvSpPr>
            <a:spLocks/>
          </p:cNvSpPr>
          <p:nvPr/>
        </p:nvSpPr>
        <p:spPr bwMode="auto">
          <a:xfrm rot="8240908">
            <a:off x="3492500" y="4508500"/>
            <a:ext cx="935038" cy="1008063"/>
          </a:xfrm>
          <a:custGeom>
            <a:avLst/>
            <a:gdLst>
              <a:gd name="T0" fmla="*/ 0 w 21600"/>
              <a:gd name="T1" fmla="*/ 0 h 21600"/>
              <a:gd name="T2" fmla="*/ 935038 w 21600"/>
              <a:gd name="T3" fmla="*/ 1008063 h 21600"/>
              <a:gd name="T4" fmla="*/ 0 w 21600"/>
              <a:gd name="T5" fmla="*/ 10080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6670" name="Oval 46"/>
          <p:cNvSpPr>
            <a:spLocks noChangeArrowheads="1"/>
          </p:cNvSpPr>
          <p:nvPr/>
        </p:nvSpPr>
        <p:spPr bwMode="auto">
          <a:xfrm>
            <a:off x="3924300" y="4868863"/>
            <a:ext cx="71438" cy="73025"/>
          </a:xfrm>
          <a:prstGeom prst="ellipse">
            <a:avLst/>
          </a:prstGeom>
          <a:solidFill>
            <a:srgbClr val="800000"/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26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1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2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30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000"/>
                                        <p:tgtEl>
                                          <p:spTgt spid="26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6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20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7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20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26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9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20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26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10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20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26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2000"/>
                                        <p:tgtEl>
                                          <p:spTgt spid="26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3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7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9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2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1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410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3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2000"/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2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2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2000"/>
                                        <p:tgtEl>
                                          <p:spTgt spid="26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9" dur="2000"/>
                                        <p:tgtEl>
                                          <p:spTgt spid="26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3" dur="2000"/>
                                        <p:tgtEl>
                                          <p:spTgt spid="26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4000"/>
                            </p:stCondLst>
                            <p:childTnLst>
                              <p:par>
                                <p:cTn id="13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7" dur="2000"/>
                                        <p:tgtEl>
                                          <p:spTgt spid="26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  <p:bldP spid="26628" grpId="0" animBg="1"/>
      <p:bldP spid="26629" grpId="0" animBg="1"/>
      <p:bldP spid="26630" grpId="0" animBg="1"/>
      <p:bldP spid="26631" grpId="0" animBg="1"/>
      <p:bldP spid="26632" grpId="0" animBg="1"/>
      <p:bldP spid="26635" grpId="0"/>
      <p:bldP spid="26636" grpId="0"/>
      <p:bldP spid="26637" grpId="0"/>
      <p:bldP spid="26638" grpId="0"/>
      <p:bldP spid="26639" grpId="0"/>
      <p:bldP spid="26640" grpId="0"/>
      <p:bldP spid="26643" grpId="0" animBg="1"/>
      <p:bldP spid="26644" grpId="0" animBg="1"/>
      <p:bldP spid="26645" grpId="0"/>
      <p:bldP spid="26646" grpId="0" animBg="1"/>
      <p:bldP spid="26648" grpId="0" animBg="1"/>
      <p:bldP spid="26649" grpId="0" animBg="1"/>
      <p:bldP spid="26650" grpId="0" animBg="1"/>
      <p:bldP spid="26651" grpId="0" animBg="1"/>
      <p:bldP spid="26653" grpId="0" animBg="1"/>
      <p:bldP spid="26654" grpId="0"/>
      <p:bldP spid="26655" grpId="0"/>
      <p:bldP spid="26656" grpId="0"/>
      <p:bldP spid="26657" grpId="0"/>
      <p:bldP spid="26658" grpId="0"/>
      <p:bldP spid="26669" grpId="0" animBg="1"/>
      <p:bldP spid="2667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0ED0E7-4BE6-4EC2-89FC-5096E2B89A8A}" type="slidenum">
              <a:rPr lang="cs-CZ"/>
              <a:pPr/>
              <a:t>13</a:t>
            </a:fld>
            <a:endParaRPr lang="cs-CZ"/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Pythagorova věta – příklad 3</a:t>
            </a:r>
          </a:p>
        </p:txBody>
      </p:sp>
      <p:sp>
        <p:nvSpPr>
          <p:cNvPr id="29699" name="Rectangle 3"/>
          <p:cNvSpPr>
            <a:spLocks noGrp="1"/>
          </p:cNvSpPr>
          <p:nvPr>
            <p:ph type="body" sz="half" idx="1"/>
          </p:nvPr>
        </p:nvSpPr>
        <p:spPr>
          <a:xfrm>
            <a:off x="755650" y="1412875"/>
            <a:ext cx="7416800" cy="1323975"/>
          </a:xfrm>
          <a:noFill/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3. Vypočítejte délku přepony </a:t>
            </a:r>
            <a:r>
              <a:rPr lang="cs-CZ" sz="2800" i="1" smtClean="0"/>
              <a:t>c</a:t>
            </a:r>
            <a:r>
              <a:rPr lang="cs-CZ" sz="2800" smtClean="0"/>
              <a:t> v pravoúhlém trojúhelníku </a:t>
            </a:r>
            <a:r>
              <a:rPr lang="cs-CZ" sz="2800" i="1" smtClean="0"/>
              <a:t>ABC</a:t>
            </a:r>
            <a:r>
              <a:rPr lang="cs-CZ" sz="2800" smtClean="0"/>
              <a:t> s odvěsnami délek         </a:t>
            </a:r>
            <a:r>
              <a:rPr lang="cs-CZ" sz="2800" i="1" smtClean="0"/>
              <a:t>a</a:t>
            </a:r>
            <a:r>
              <a:rPr lang="cs-CZ" sz="2800" smtClean="0"/>
              <a:t> = 12 cm a </a:t>
            </a:r>
            <a:r>
              <a:rPr lang="cs-CZ" sz="2800" i="1" smtClean="0"/>
              <a:t>b</a:t>
            </a:r>
            <a:r>
              <a:rPr lang="cs-CZ" sz="2800" smtClean="0"/>
              <a:t> = 9 cm.</a:t>
            </a:r>
          </a:p>
        </p:txBody>
      </p:sp>
      <p:sp>
        <p:nvSpPr>
          <p:cNvPr id="29700" name="Rectangle 4"/>
          <p:cNvSpPr>
            <a:spLocks/>
          </p:cNvSpPr>
          <p:nvPr/>
        </p:nvSpPr>
        <p:spPr bwMode="auto">
          <a:xfrm>
            <a:off x="323850" y="2781300"/>
            <a:ext cx="18716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Náčrt:</a:t>
            </a:r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971550" y="3644900"/>
            <a:ext cx="1727200" cy="2087563"/>
          </a:xfrm>
          <a:prstGeom prst="rtTriangl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2700338" y="5445125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A</a:t>
            </a:r>
          </a:p>
        </p:txBody>
      </p:sp>
      <p:sp>
        <p:nvSpPr>
          <p:cNvPr id="29705" name="Rectangle 9"/>
          <p:cNvSpPr>
            <a:spLocks/>
          </p:cNvSpPr>
          <p:nvPr/>
        </p:nvSpPr>
        <p:spPr bwMode="auto">
          <a:xfrm>
            <a:off x="611188" y="3429000"/>
            <a:ext cx="4318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B</a:t>
            </a:r>
          </a:p>
        </p:txBody>
      </p:sp>
      <p:sp>
        <p:nvSpPr>
          <p:cNvPr id="29706" name="Rectangle 10"/>
          <p:cNvSpPr>
            <a:spLocks/>
          </p:cNvSpPr>
          <p:nvPr/>
        </p:nvSpPr>
        <p:spPr bwMode="auto">
          <a:xfrm>
            <a:off x="539750" y="5445125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C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1908175" y="436562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i="1"/>
              <a:t>c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1403350" y="573405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i="1"/>
              <a:t>b = 9 cm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 rot="-5400000">
            <a:off x="197644" y="4418807"/>
            <a:ext cx="119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i="1"/>
              <a:t>a = 12 cm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971550" y="5734050"/>
            <a:ext cx="1728788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971550" y="3644900"/>
            <a:ext cx="0" cy="208915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9712" name="Arc 16"/>
          <p:cNvSpPr>
            <a:spLocks/>
          </p:cNvSpPr>
          <p:nvPr/>
        </p:nvSpPr>
        <p:spPr bwMode="auto">
          <a:xfrm>
            <a:off x="971550" y="5373688"/>
            <a:ext cx="431800" cy="360362"/>
          </a:xfrm>
          <a:custGeom>
            <a:avLst/>
            <a:gdLst>
              <a:gd name="T0" fmla="*/ 0 w 21600"/>
              <a:gd name="T1" fmla="*/ 0 h 21600"/>
              <a:gd name="T2" fmla="*/ 431800 w 21600"/>
              <a:gd name="T3" fmla="*/ 360362 h 21600"/>
              <a:gd name="T4" fmla="*/ 0 w 21600"/>
              <a:gd name="T5" fmla="*/ 3603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9713" name="Oval 17"/>
          <p:cNvSpPr>
            <a:spLocks noChangeArrowheads="1"/>
          </p:cNvSpPr>
          <p:nvPr/>
        </p:nvSpPr>
        <p:spPr bwMode="auto">
          <a:xfrm>
            <a:off x="1116013" y="5589588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9701" name="Rectangle 5"/>
          <p:cNvSpPr>
            <a:spLocks/>
          </p:cNvSpPr>
          <p:nvPr/>
        </p:nvSpPr>
        <p:spPr bwMode="auto">
          <a:xfrm>
            <a:off x="3924300" y="2781300"/>
            <a:ext cx="2303463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Výpočet: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c</a:t>
            </a:r>
            <a:r>
              <a:rPr lang="cs-CZ" sz="2400" baseline="30000"/>
              <a:t>2 </a:t>
            </a:r>
            <a:r>
              <a:rPr lang="cs-CZ" sz="2400"/>
              <a:t>= a</a:t>
            </a:r>
            <a:r>
              <a:rPr lang="cs-CZ" sz="2400" baseline="30000"/>
              <a:t>2 </a:t>
            </a:r>
            <a:r>
              <a:rPr lang="cs-CZ" sz="2400"/>
              <a:t>+ b</a:t>
            </a:r>
            <a:r>
              <a:rPr lang="cs-CZ" sz="2400" baseline="30000"/>
              <a:t>2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c</a:t>
            </a:r>
            <a:r>
              <a:rPr lang="cs-CZ" sz="2400" baseline="30000"/>
              <a:t>2 </a:t>
            </a:r>
            <a:r>
              <a:rPr lang="cs-CZ" sz="2400"/>
              <a:t>= 12</a:t>
            </a:r>
            <a:r>
              <a:rPr lang="cs-CZ" sz="2400" baseline="30000"/>
              <a:t>2 </a:t>
            </a:r>
            <a:r>
              <a:rPr lang="cs-CZ" sz="2400"/>
              <a:t>+ 9</a:t>
            </a:r>
            <a:r>
              <a:rPr lang="cs-CZ" sz="2400" baseline="30000"/>
              <a:t>2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c</a:t>
            </a:r>
            <a:r>
              <a:rPr lang="cs-CZ" sz="2400" baseline="30000"/>
              <a:t>2 </a:t>
            </a:r>
            <a:r>
              <a:rPr lang="cs-CZ" sz="2400"/>
              <a:t>= 144</a:t>
            </a:r>
            <a:r>
              <a:rPr lang="cs-CZ" sz="2400" baseline="30000"/>
              <a:t> </a:t>
            </a:r>
            <a:r>
              <a:rPr lang="cs-CZ" sz="2400"/>
              <a:t>+ 81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c</a:t>
            </a:r>
            <a:r>
              <a:rPr lang="cs-CZ" sz="2400" baseline="30000"/>
              <a:t>2 </a:t>
            </a:r>
            <a:r>
              <a:rPr lang="cs-CZ" sz="2400"/>
              <a:t>= 225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c = </a:t>
            </a:r>
            <a:endParaRPr lang="cs-CZ" sz="2400" baseline="30000"/>
          </a:p>
          <a:p>
            <a:pPr marL="609600" indent="-609600">
              <a:spcBef>
                <a:spcPct val="20000"/>
              </a:spcBef>
            </a:pPr>
            <a:r>
              <a:rPr lang="cs-CZ" sz="2400" u="sng"/>
              <a:t>c =15 cm</a:t>
            </a:r>
          </a:p>
        </p:txBody>
      </p:sp>
      <p:graphicFrame>
        <p:nvGraphicFramePr>
          <p:cNvPr id="29717" name="Object 21"/>
          <p:cNvGraphicFramePr>
            <a:graphicFrameLocks noChangeAspect="1"/>
          </p:cNvGraphicFramePr>
          <p:nvPr>
            <p:ph sz="half" idx="2"/>
          </p:nvPr>
        </p:nvGraphicFramePr>
        <p:xfrm>
          <a:off x="4427538" y="4941888"/>
          <a:ext cx="893762" cy="485775"/>
        </p:xfrm>
        <a:graphic>
          <a:graphicData uri="http://schemas.openxmlformats.org/presentationml/2006/ole">
            <p:oleObj spid="_x0000_s1026" name="Rovnice" r:id="rId3" imgW="419040" imgH="228600" progId="Equation.3">
              <p:embed/>
            </p:oleObj>
          </a:graphicData>
        </a:graphic>
      </p:graphicFrame>
      <p:sp>
        <p:nvSpPr>
          <p:cNvPr id="29722" name="Rectangle 26"/>
          <p:cNvSpPr>
            <a:spLocks/>
          </p:cNvSpPr>
          <p:nvPr/>
        </p:nvSpPr>
        <p:spPr bwMode="auto">
          <a:xfrm>
            <a:off x="3924300" y="6021388"/>
            <a:ext cx="403225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Délka přepony je 15 cm.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3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30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3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3000" fill="hold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3000" fill="hold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3000" fill="hold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3000" fill="hold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3000" fill="hold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3000" fill="hold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3000" fill="hold"/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3000" fill="hold"/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3000" fill="hold"/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3000" fill="hold"/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3000" fill="hold"/>
                                        <p:tgtEl>
                                          <p:spTgt spid="29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3000" fill="hold"/>
                                        <p:tgtEl>
                                          <p:spTgt spid="29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30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30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3000" fill="hold"/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3000" fill="hold"/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20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20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  <p:bldP spid="29700" grpId="0"/>
      <p:bldP spid="29702" grpId="0" animBg="1"/>
      <p:bldP spid="29703" grpId="0"/>
      <p:bldP spid="29705" grpId="0"/>
      <p:bldP spid="29706" grpId="0"/>
      <p:bldP spid="29707" grpId="0"/>
      <p:bldP spid="29708" grpId="0"/>
      <p:bldP spid="29709" grpId="0"/>
      <p:bldP spid="29710" grpId="0" animBg="1"/>
      <p:bldP spid="29711" grpId="0" animBg="1"/>
      <p:bldP spid="29712" grpId="0" animBg="1"/>
      <p:bldP spid="29713" grpId="0" animBg="1"/>
      <p:bldP spid="29701" grpId="0" build="p"/>
      <p:bldP spid="297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0967FA-D0DE-41C3-B3A7-AB5725975D0B}" type="slidenum">
              <a:rPr lang="cs-CZ"/>
              <a:pPr/>
              <a:t>14</a:t>
            </a:fld>
            <a:endParaRPr lang="cs-CZ"/>
          </a:p>
        </p:txBody>
      </p:sp>
      <p:sp>
        <p:nvSpPr>
          <p:cNvPr id="31767" name="AutoShape 23" descr="Široký šikmo dolů"/>
          <p:cNvSpPr>
            <a:spLocks noChangeArrowheads="1"/>
          </p:cNvSpPr>
          <p:nvPr/>
        </p:nvSpPr>
        <p:spPr bwMode="auto">
          <a:xfrm flipH="1">
            <a:off x="971550" y="3644900"/>
            <a:ext cx="1727200" cy="2089150"/>
          </a:xfrm>
          <a:prstGeom prst="rtTriangle">
            <a:avLst/>
          </a:prstGeom>
          <a:pattFill prst="wdDn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971550" y="3644900"/>
            <a:ext cx="1728788" cy="2089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0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Pythagorova věta – příklad 4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sz="half" idx="1"/>
          </p:nvPr>
        </p:nvSpPr>
        <p:spPr>
          <a:xfrm>
            <a:off x="611188" y="1412875"/>
            <a:ext cx="7705725" cy="1008063"/>
          </a:xfrm>
          <a:noFill/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cs-CZ" sz="2800" smtClean="0"/>
              <a:t>4. Vypočítejte délku úhlopříčky </a:t>
            </a:r>
            <a:r>
              <a:rPr lang="cs-CZ" sz="2800" i="1" smtClean="0"/>
              <a:t>AC</a:t>
            </a:r>
            <a:r>
              <a:rPr lang="cs-CZ" sz="2800" smtClean="0"/>
              <a:t> obdélníku </a:t>
            </a:r>
            <a:r>
              <a:rPr lang="cs-CZ" sz="2800" i="1" smtClean="0"/>
              <a:t>ABCD</a:t>
            </a:r>
            <a:r>
              <a:rPr lang="cs-CZ" sz="2800" smtClean="0"/>
              <a:t> se stranami délek </a:t>
            </a:r>
            <a:r>
              <a:rPr lang="cs-CZ" sz="2800" i="1" smtClean="0"/>
              <a:t>a</a:t>
            </a:r>
            <a:r>
              <a:rPr lang="cs-CZ" sz="2800" smtClean="0"/>
              <a:t> = 6 m, </a:t>
            </a:r>
            <a:r>
              <a:rPr lang="cs-CZ" sz="2800" i="1" smtClean="0"/>
              <a:t>b</a:t>
            </a:r>
            <a:r>
              <a:rPr lang="cs-CZ" sz="2800" smtClean="0"/>
              <a:t> = 8 m.</a:t>
            </a:r>
          </a:p>
        </p:txBody>
      </p:sp>
      <p:sp>
        <p:nvSpPr>
          <p:cNvPr id="31748" name="Rectangle 4"/>
          <p:cNvSpPr>
            <a:spLocks/>
          </p:cNvSpPr>
          <p:nvPr/>
        </p:nvSpPr>
        <p:spPr bwMode="auto">
          <a:xfrm>
            <a:off x="323850" y="2781300"/>
            <a:ext cx="18716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Náčrt:</a:t>
            </a:r>
          </a:p>
        </p:txBody>
      </p:sp>
      <p:sp>
        <p:nvSpPr>
          <p:cNvPr id="31750" name="Rectangle 6"/>
          <p:cNvSpPr>
            <a:spLocks/>
          </p:cNvSpPr>
          <p:nvPr/>
        </p:nvSpPr>
        <p:spPr bwMode="auto">
          <a:xfrm>
            <a:off x="2700338" y="3429000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C</a:t>
            </a:r>
          </a:p>
        </p:txBody>
      </p:sp>
      <p:sp>
        <p:nvSpPr>
          <p:cNvPr id="31751" name="Rectangle 7"/>
          <p:cNvSpPr>
            <a:spLocks/>
          </p:cNvSpPr>
          <p:nvPr/>
        </p:nvSpPr>
        <p:spPr bwMode="auto">
          <a:xfrm>
            <a:off x="611188" y="3429000"/>
            <a:ext cx="4318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D</a:t>
            </a:r>
          </a:p>
        </p:txBody>
      </p:sp>
      <p:sp>
        <p:nvSpPr>
          <p:cNvPr id="31752" name="Rectangle 8"/>
          <p:cNvSpPr>
            <a:spLocks/>
          </p:cNvSpPr>
          <p:nvPr/>
        </p:nvSpPr>
        <p:spPr bwMode="auto">
          <a:xfrm>
            <a:off x="539750" y="5589588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A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1547813" y="44370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i="1"/>
              <a:t>u</a:t>
            </a: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403350" y="573405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i="1"/>
              <a:t>a = 6 cm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 rot="-5400000">
            <a:off x="2423319" y="4552157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i="1"/>
              <a:t>b = 8 cm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971550" y="5734050"/>
            <a:ext cx="1728788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2700338" y="3644900"/>
            <a:ext cx="0" cy="208915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758" name="Arc 14"/>
          <p:cNvSpPr>
            <a:spLocks/>
          </p:cNvSpPr>
          <p:nvPr/>
        </p:nvSpPr>
        <p:spPr bwMode="auto">
          <a:xfrm rot="-4665352">
            <a:off x="2209800" y="5368925"/>
            <a:ext cx="484188" cy="363538"/>
          </a:xfrm>
          <a:custGeom>
            <a:avLst/>
            <a:gdLst>
              <a:gd name="T0" fmla="*/ 0 w 24253"/>
              <a:gd name="T1" fmla="*/ 2743 h 21736"/>
              <a:gd name="T2" fmla="*/ 484188 w 24253"/>
              <a:gd name="T3" fmla="*/ 363538 h 21736"/>
              <a:gd name="T4" fmla="*/ 52965 w 24253"/>
              <a:gd name="T5" fmla="*/ 361263 h 21736"/>
              <a:gd name="T6" fmla="*/ 0 60000 65536"/>
              <a:gd name="T7" fmla="*/ 0 60000 65536"/>
              <a:gd name="T8" fmla="*/ 0 60000 65536"/>
              <a:gd name="T9" fmla="*/ 0 w 24253"/>
              <a:gd name="T10" fmla="*/ 0 h 21736"/>
              <a:gd name="T11" fmla="*/ 24253 w 24253"/>
              <a:gd name="T12" fmla="*/ 21736 h 217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253" h="21736" fill="none" extrusionOk="0">
                <a:moveTo>
                  <a:pt x="-1" y="163"/>
                </a:moveTo>
                <a:cubicBezTo>
                  <a:pt x="880" y="54"/>
                  <a:pt x="1766" y="-1"/>
                  <a:pt x="2653" y="0"/>
                </a:cubicBezTo>
                <a:cubicBezTo>
                  <a:pt x="14582" y="0"/>
                  <a:pt x="24253" y="9670"/>
                  <a:pt x="24253" y="21600"/>
                </a:cubicBezTo>
                <a:cubicBezTo>
                  <a:pt x="24253" y="21645"/>
                  <a:pt x="24252" y="21690"/>
                  <a:pt x="24252" y="21735"/>
                </a:cubicBezTo>
              </a:path>
              <a:path w="24253" h="21736" stroke="0" extrusionOk="0">
                <a:moveTo>
                  <a:pt x="-1" y="163"/>
                </a:moveTo>
                <a:cubicBezTo>
                  <a:pt x="880" y="54"/>
                  <a:pt x="1766" y="-1"/>
                  <a:pt x="2653" y="0"/>
                </a:cubicBezTo>
                <a:cubicBezTo>
                  <a:pt x="14582" y="0"/>
                  <a:pt x="24253" y="9670"/>
                  <a:pt x="24253" y="21600"/>
                </a:cubicBezTo>
                <a:cubicBezTo>
                  <a:pt x="24253" y="21645"/>
                  <a:pt x="24252" y="21690"/>
                  <a:pt x="24252" y="21735"/>
                </a:cubicBezTo>
                <a:lnTo>
                  <a:pt x="2653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1759" name="Oval 15"/>
          <p:cNvSpPr>
            <a:spLocks noChangeArrowheads="1"/>
          </p:cNvSpPr>
          <p:nvPr/>
        </p:nvSpPr>
        <p:spPr bwMode="auto">
          <a:xfrm>
            <a:off x="2484438" y="5516563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1761" name="Rectangle 17"/>
          <p:cNvSpPr>
            <a:spLocks/>
          </p:cNvSpPr>
          <p:nvPr/>
        </p:nvSpPr>
        <p:spPr bwMode="auto">
          <a:xfrm>
            <a:off x="3924300" y="2781300"/>
            <a:ext cx="2303463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Výpočet: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u</a:t>
            </a:r>
            <a:r>
              <a:rPr lang="cs-CZ" sz="2400" baseline="30000"/>
              <a:t>2 </a:t>
            </a:r>
            <a:r>
              <a:rPr lang="cs-CZ" sz="2400"/>
              <a:t>= a</a:t>
            </a:r>
            <a:r>
              <a:rPr lang="cs-CZ" sz="2400" baseline="30000"/>
              <a:t>2 </a:t>
            </a:r>
            <a:r>
              <a:rPr lang="cs-CZ" sz="2400"/>
              <a:t>+ b</a:t>
            </a:r>
            <a:r>
              <a:rPr lang="cs-CZ" sz="2400" baseline="30000"/>
              <a:t>2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u</a:t>
            </a:r>
            <a:r>
              <a:rPr lang="cs-CZ" sz="2400" baseline="30000"/>
              <a:t>2 </a:t>
            </a:r>
            <a:r>
              <a:rPr lang="cs-CZ" sz="2400"/>
              <a:t>= 6</a:t>
            </a:r>
            <a:r>
              <a:rPr lang="cs-CZ" sz="2400" baseline="30000"/>
              <a:t>2 </a:t>
            </a:r>
            <a:r>
              <a:rPr lang="cs-CZ" sz="2400"/>
              <a:t>+ 8</a:t>
            </a:r>
            <a:r>
              <a:rPr lang="cs-CZ" sz="2400" baseline="30000"/>
              <a:t>2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u</a:t>
            </a:r>
            <a:r>
              <a:rPr lang="cs-CZ" sz="2400" baseline="30000"/>
              <a:t>2 </a:t>
            </a:r>
            <a:r>
              <a:rPr lang="cs-CZ" sz="2400"/>
              <a:t>= 36</a:t>
            </a:r>
            <a:r>
              <a:rPr lang="cs-CZ" sz="2400" baseline="30000"/>
              <a:t> </a:t>
            </a:r>
            <a:r>
              <a:rPr lang="cs-CZ" sz="2400"/>
              <a:t>+ 64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u</a:t>
            </a:r>
            <a:r>
              <a:rPr lang="cs-CZ" sz="2400" baseline="30000"/>
              <a:t>2 </a:t>
            </a:r>
            <a:r>
              <a:rPr lang="cs-CZ" sz="2400"/>
              <a:t>= 100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u  = </a:t>
            </a:r>
            <a:endParaRPr lang="cs-CZ" sz="2400" baseline="30000"/>
          </a:p>
          <a:p>
            <a:pPr marL="609600" indent="-609600">
              <a:spcBef>
                <a:spcPct val="20000"/>
              </a:spcBef>
            </a:pPr>
            <a:r>
              <a:rPr lang="cs-CZ" sz="2400" u="sng"/>
              <a:t>u  =10 cm</a:t>
            </a:r>
          </a:p>
        </p:txBody>
      </p:sp>
      <p:graphicFrame>
        <p:nvGraphicFramePr>
          <p:cNvPr id="31762" name="Object 18"/>
          <p:cNvGraphicFramePr>
            <a:graphicFrameLocks noChangeAspect="1"/>
          </p:cNvGraphicFramePr>
          <p:nvPr>
            <p:ph sz="half" idx="2"/>
          </p:nvPr>
        </p:nvGraphicFramePr>
        <p:xfrm>
          <a:off x="4500563" y="4975225"/>
          <a:ext cx="804862" cy="452438"/>
        </p:xfrm>
        <a:graphic>
          <a:graphicData uri="http://schemas.openxmlformats.org/presentationml/2006/ole">
            <p:oleObj spid="_x0000_s2050" name="Rovnice" r:id="rId3" imgW="406080" imgH="228600" progId="Equation.3">
              <p:embed/>
            </p:oleObj>
          </a:graphicData>
        </a:graphic>
      </p:graphicFrame>
      <p:sp>
        <p:nvSpPr>
          <p:cNvPr id="31763" name="Rectangle 19"/>
          <p:cNvSpPr>
            <a:spLocks/>
          </p:cNvSpPr>
          <p:nvPr/>
        </p:nvSpPr>
        <p:spPr bwMode="auto">
          <a:xfrm>
            <a:off x="3924300" y="6021388"/>
            <a:ext cx="403225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Délka úhlopříčky je 10 cm.</a:t>
            </a:r>
          </a:p>
        </p:txBody>
      </p:sp>
      <p:sp>
        <p:nvSpPr>
          <p:cNvPr id="31765" name="Rectangle 21"/>
          <p:cNvSpPr>
            <a:spLocks/>
          </p:cNvSpPr>
          <p:nvPr/>
        </p:nvSpPr>
        <p:spPr bwMode="auto">
          <a:xfrm>
            <a:off x="2771775" y="5516563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B</a:t>
            </a:r>
          </a:p>
        </p:txBody>
      </p:sp>
      <p:sp>
        <p:nvSpPr>
          <p:cNvPr id="31766" name="Line 22"/>
          <p:cNvSpPr>
            <a:spLocks noChangeShapeType="1"/>
          </p:cNvSpPr>
          <p:nvPr/>
        </p:nvSpPr>
        <p:spPr bwMode="auto">
          <a:xfrm flipV="1">
            <a:off x="971550" y="3644900"/>
            <a:ext cx="1728788" cy="2089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0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5" dur="10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31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31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2000" fill="hold"/>
                                        <p:tgtEl>
                                          <p:spTgt spid="317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317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31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31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2000" fill="hold"/>
                                        <p:tgtEl>
                                          <p:spTgt spid="31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31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000"/>
                            </p:stCondLst>
                            <p:childTnLst>
                              <p:par>
                                <p:cTn id="9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317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317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6000"/>
                            </p:stCondLst>
                            <p:childTnLst>
                              <p:par>
                                <p:cTn id="9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317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317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20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20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8000"/>
                            </p:stCondLst>
                            <p:childTnLst>
                              <p:par>
                                <p:cTn id="10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2000" fill="hold"/>
                                        <p:tgtEl>
                                          <p:spTgt spid="317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2000" fill="hold"/>
                                        <p:tgtEl>
                                          <p:spTgt spid="317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7" grpId="0" animBg="1"/>
      <p:bldP spid="31764" grpId="0" animBg="1"/>
      <p:bldP spid="31747" grpId="0" build="p"/>
      <p:bldP spid="31748" grpId="0"/>
      <p:bldP spid="31750" grpId="0"/>
      <p:bldP spid="31751" grpId="0"/>
      <p:bldP spid="31752" grpId="0"/>
      <p:bldP spid="31753" grpId="0"/>
      <p:bldP spid="31754" grpId="0"/>
      <p:bldP spid="31755" grpId="0"/>
      <p:bldP spid="31756" grpId="0" animBg="1"/>
      <p:bldP spid="31757" grpId="0" animBg="1"/>
      <p:bldP spid="31758" grpId="0" animBg="1"/>
      <p:bldP spid="31759" grpId="0" animBg="1"/>
      <p:bldP spid="31761" grpId="0" build="p"/>
      <p:bldP spid="31763" grpId="0"/>
      <p:bldP spid="31765" grpId="0"/>
      <p:bldP spid="3176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B67681-8848-4406-89CC-8D1877F5652D}" type="slidenum">
              <a:rPr lang="cs-CZ"/>
              <a:pPr/>
              <a:t>15</a:t>
            </a:fld>
            <a:endParaRPr lang="cs-CZ"/>
          </a:p>
        </p:txBody>
      </p:sp>
      <p:sp>
        <p:nvSpPr>
          <p:cNvPr id="30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Pythagorova věta – příklad 5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sz="half" idx="1"/>
          </p:nvPr>
        </p:nvSpPr>
        <p:spPr>
          <a:xfrm>
            <a:off x="755650" y="1412875"/>
            <a:ext cx="7416800" cy="1323975"/>
          </a:xfrm>
          <a:noFill/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5. Vypočítejte délku odvěsny </a:t>
            </a:r>
            <a:r>
              <a:rPr lang="cs-CZ" sz="2800" i="1" smtClean="0"/>
              <a:t>e</a:t>
            </a:r>
            <a:r>
              <a:rPr lang="cs-CZ" sz="2800" smtClean="0"/>
              <a:t> v pravoúhlém trojúhelníku </a:t>
            </a:r>
            <a:r>
              <a:rPr lang="cs-CZ" sz="2800" i="1" smtClean="0"/>
              <a:t>EFG</a:t>
            </a:r>
            <a:r>
              <a:rPr lang="cs-CZ" sz="2800" smtClean="0"/>
              <a:t> s přeponou </a:t>
            </a:r>
            <a:r>
              <a:rPr lang="cs-CZ" sz="2800" i="1" smtClean="0"/>
              <a:t>g</a:t>
            </a:r>
            <a:r>
              <a:rPr lang="cs-CZ" sz="2800" smtClean="0"/>
              <a:t> = 17 dm a odvěsnou </a:t>
            </a:r>
            <a:r>
              <a:rPr lang="cs-CZ" sz="2800" i="1" smtClean="0"/>
              <a:t>f</a:t>
            </a:r>
            <a:r>
              <a:rPr lang="cs-CZ" sz="2800" smtClean="0"/>
              <a:t> = 15 dm.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323850" y="2781300"/>
            <a:ext cx="18716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Náčrt:</a:t>
            </a:r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971550" y="3644900"/>
            <a:ext cx="1727200" cy="2087563"/>
          </a:xfrm>
          <a:prstGeom prst="rtTriangl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700338" y="5589588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E</a:t>
            </a:r>
          </a:p>
        </p:txBody>
      </p:sp>
      <p:sp>
        <p:nvSpPr>
          <p:cNvPr id="32775" name="Rectangle 7"/>
          <p:cNvSpPr>
            <a:spLocks/>
          </p:cNvSpPr>
          <p:nvPr/>
        </p:nvSpPr>
        <p:spPr bwMode="auto">
          <a:xfrm>
            <a:off x="611188" y="3429000"/>
            <a:ext cx="4318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F</a:t>
            </a:r>
          </a:p>
        </p:txBody>
      </p:sp>
      <p:sp>
        <p:nvSpPr>
          <p:cNvPr id="32776" name="Rectangle 8"/>
          <p:cNvSpPr>
            <a:spLocks/>
          </p:cNvSpPr>
          <p:nvPr/>
        </p:nvSpPr>
        <p:spPr bwMode="auto">
          <a:xfrm>
            <a:off x="539750" y="5589588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G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1692275" y="4292600"/>
            <a:ext cx="1366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i="1"/>
              <a:t>g = 17 dm</a:t>
            </a:r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1258888" y="573405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i="1"/>
              <a:t>f = 15 dm</a:t>
            </a:r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971550" y="5734050"/>
            <a:ext cx="1728788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>
            <a:off x="971550" y="3644900"/>
            <a:ext cx="1728788" cy="208915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2782" name="Arc 14"/>
          <p:cNvSpPr>
            <a:spLocks/>
          </p:cNvSpPr>
          <p:nvPr/>
        </p:nvSpPr>
        <p:spPr bwMode="auto">
          <a:xfrm>
            <a:off x="971550" y="5373688"/>
            <a:ext cx="431800" cy="360362"/>
          </a:xfrm>
          <a:custGeom>
            <a:avLst/>
            <a:gdLst>
              <a:gd name="T0" fmla="*/ 0 w 21600"/>
              <a:gd name="T1" fmla="*/ 0 h 21600"/>
              <a:gd name="T2" fmla="*/ 431800 w 21600"/>
              <a:gd name="T3" fmla="*/ 360362 h 21600"/>
              <a:gd name="T4" fmla="*/ 0 w 21600"/>
              <a:gd name="T5" fmla="*/ 3603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2783" name="Oval 15"/>
          <p:cNvSpPr>
            <a:spLocks noChangeArrowheads="1"/>
          </p:cNvSpPr>
          <p:nvPr/>
        </p:nvSpPr>
        <p:spPr bwMode="auto">
          <a:xfrm>
            <a:off x="1116013" y="5589588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2785" name="Rectangle 17"/>
          <p:cNvSpPr>
            <a:spLocks/>
          </p:cNvSpPr>
          <p:nvPr/>
        </p:nvSpPr>
        <p:spPr bwMode="auto">
          <a:xfrm>
            <a:off x="3860800" y="2708275"/>
            <a:ext cx="2592388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Výpočet: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   g</a:t>
            </a:r>
            <a:r>
              <a:rPr lang="cs-CZ" sz="2400" baseline="30000"/>
              <a:t>2 </a:t>
            </a:r>
            <a:r>
              <a:rPr lang="cs-CZ" sz="2400"/>
              <a:t>= e</a:t>
            </a:r>
            <a:r>
              <a:rPr lang="cs-CZ" sz="2400" baseline="30000"/>
              <a:t>2 </a:t>
            </a:r>
            <a:r>
              <a:rPr lang="cs-CZ" sz="2400"/>
              <a:t>+ f</a:t>
            </a:r>
            <a:r>
              <a:rPr lang="cs-CZ" sz="2400" baseline="30000"/>
              <a:t>2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 17</a:t>
            </a:r>
            <a:r>
              <a:rPr lang="cs-CZ" sz="2400" baseline="30000"/>
              <a:t>2 </a:t>
            </a:r>
            <a:r>
              <a:rPr lang="cs-CZ" sz="2400"/>
              <a:t>= e</a:t>
            </a:r>
            <a:r>
              <a:rPr lang="cs-CZ" sz="2400" baseline="30000"/>
              <a:t>2 </a:t>
            </a:r>
            <a:r>
              <a:rPr lang="cs-CZ" sz="2400"/>
              <a:t>+ 15</a:t>
            </a:r>
            <a:r>
              <a:rPr lang="cs-CZ" sz="2400" baseline="30000"/>
              <a:t>2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289</a:t>
            </a:r>
            <a:r>
              <a:rPr lang="cs-CZ" sz="2400" baseline="30000"/>
              <a:t> </a:t>
            </a:r>
            <a:r>
              <a:rPr lang="cs-CZ" sz="2400"/>
              <a:t>= e</a:t>
            </a:r>
            <a:r>
              <a:rPr lang="cs-CZ" sz="2400" baseline="30000"/>
              <a:t>2 </a:t>
            </a:r>
            <a:r>
              <a:rPr lang="cs-CZ" sz="2400"/>
              <a:t>+ 225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   e</a:t>
            </a:r>
            <a:r>
              <a:rPr lang="cs-CZ" sz="2400" baseline="30000"/>
              <a:t>2 </a:t>
            </a:r>
            <a:r>
              <a:rPr lang="cs-CZ" sz="2400"/>
              <a:t>= 289 – 225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   e</a:t>
            </a:r>
            <a:r>
              <a:rPr lang="cs-CZ" sz="2400" baseline="30000"/>
              <a:t>2 </a:t>
            </a:r>
            <a:r>
              <a:rPr lang="cs-CZ" sz="2400"/>
              <a:t>= 64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   e  = </a:t>
            </a:r>
            <a:endParaRPr lang="cs-CZ" sz="2400" baseline="30000"/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   </a:t>
            </a:r>
            <a:r>
              <a:rPr lang="cs-CZ" sz="2400" u="sng"/>
              <a:t>e  = 8 cm</a:t>
            </a:r>
          </a:p>
        </p:txBody>
      </p:sp>
      <p:graphicFrame>
        <p:nvGraphicFramePr>
          <p:cNvPr id="32786" name="Object 18"/>
          <p:cNvGraphicFramePr>
            <a:graphicFrameLocks noChangeAspect="1"/>
          </p:cNvGraphicFramePr>
          <p:nvPr>
            <p:ph sz="half" idx="2"/>
          </p:nvPr>
        </p:nvGraphicFramePr>
        <p:xfrm>
          <a:off x="4716463" y="5375275"/>
          <a:ext cx="558800" cy="387350"/>
        </p:xfrm>
        <a:graphic>
          <a:graphicData uri="http://schemas.openxmlformats.org/presentationml/2006/ole">
            <p:oleObj spid="_x0000_s3074" name="Rovnice" r:id="rId3" imgW="330120" imgH="228600" progId="Equation.3">
              <p:embed/>
            </p:oleObj>
          </a:graphicData>
        </a:graphic>
      </p:graphicFrame>
      <p:sp>
        <p:nvSpPr>
          <p:cNvPr id="32787" name="Rectangle 19"/>
          <p:cNvSpPr>
            <a:spLocks/>
          </p:cNvSpPr>
          <p:nvPr/>
        </p:nvSpPr>
        <p:spPr bwMode="auto">
          <a:xfrm>
            <a:off x="2987675" y="6208713"/>
            <a:ext cx="489585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Délka druhé odvěsny je 8 cm.</a:t>
            </a:r>
          </a:p>
        </p:txBody>
      </p:sp>
      <p:sp>
        <p:nvSpPr>
          <p:cNvPr id="32788" name="Rectangle 20"/>
          <p:cNvSpPr>
            <a:spLocks noChangeArrowheads="1"/>
          </p:cNvSpPr>
          <p:nvPr/>
        </p:nvSpPr>
        <p:spPr bwMode="auto">
          <a:xfrm>
            <a:off x="611188" y="44370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i="1"/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20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32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32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3000" fill="hold"/>
                                        <p:tgtEl>
                                          <p:spTgt spid="327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3000" fill="hold"/>
                                        <p:tgtEl>
                                          <p:spTgt spid="327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3000" fill="hold"/>
                                        <p:tgtEl>
                                          <p:spTgt spid="327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3000" fill="hold"/>
                                        <p:tgtEl>
                                          <p:spTgt spid="327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3000" fill="hold"/>
                                        <p:tgtEl>
                                          <p:spTgt spid="327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3000" fill="hold"/>
                                        <p:tgtEl>
                                          <p:spTgt spid="327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3000" fill="hold"/>
                                        <p:tgtEl>
                                          <p:spTgt spid="327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3000" fill="hold"/>
                                        <p:tgtEl>
                                          <p:spTgt spid="327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3000" fill="hold"/>
                                        <p:tgtEl>
                                          <p:spTgt spid="327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3000" fill="hold"/>
                                        <p:tgtEl>
                                          <p:spTgt spid="327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3000" fill="hold"/>
                                        <p:tgtEl>
                                          <p:spTgt spid="327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3000" fill="hold"/>
                                        <p:tgtEl>
                                          <p:spTgt spid="327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30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30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3000" fill="hold"/>
                                        <p:tgtEl>
                                          <p:spTgt spid="327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3000" fill="hold"/>
                                        <p:tgtEl>
                                          <p:spTgt spid="327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  <p:bldP spid="32772" grpId="0"/>
      <p:bldP spid="32773" grpId="0" animBg="1"/>
      <p:bldP spid="32774" grpId="0"/>
      <p:bldP spid="32775" grpId="0"/>
      <p:bldP spid="32776" grpId="0"/>
      <p:bldP spid="32777" grpId="0"/>
      <p:bldP spid="32778" grpId="0"/>
      <p:bldP spid="32780" grpId="0" animBg="1"/>
      <p:bldP spid="32781" grpId="0" animBg="1"/>
      <p:bldP spid="32782" grpId="0" animBg="1"/>
      <p:bldP spid="32783" grpId="0" animBg="1"/>
      <p:bldP spid="32785" grpId="0" build="p"/>
      <p:bldP spid="32787" grpId="0"/>
      <p:bldP spid="3278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8BB49E-300F-4F73-A280-C364E839F95E}" type="slidenum">
              <a:rPr lang="cs-CZ"/>
              <a:pPr/>
              <a:t>16</a:t>
            </a:fld>
            <a:endParaRPr lang="cs-CZ"/>
          </a:p>
        </p:txBody>
      </p:sp>
      <p:sp>
        <p:nvSpPr>
          <p:cNvPr id="33816" name="AutoShape 24" descr="Světlý šikmo nahoru"/>
          <p:cNvSpPr>
            <a:spLocks noChangeArrowheads="1"/>
          </p:cNvSpPr>
          <p:nvPr/>
        </p:nvSpPr>
        <p:spPr bwMode="auto">
          <a:xfrm>
            <a:off x="2124075" y="3357563"/>
            <a:ext cx="1871663" cy="2303462"/>
          </a:xfrm>
          <a:prstGeom prst="rtTriangle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1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Pythagorova věta – příklad 6</a:t>
            </a:r>
          </a:p>
        </p:txBody>
      </p:sp>
      <p:sp>
        <p:nvSpPr>
          <p:cNvPr id="33795" name="Rectangle 3"/>
          <p:cNvSpPr>
            <a:spLocks noGrp="1"/>
          </p:cNvSpPr>
          <p:nvPr>
            <p:ph type="body" sz="half" idx="1"/>
          </p:nvPr>
        </p:nvSpPr>
        <p:spPr>
          <a:xfrm>
            <a:off x="755650" y="1412875"/>
            <a:ext cx="7416800" cy="1223963"/>
          </a:xfrm>
          <a:noFill/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z="2500" smtClean="0"/>
              <a:t>6. Vypočítejte výšku k základně rovnoramenného trojúhelníku </a:t>
            </a:r>
            <a:r>
              <a:rPr lang="cs-CZ" sz="2500" i="1" smtClean="0"/>
              <a:t>KLM</a:t>
            </a:r>
            <a:r>
              <a:rPr lang="cs-CZ" sz="2500" smtClean="0"/>
              <a:t> se základnou délky </a:t>
            </a:r>
            <a:r>
              <a:rPr lang="cs-CZ" sz="2500" i="1" smtClean="0"/>
              <a:t>m</a:t>
            </a:r>
            <a:r>
              <a:rPr lang="cs-CZ" sz="2500" smtClean="0"/>
              <a:t> = 16 cm a s rameny délek </a:t>
            </a:r>
            <a:r>
              <a:rPr lang="cs-CZ" sz="2500" i="1" smtClean="0"/>
              <a:t>k</a:t>
            </a:r>
            <a:r>
              <a:rPr lang="cs-CZ" sz="2500" smtClean="0"/>
              <a:t> = </a:t>
            </a:r>
            <a:r>
              <a:rPr lang="cs-CZ" sz="2500" i="1" smtClean="0"/>
              <a:t>l</a:t>
            </a:r>
            <a:r>
              <a:rPr lang="cs-CZ" sz="2500" smtClean="0"/>
              <a:t> = 22 cm.</a:t>
            </a:r>
          </a:p>
        </p:txBody>
      </p:sp>
      <p:sp>
        <p:nvSpPr>
          <p:cNvPr id="33796" name="Rectangle 4"/>
          <p:cNvSpPr>
            <a:spLocks/>
          </p:cNvSpPr>
          <p:nvPr/>
        </p:nvSpPr>
        <p:spPr bwMode="auto">
          <a:xfrm>
            <a:off x="323850" y="2636838"/>
            <a:ext cx="1871663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Náčrt:</a:t>
            </a:r>
          </a:p>
        </p:txBody>
      </p:sp>
      <p:sp>
        <p:nvSpPr>
          <p:cNvPr id="33798" name="Rectangle 6"/>
          <p:cNvSpPr>
            <a:spLocks/>
          </p:cNvSpPr>
          <p:nvPr/>
        </p:nvSpPr>
        <p:spPr bwMode="auto">
          <a:xfrm>
            <a:off x="3851275" y="5589588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L</a:t>
            </a:r>
          </a:p>
        </p:txBody>
      </p:sp>
      <p:sp>
        <p:nvSpPr>
          <p:cNvPr id="33799" name="Rectangle 7"/>
          <p:cNvSpPr>
            <a:spLocks/>
          </p:cNvSpPr>
          <p:nvPr/>
        </p:nvSpPr>
        <p:spPr bwMode="auto">
          <a:xfrm>
            <a:off x="1908175" y="2924175"/>
            <a:ext cx="4318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M</a:t>
            </a:r>
          </a:p>
        </p:txBody>
      </p:sp>
      <p:sp>
        <p:nvSpPr>
          <p:cNvPr id="33800" name="Rectangle 8"/>
          <p:cNvSpPr>
            <a:spLocks/>
          </p:cNvSpPr>
          <p:nvPr/>
        </p:nvSpPr>
        <p:spPr bwMode="auto">
          <a:xfrm>
            <a:off x="0" y="5589588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K</a:t>
            </a: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2700338" y="3860800"/>
            <a:ext cx="16557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i="1"/>
              <a:t>k = l = 22 cm</a:t>
            </a: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1403350" y="6021388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i="1"/>
              <a:t>m = 16 cm</a:t>
            </a:r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>
            <a:off x="250825" y="5661025"/>
            <a:ext cx="3744913" cy="1588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>
            <a:off x="2124075" y="3357563"/>
            <a:ext cx="1873250" cy="230505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3805" name="Arc 13"/>
          <p:cNvSpPr>
            <a:spLocks/>
          </p:cNvSpPr>
          <p:nvPr/>
        </p:nvSpPr>
        <p:spPr bwMode="auto">
          <a:xfrm>
            <a:off x="2124075" y="5300663"/>
            <a:ext cx="431800" cy="360362"/>
          </a:xfrm>
          <a:custGeom>
            <a:avLst/>
            <a:gdLst>
              <a:gd name="T0" fmla="*/ 0 w 21600"/>
              <a:gd name="T1" fmla="*/ 0 h 21600"/>
              <a:gd name="T2" fmla="*/ 431800 w 21600"/>
              <a:gd name="T3" fmla="*/ 360362 h 21600"/>
              <a:gd name="T4" fmla="*/ 0 w 21600"/>
              <a:gd name="T5" fmla="*/ 3603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3806" name="Oval 14"/>
          <p:cNvSpPr>
            <a:spLocks noChangeArrowheads="1"/>
          </p:cNvSpPr>
          <p:nvPr/>
        </p:nvSpPr>
        <p:spPr bwMode="auto">
          <a:xfrm>
            <a:off x="2268538" y="5445125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3807" name="Rectangle 15"/>
          <p:cNvSpPr>
            <a:spLocks/>
          </p:cNvSpPr>
          <p:nvPr/>
        </p:nvSpPr>
        <p:spPr bwMode="auto">
          <a:xfrm>
            <a:off x="5148263" y="2636838"/>
            <a:ext cx="3168650" cy="35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Výpočet: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   k</a:t>
            </a:r>
            <a:r>
              <a:rPr lang="cs-CZ" sz="2400" baseline="30000"/>
              <a:t>2 </a:t>
            </a:r>
            <a:r>
              <a:rPr lang="cs-CZ" sz="2400"/>
              <a:t>= v</a:t>
            </a:r>
            <a:r>
              <a:rPr lang="cs-CZ" sz="2400" baseline="30000"/>
              <a:t>2 </a:t>
            </a:r>
            <a:r>
              <a:rPr lang="cs-CZ" sz="2400"/>
              <a:t>+ (m/2)</a:t>
            </a:r>
            <a:r>
              <a:rPr lang="cs-CZ" sz="2400" baseline="30000"/>
              <a:t>2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 22</a:t>
            </a:r>
            <a:r>
              <a:rPr lang="cs-CZ" sz="2400" baseline="30000"/>
              <a:t>2 </a:t>
            </a:r>
            <a:r>
              <a:rPr lang="cs-CZ" sz="2400"/>
              <a:t>= v</a:t>
            </a:r>
            <a:r>
              <a:rPr lang="cs-CZ" sz="2400" baseline="30000"/>
              <a:t>2 </a:t>
            </a:r>
            <a:r>
              <a:rPr lang="cs-CZ" sz="2400"/>
              <a:t>+ 8</a:t>
            </a:r>
            <a:r>
              <a:rPr lang="cs-CZ" sz="2400" baseline="30000"/>
              <a:t>2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484</a:t>
            </a:r>
            <a:r>
              <a:rPr lang="cs-CZ" sz="2400" baseline="30000"/>
              <a:t> </a:t>
            </a:r>
            <a:r>
              <a:rPr lang="cs-CZ" sz="2400"/>
              <a:t>= v</a:t>
            </a:r>
            <a:r>
              <a:rPr lang="cs-CZ" sz="2400" baseline="30000"/>
              <a:t>2 </a:t>
            </a:r>
            <a:r>
              <a:rPr lang="cs-CZ" sz="2400"/>
              <a:t>+ 64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   v</a:t>
            </a:r>
            <a:r>
              <a:rPr lang="cs-CZ" sz="2400" baseline="30000"/>
              <a:t>2 </a:t>
            </a:r>
            <a:r>
              <a:rPr lang="cs-CZ" sz="2400"/>
              <a:t>= 484 – 64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   v</a:t>
            </a:r>
            <a:r>
              <a:rPr lang="cs-CZ" sz="2400" baseline="30000"/>
              <a:t>2 </a:t>
            </a:r>
            <a:r>
              <a:rPr lang="cs-CZ" sz="2400"/>
              <a:t>= 420</a:t>
            </a:r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   v  = </a:t>
            </a:r>
            <a:endParaRPr lang="cs-CZ" sz="2400" baseline="30000"/>
          </a:p>
          <a:p>
            <a:pPr marL="609600" indent="-609600">
              <a:spcBef>
                <a:spcPct val="20000"/>
              </a:spcBef>
            </a:pPr>
            <a:r>
              <a:rPr lang="cs-CZ" sz="2400"/>
              <a:t>   </a:t>
            </a:r>
            <a:r>
              <a:rPr lang="cs-CZ" sz="2400" u="sng"/>
              <a:t>v  = 20,493 901 cm</a:t>
            </a:r>
          </a:p>
        </p:txBody>
      </p:sp>
      <p:graphicFrame>
        <p:nvGraphicFramePr>
          <p:cNvPr id="33808" name="Object 16"/>
          <p:cNvGraphicFramePr>
            <a:graphicFrameLocks noChangeAspect="1"/>
          </p:cNvGraphicFramePr>
          <p:nvPr>
            <p:ph sz="half" idx="2"/>
          </p:nvPr>
        </p:nvGraphicFramePr>
        <p:xfrm>
          <a:off x="6011863" y="5227638"/>
          <a:ext cx="863600" cy="471487"/>
        </p:xfrm>
        <a:graphic>
          <a:graphicData uri="http://schemas.openxmlformats.org/presentationml/2006/ole">
            <p:oleObj spid="_x0000_s4098" name="Rovnice" r:id="rId3" imgW="419040" imgH="228600" progId="Equation.3">
              <p:embed/>
            </p:oleObj>
          </a:graphicData>
        </a:graphic>
      </p:graphicFrame>
      <p:sp>
        <p:nvSpPr>
          <p:cNvPr id="33809" name="Rectangle 17"/>
          <p:cNvSpPr>
            <a:spLocks/>
          </p:cNvSpPr>
          <p:nvPr/>
        </p:nvSpPr>
        <p:spPr bwMode="auto">
          <a:xfrm>
            <a:off x="2987675" y="6208713"/>
            <a:ext cx="59055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Délka výšky k základně je asi 20,5 cm.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1619250" y="4437063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i="1"/>
              <a:t>v</a:t>
            </a:r>
          </a:p>
        </p:txBody>
      </p:sp>
      <p:sp>
        <p:nvSpPr>
          <p:cNvPr id="33812" name="AutoShape 20"/>
          <p:cNvSpPr>
            <a:spLocks noChangeArrowheads="1"/>
          </p:cNvSpPr>
          <p:nvPr/>
        </p:nvSpPr>
        <p:spPr bwMode="auto">
          <a:xfrm>
            <a:off x="250825" y="3357563"/>
            <a:ext cx="3744913" cy="2303462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900113" y="4005263"/>
            <a:ext cx="234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i="1"/>
              <a:t>l</a:t>
            </a:r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2124075" y="3357563"/>
            <a:ext cx="0" cy="2303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3815" name="Rectangle 23"/>
          <p:cNvSpPr>
            <a:spLocks/>
          </p:cNvSpPr>
          <p:nvPr/>
        </p:nvSpPr>
        <p:spPr bwMode="auto">
          <a:xfrm>
            <a:off x="1908175" y="5661025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2400"/>
              <a:t>S</a:t>
            </a:r>
          </a:p>
        </p:txBody>
      </p:sp>
      <p:sp>
        <p:nvSpPr>
          <p:cNvPr id="33817" name="Rectangle 25"/>
          <p:cNvSpPr>
            <a:spLocks noChangeArrowheads="1"/>
          </p:cNvSpPr>
          <p:nvPr/>
        </p:nvSpPr>
        <p:spPr bwMode="auto">
          <a:xfrm>
            <a:off x="2700338" y="5734050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i="1"/>
              <a:t>m /2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20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20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000"/>
                                        <p:tgtEl>
                                          <p:spTgt spid="33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3000" fill="hold"/>
                                        <p:tgtEl>
                                          <p:spTgt spid="338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3000" fill="hold"/>
                                        <p:tgtEl>
                                          <p:spTgt spid="338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3000" fill="hold"/>
                                        <p:tgtEl>
                                          <p:spTgt spid="338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3000" fill="hold"/>
                                        <p:tgtEl>
                                          <p:spTgt spid="338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3000" fill="hold"/>
                                        <p:tgtEl>
                                          <p:spTgt spid="338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3000" fill="hold"/>
                                        <p:tgtEl>
                                          <p:spTgt spid="338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3000" fill="hold"/>
                                        <p:tgtEl>
                                          <p:spTgt spid="338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3000" fill="hold"/>
                                        <p:tgtEl>
                                          <p:spTgt spid="338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000"/>
                            </p:stCondLst>
                            <p:childTnLst>
                              <p:par>
                                <p:cTn id="9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3000" fill="hold"/>
                                        <p:tgtEl>
                                          <p:spTgt spid="338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3000" fill="hold"/>
                                        <p:tgtEl>
                                          <p:spTgt spid="338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9000"/>
                            </p:stCondLst>
                            <p:childTnLst>
                              <p:par>
                                <p:cTn id="10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3000" fill="hold"/>
                                        <p:tgtEl>
                                          <p:spTgt spid="338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3000" fill="hold"/>
                                        <p:tgtEl>
                                          <p:spTgt spid="338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3000" fill="hold"/>
                                        <p:tgtEl>
                                          <p:spTgt spid="338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3000" fill="hold"/>
                                        <p:tgtEl>
                                          <p:spTgt spid="338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3000" fill="hold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3000" fill="hold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3000" fill="hold"/>
                                        <p:tgtEl>
                                          <p:spTgt spid="338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3000" fill="hold"/>
                                        <p:tgtEl>
                                          <p:spTgt spid="338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8000"/>
                            </p:stCondLst>
                            <p:childTnLst>
                              <p:par>
                                <p:cTn id="1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16" grpId="0" animBg="1"/>
      <p:bldP spid="33795" grpId="0" build="p"/>
      <p:bldP spid="33796" grpId="0"/>
      <p:bldP spid="33798" grpId="0"/>
      <p:bldP spid="33799" grpId="0"/>
      <p:bldP spid="33800" grpId="0"/>
      <p:bldP spid="33801" grpId="0"/>
      <p:bldP spid="33802" grpId="0"/>
      <p:bldP spid="33803" grpId="0" animBg="1"/>
      <p:bldP spid="33804" grpId="0" animBg="1"/>
      <p:bldP spid="33805" grpId="0" animBg="1"/>
      <p:bldP spid="33806" grpId="0" animBg="1"/>
      <p:bldP spid="33807" grpId="0" build="p"/>
      <p:bldP spid="33809" grpId="0"/>
      <p:bldP spid="33810" grpId="0"/>
      <p:bldP spid="33812" grpId="0" animBg="1"/>
      <p:bldP spid="33813" grpId="0"/>
      <p:bldP spid="33814" grpId="0" animBg="1"/>
      <p:bldP spid="33815" grpId="0"/>
      <p:bldP spid="338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D7F9EF-ED96-4F4F-BEB9-DD9A50477800}" type="slidenum">
              <a:rPr lang="cs-CZ"/>
              <a:pPr/>
              <a:t>2</a:t>
            </a:fld>
            <a:endParaRPr lang="cs-CZ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Pravoúhlý trojúhelník - pojmy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6300788" y="2636838"/>
            <a:ext cx="1655762" cy="576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800"/>
              <a:t>odvěsna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3708400" y="5805488"/>
            <a:ext cx="1655763" cy="576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cs-CZ" sz="2800"/>
              <a:t>přepona</a:t>
            </a:r>
          </a:p>
        </p:txBody>
      </p:sp>
      <p:sp>
        <p:nvSpPr>
          <p:cNvPr id="7176" name="AutoShape 6"/>
          <p:cNvSpPr>
            <a:spLocks noChangeArrowheads="1"/>
          </p:cNvSpPr>
          <p:nvPr/>
        </p:nvSpPr>
        <p:spPr bwMode="auto">
          <a:xfrm rot="7850755">
            <a:off x="2967832" y="3186906"/>
            <a:ext cx="3403600" cy="3938587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7177" name="Rectangle 8"/>
          <p:cNvSpPr>
            <a:spLocks/>
          </p:cNvSpPr>
          <p:nvPr/>
        </p:nvSpPr>
        <p:spPr bwMode="auto">
          <a:xfrm>
            <a:off x="1763713" y="5084763"/>
            <a:ext cx="433387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800"/>
              <a:t>A</a:t>
            </a:r>
          </a:p>
        </p:txBody>
      </p:sp>
      <p:sp>
        <p:nvSpPr>
          <p:cNvPr id="7178" name="Rectangle 9"/>
          <p:cNvSpPr>
            <a:spLocks/>
          </p:cNvSpPr>
          <p:nvPr/>
        </p:nvSpPr>
        <p:spPr bwMode="auto">
          <a:xfrm>
            <a:off x="4067175" y="2060575"/>
            <a:ext cx="4333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800"/>
              <a:t>C</a:t>
            </a:r>
          </a:p>
        </p:txBody>
      </p:sp>
      <p:sp>
        <p:nvSpPr>
          <p:cNvPr id="7179" name="Rectangle 10"/>
          <p:cNvSpPr>
            <a:spLocks/>
          </p:cNvSpPr>
          <p:nvPr/>
        </p:nvSpPr>
        <p:spPr bwMode="auto">
          <a:xfrm>
            <a:off x="7235825" y="5084763"/>
            <a:ext cx="43338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800"/>
              <a:t>B</a:t>
            </a:r>
          </a:p>
        </p:txBody>
      </p:sp>
      <p:sp>
        <p:nvSpPr>
          <p:cNvPr id="7180" name="Rectangle 11"/>
          <p:cNvSpPr>
            <a:spLocks/>
          </p:cNvSpPr>
          <p:nvPr/>
        </p:nvSpPr>
        <p:spPr bwMode="auto">
          <a:xfrm>
            <a:off x="5724525" y="3429000"/>
            <a:ext cx="43338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800"/>
              <a:t>a</a:t>
            </a:r>
          </a:p>
        </p:txBody>
      </p:sp>
      <p:sp>
        <p:nvSpPr>
          <p:cNvPr id="7181" name="Rectangle 12"/>
          <p:cNvSpPr>
            <a:spLocks/>
          </p:cNvSpPr>
          <p:nvPr/>
        </p:nvSpPr>
        <p:spPr bwMode="auto">
          <a:xfrm>
            <a:off x="2843213" y="3500438"/>
            <a:ext cx="433387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800"/>
              <a:t>b</a:t>
            </a:r>
          </a:p>
        </p:txBody>
      </p:sp>
      <p:sp>
        <p:nvSpPr>
          <p:cNvPr id="7182" name="Rectangle 13"/>
          <p:cNvSpPr>
            <a:spLocks/>
          </p:cNvSpPr>
          <p:nvPr/>
        </p:nvSpPr>
        <p:spPr bwMode="auto">
          <a:xfrm>
            <a:off x="4284663" y="5013325"/>
            <a:ext cx="43338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800"/>
              <a:t>c</a:t>
            </a:r>
          </a:p>
        </p:txBody>
      </p:sp>
      <p:sp>
        <p:nvSpPr>
          <p:cNvPr id="7183" name="Arc 14"/>
          <p:cNvSpPr>
            <a:spLocks/>
          </p:cNvSpPr>
          <p:nvPr/>
        </p:nvSpPr>
        <p:spPr bwMode="auto">
          <a:xfrm rot="8065178">
            <a:off x="3994944" y="2734469"/>
            <a:ext cx="682625" cy="608013"/>
          </a:xfrm>
          <a:custGeom>
            <a:avLst/>
            <a:gdLst>
              <a:gd name="T0" fmla="*/ 0 w 22478"/>
              <a:gd name="T1" fmla="*/ 492 h 22240"/>
              <a:gd name="T2" fmla="*/ 682352 w 22478"/>
              <a:gd name="T3" fmla="*/ 608013 h 22240"/>
              <a:gd name="T4" fmla="*/ 26664 w 22478"/>
              <a:gd name="T5" fmla="*/ 590516 h 22240"/>
              <a:gd name="T6" fmla="*/ 0 60000 65536"/>
              <a:gd name="T7" fmla="*/ 0 60000 65536"/>
              <a:gd name="T8" fmla="*/ 0 60000 65536"/>
              <a:gd name="T9" fmla="*/ 0 w 22478"/>
              <a:gd name="T10" fmla="*/ 0 h 22240"/>
              <a:gd name="T11" fmla="*/ 22478 w 22478"/>
              <a:gd name="T12" fmla="*/ 22240 h 22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78" h="22240" fill="none" extrusionOk="0">
                <a:moveTo>
                  <a:pt x="-1" y="17"/>
                </a:moveTo>
                <a:cubicBezTo>
                  <a:pt x="292" y="5"/>
                  <a:pt x="585" y="-1"/>
                  <a:pt x="878" y="0"/>
                </a:cubicBezTo>
                <a:cubicBezTo>
                  <a:pt x="12807" y="0"/>
                  <a:pt x="22478" y="9670"/>
                  <a:pt x="22478" y="21600"/>
                </a:cubicBezTo>
                <a:cubicBezTo>
                  <a:pt x="22478" y="21813"/>
                  <a:pt x="22474" y="22026"/>
                  <a:pt x="22468" y="22239"/>
                </a:cubicBezTo>
              </a:path>
              <a:path w="22478" h="22240" stroke="0" extrusionOk="0">
                <a:moveTo>
                  <a:pt x="-1" y="17"/>
                </a:moveTo>
                <a:cubicBezTo>
                  <a:pt x="292" y="5"/>
                  <a:pt x="585" y="-1"/>
                  <a:pt x="878" y="0"/>
                </a:cubicBezTo>
                <a:cubicBezTo>
                  <a:pt x="12807" y="0"/>
                  <a:pt x="22478" y="9670"/>
                  <a:pt x="22478" y="21600"/>
                </a:cubicBezTo>
                <a:cubicBezTo>
                  <a:pt x="22478" y="21813"/>
                  <a:pt x="22474" y="22026"/>
                  <a:pt x="22468" y="22239"/>
                </a:cubicBezTo>
                <a:lnTo>
                  <a:pt x="878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7184" name="Oval 15"/>
          <p:cNvSpPr>
            <a:spLocks noChangeArrowheads="1"/>
          </p:cNvSpPr>
          <p:nvPr/>
        </p:nvSpPr>
        <p:spPr bwMode="auto">
          <a:xfrm>
            <a:off x="4284663" y="2924175"/>
            <a:ext cx="71437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2411413" y="3357563"/>
            <a:ext cx="360362" cy="1006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6227763" y="3213100"/>
            <a:ext cx="43180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V="1">
            <a:off x="4859338" y="5157788"/>
            <a:ext cx="73025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7427" name="Rectangle 19"/>
          <p:cNvSpPr>
            <a:spLocks/>
          </p:cNvSpPr>
          <p:nvPr/>
        </p:nvSpPr>
        <p:spPr bwMode="auto">
          <a:xfrm>
            <a:off x="4140200" y="1484313"/>
            <a:ext cx="2159000" cy="576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cs-CZ" sz="2800"/>
              <a:t>pravý úhel</a:t>
            </a:r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 flipH="1">
            <a:off x="4427538" y="2060575"/>
            <a:ext cx="649287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7431" name="Rectangle 23"/>
          <p:cNvSpPr>
            <a:spLocks/>
          </p:cNvSpPr>
          <p:nvPr/>
        </p:nvSpPr>
        <p:spPr bwMode="auto">
          <a:xfrm>
            <a:off x="1331913" y="2781300"/>
            <a:ext cx="1655762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800"/>
              <a:t>odvěsna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0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7424" grpId="0" animBg="1"/>
      <p:bldP spid="17425" grpId="0" animBg="1"/>
      <p:bldP spid="17426" grpId="0" animBg="1"/>
      <p:bldP spid="17427" grpId="0" animBg="1"/>
      <p:bldP spid="174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880D50-7085-4A15-9360-1C357A4621EB}" type="slidenum">
              <a:rPr lang="cs-CZ"/>
              <a:pPr/>
              <a:t>3</a:t>
            </a:fld>
            <a:endParaRPr lang="cs-CZ"/>
          </a:p>
        </p:txBody>
      </p:sp>
      <p:sp>
        <p:nvSpPr>
          <p:cNvPr id="15365" name="Line 5"/>
          <p:cNvSpPr>
            <a:spLocks noChangeAspect="1" noChangeShapeType="1"/>
          </p:cNvSpPr>
          <p:nvPr/>
        </p:nvSpPr>
        <p:spPr bwMode="auto">
          <a:xfrm>
            <a:off x="107950" y="1482725"/>
            <a:ext cx="0" cy="3586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66" name="Line 6"/>
          <p:cNvSpPr>
            <a:spLocks noChangeAspect="1" noChangeShapeType="1"/>
          </p:cNvSpPr>
          <p:nvPr/>
        </p:nvSpPr>
        <p:spPr bwMode="auto">
          <a:xfrm>
            <a:off x="1738313" y="1374775"/>
            <a:ext cx="0" cy="3694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67" name="Line 7"/>
          <p:cNvSpPr>
            <a:spLocks noChangeAspect="1" noChangeShapeType="1"/>
          </p:cNvSpPr>
          <p:nvPr/>
        </p:nvSpPr>
        <p:spPr bwMode="auto">
          <a:xfrm>
            <a:off x="3368675" y="1444625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69" name="Line 9"/>
          <p:cNvSpPr>
            <a:spLocks noChangeAspect="1" noChangeShapeType="1"/>
          </p:cNvSpPr>
          <p:nvPr/>
        </p:nvSpPr>
        <p:spPr bwMode="auto">
          <a:xfrm>
            <a:off x="-41275" y="1739900"/>
            <a:ext cx="5148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70" name="Line 10"/>
          <p:cNvSpPr>
            <a:spLocks noChangeAspect="1" noChangeShapeType="1"/>
          </p:cNvSpPr>
          <p:nvPr/>
        </p:nvSpPr>
        <p:spPr bwMode="auto">
          <a:xfrm>
            <a:off x="-41275" y="3368675"/>
            <a:ext cx="5148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71" name="Line 11"/>
          <p:cNvSpPr>
            <a:spLocks noChangeAspect="1" noChangeShapeType="1"/>
          </p:cNvSpPr>
          <p:nvPr/>
        </p:nvSpPr>
        <p:spPr bwMode="auto">
          <a:xfrm>
            <a:off x="-41275" y="4997450"/>
            <a:ext cx="5148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72" name="Line 12"/>
          <p:cNvSpPr>
            <a:spLocks noChangeAspect="1" noChangeShapeType="1"/>
          </p:cNvSpPr>
          <p:nvPr/>
        </p:nvSpPr>
        <p:spPr bwMode="auto">
          <a:xfrm>
            <a:off x="4997450" y="1374775"/>
            <a:ext cx="0" cy="3694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75" name="Line 15"/>
          <p:cNvSpPr>
            <a:spLocks noChangeAspect="1" noChangeShapeType="1"/>
          </p:cNvSpPr>
          <p:nvPr/>
        </p:nvSpPr>
        <p:spPr bwMode="auto">
          <a:xfrm>
            <a:off x="1520825" y="1519238"/>
            <a:ext cx="3529013" cy="3527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76" name="Line 16"/>
          <p:cNvSpPr>
            <a:spLocks noChangeAspect="1" noChangeShapeType="1"/>
          </p:cNvSpPr>
          <p:nvPr/>
        </p:nvSpPr>
        <p:spPr bwMode="auto">
          <a:xfrm>
            <a:off x="3149600" y="1516063"/>
            <a:ext cx="2009775" cy="2009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77" name="Line 17"/>
          <p:cNvSpPr>
            <a:spLocks noChangeAspect="1" noChangeShapeType="1"/>
          </p:cNvSpPr>
          <p:nvPr/>
        </p:nvSpPr>
        <p:spPr bwMode="auto">
          <a:xfrm>
            <a:off x="0" y="1624013"/>
            <a:ext cx="3530600" cy="353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78" name="Line 18"/>
          <p:cNvSpPr>
            <a:spLocks noChangeAspect="1" noChangeShapeType="1"/>
          </p:cNvSpPr>
          <p:nvPr/>
        </p:nvSpPr>
        <p:spPr bwMode="auto">
          <a:xfrm>
            <a:off x="0" y="3255963"/>
            <a:ext cx="1792288" cy="1790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80" name="Line 20"/>
          <p:cNvSpPr>
            <a:spLocks noChangeAspect="1" noChangeShapeType="1"/>
          </p:cNvSpPr>
          <p:nvPr/>
        </p:nvSpPr>
        <p:spPr bwMode="auto">
          <a:xfrm flipH="1">
            <a:off x="25400" y="1482725"/>
            <a:ext cx="3586163" cy="361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81" name="Line 21"/>
          <p:cNvSpPr>
            <a:spLocks noChangeAspect="1" noChangeShapeType="1"/>
          </p:cNvSpPr>
          <p:nvPr/>
        </p:nvSpPr>
        <p:spPr bwMode="auto">
          <a:xfrm flipH="1">
            <a:off x="20638" y="1482725"/>
            <a:ext cx="1960562" cy="1978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82" name="Line 22"/>
          <p:cNvSpPr>
            <a:spLocks noChangeAspect="1" noChangeShapeType="1"/>
          </p:cNvSpPr>
          <p:nvPr/>
        </p:nvSpPr>
        <p:spPr bwMode="auto">
          <a:xfrm flipH="1">
            <a:off x="1685925" y="1516063"/>
            <a:ext cx="3529013" cy="3529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84" name="Line 24"/>
          <p:cNvSpPr>
            <a:spLocks noChangeAspect="1" noChangeShapeType="1"/>
          </p:cNvSpPr>
          <p:nvPr/>
        </p:nvSpPr>
        <p:spPr bwMode="auto">
          <a:xfrm flipH="1">
            <a:off x="3260725" y="3255963"/>
            <a:ext cx="1846263" cy="184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86" name="AutoShape 26"/>
          <p:cNvSpPr>
            <a:spLocks noChangeAspect="1" noChangeArrowheads="1"/>
          </p:cNvSpPr>
          <p:nvPr/>
        </p:nvSpPr>
        <p:spPr bwMode="auto">
          <a:xfrm>
            <a:off x="1757363" y="2565400"/>
            <a:ext cx="1585912" cy="79533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5387" name="AutoShape 27"/>
          <p:cNvSpPr>
            <a:spLocks noChangeAspect="1" noChangeArrowheads="1"/>
          </p:cNvSpPr>
          <p:nvPr/>
        </p:nvSpPr>
        <p:spPr bwMode="auto">
          <a:xfrm>
            <a:off x="1757363" y="4194175"/>
            <a:ext cx="1585912" cy="795338"/>
          </a:xfrm>
          <a:prstGeom prst="triangle">
            <a:avLst>
              <a:gd name="adj" fmla="val 50000"/>
            </a:avLst>
          </a:prstGeom>
          <a:solidFill>
            <a:srgbClr val="FFCC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5388" name="AutoShape 28"/>
          <p:cNvSpPr>
            <a:spLocks noChangeAspect="1" noChangeArrowheads="1"/>
          </p:cNvSpPr>
          <p:nvPr/>
        </p:nvSpPr>
        <p:spPr bwMode="auto">
          <a:xfrm rot="10800000">
            <a:off x="1763713" y="3373438"/>
            <a:ext cx="1584325" cy="795337"/>
          </a:xfrm>
          <a:prstGeom prst="triangle">
            <a:avLst>
              <a:gd name="adj" fmla="val 50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5389" name="AutoShape 29"/>
          <p:cNvSpPr>
            <a:spLocks noChangeAspect="1" noChangeArrowheads="1"/>
          </p:cNvSpPr>
          <p:nvPr/>
        </p:nvSpPr>
        <p:spPr bwMode="auto">
          <a:xfrm rot="5400000">
            <a:off x="1350962" y="3779838"/>
            <a:ext cx="1585913" cy="795338"/>
          </a:xfrm>
          <a:prstGeom prst="triangle">
            <a:avLst>
              <a:gd name="adj" fmla="val 50000"/>
            </a:avLst>
          </a:prstGeom>
          <a:solidFill>
            <a:srgbClr val="FFCC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5390" name="AutoShape 30"/>
          <p:cNvSpPr>
            <a:spLocks noChangeAspect="1" noChangeArrowheads="1"/>
          </p:cNvSpPr>
          <p:nvPr/>
        </p:nvSpPr>
        <p:spPr bwMode="auto">
          <a:xfrm rot="-5400000">
            <a:off x="2165351" y="3787775"/>
            <a:ext cx="1585912" cy="795337"/>
          </a:xfrm>
          <a:prstGeom prst="triangle">
            <a:avLst>
              <a:gd name="adj" fmla="val 50000"/>
            </a:avLst>
          </a:prstGeom>
          <a:solidFill>
            <a:srgbClr val="FFCC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5391" name="AutoShape 31"/>
          <p:cNvSpPr>
            <a:spLocks noChangeAspect="1" noChangeArrowheads="1"/>
          </p:cNvSpPr>
          <p:nvPr/>
        </p:nvSpPr>
        <p:spPr bwMode="auto">
          <a:xfrm rot="5400000">
            <a:off x="1350963" y="2159000"/>
            <a:ext cx="1585912" cy="795338"/>
          </a:xfrm>
          <a:prstGeom prst="triangle">
            <a:avLst>
              <a:gd name="adj" fmla="val 50000"/>
            </a:avLst>
          </a:prstGeom>
          <a:solidFill>
            <a:srgbClr val="FFCC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5392" name="AutoShape 32"/>
          <p:cNvSpPr>
            <a:spLocks noChangeAspect="1" noChangeArrowheads="1"/>
          </p:cNvSpPr>
          <p:nvPr/>
        </p:nvSpPr>
        <p:spPr bwMode="auto">
          <a:xfrm rot="5400000">
            <a:off x="2973387" y="2151063"/>
            <a:ext cx="1585913" cy="795338"/>
          </a:xfrm>
          <a:prstGeom prst="triangle">
            <a:avLst>
              <a:gd name="adj" fmla="val 50000"/>
            </a:avLst>
          </a:prstGeom>
          <a:solidFill>
            <a:srgbClr val="FFCC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5393" name="AutoShape 33"/>
          <p:cNvSpPr>
            <a:spLocks noChangeAspect="1" noChangeArrowheads="1"/>
          </p:cNvSpPr>
          <p:nvPr/>
        </p:nvSpPr>
        <p:spPr bwMode="auto">
          <a:xfrm rot="-5400000">
            <a:off x="2165350" y="2157413"/>
            <a:ext cx="1585913" cy="795337"/>
          </a:xfrm>
          <a:prstGeom prst="triangle">
            <a:avLst>
              <a:gd name="adj" fmla="val 50000"/>
            </a:avLst>
          </a:prstGeom>
          <a:solidFill>
            <a:srgbClr val="FFCC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5394" name="AutoShape 34"/>
          <p:cNvSpPr>
            <a:spLocks noChangeAspect="1" noChangeArrowheads="1"/>
          </p:cNvSpPr>
          <p:nvPr/>
        </p:nvSpPr>
        <p:spPr bwMode="auto">
          <a:xfrm rot="-5400000">
            <a:off x="536575" y="2141538"/>
            <a:ext cx="1585913" cy="795337"/>
          </a:xfrm>
          <a:prstGeom prst="triangle">
            <a:avLst>
              <a:gd name="adj" fmla="val 50000"/>
            </a:avLst>
          </a:prstGeom>
          <a:solidFill>
            <a:srgbClr val="FFCC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5400" name="Rectangle 40"/>
          <p:cNvSpPr>
            <a:spLocks/>
          </p:cNvSpPr>
          <p:nvPr/>
        </p:nvSpPr>
        <p:spPr bwMode="auto">
          <a:xfrm>
            <a:off x="5364163" y="2349500"/>
            <a:ext cx="37798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2400"/>
              <a:t>úhlopříčky dlaždic</a:t>
            </a:r>
          </a:p>
        </p:txBody>
      </p:sp>
      <p:sp>
        <p:nvSpPr>
          <p:cNvPr id="15402" name="Rectangle 42"/>
          <p:cNvSpPr>
            <a:spLocks/>
          </p:cNvSpPr>
          <p:nvPr/>
        </p:nvSpPr>
        <p:spPr bwMode="auto">
          <a:xfrm>
            <a:off x="1290638" y="2309813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400" b="1"/>
              <a:t>1</a:t>
            </a:r>
          </a:p>
        </p:txBody>
      </p:sp>
      <p:sp>
        <p:nvSpPr>
          <p:cNvPr id="15403" name="Rectangle 43"/>
          <p:cNvSpPr>
            <a:spLocks/>
          </p:cNvSpPr>
          <p:nvPr/>
        </p:nvSpPr>
        <p:spPr bwMode="auto">
          <a:xfrm>
            <a:off x="1866900" y="2309813"/>
            <a:ext cx="360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400" b="1"/>
              <a:t>2</a:t>
            </a:r>
          </a:p>
        </p:txBody>
      </p:sp>
      <p:sp>
        <p:nvSpPr>
          <p:cNvPr id="15404" name="Rectangle 44"/>
          <p:cNvSpPr>
            <a:spLocks/>
          </p:cNvSpPr>
          <p:nvPr/>
        </p:nvSpPr>
        <p:spPr bwMode="auto">
          <a:xfrm>
            <a:off x="3522663" y="2309813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400" b="1"/>
              <a:t>4</a:t>
            </a:r>
          </a:p>
        </p:txBody>
      </p:sp>
      <p:sp>
        <p:nvSpPr>
          <p:cNvPr id="15405" name="Rectangle 45"/>
          <p:cNvSpPr>
            <a:spLocks/>
          </p:cNvSpPr>
          <p:nvPr/>
        </p:nvSpPr>
        <p:spPr bwMode="auto">
          <a:xfrm>
            <a:off x="2874963" y="2309813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400" b="1"/>
              <a:t>3</a:t>
            </a:r>
          </a:p>
        </p:txBody>
      </p:sp>
      <p:sp>
        <p:nvSpPr>
          <p:cNvPr id="15406" name="Rectangle 46"/>
          <p:cNvSpPr>
            <a:spLocks/>
          </p:cNvSpPr>
          <p:nvPr/>
        </p:nvSpPr>
        <p:spPr bwMode="auto">
          <a:xfrm>
            <a:off x="1866900" y="3894138"/>
            <a:ext cx="360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400" b="1"/>
              <a:t>1</a:t>
            </a:r>
          </a:p>
        </p:txBody>
      </p:sp>
      <p:sp>
        <p:nvSpPr>
          <p:cNvPr id="15407" name="Rectangle 47"/>
          <p:cNvSpPr>
            <a:spLocks/>
          </p:cNvSpPr>
          <p:nvPr/>
        </p:nvSpPr>
        <p:spPr bwMode="auto">
          <a:xfrm>
            <a:off x="2370138" y="3462338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400" b="1"/>
              <a:t>2</a:t>
            </a:r>
          </a:p>
        </p:txBody>
      </p:sp>
      <p:sp>
        <p:nvSpPr>
          <p:cNvPr id="15408" name="Rectangle 48"/>
          <p:cNvSpPr>
            <a:spLocks/>
          </p:cNvSpPr>
          <p:nvPr/>
        </p:nvSpPr>
        <p:spPr bwMode="auto">
          <a:xfrm>
            <a:off x="2874963" y="3967163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400" b="1"/>
              <a:t>3</a:t>
            </a:r>
          </a:p>
        </p:txBody>
      </p:sp>
      <p:sp>
        <p:nvSpPr>
          <p:cNvPr id="15409" name="Rectangle 49"/>
          <p:cNvSpPr>
            <a:spLocks/>
          </p:cNvSpPr>
          <p:nvPr/>
        </p:nvSpPr>
        <p:spPr bwMode="auto">
          <a:xfrm>
            <a:off x="2370138" y="4470400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400" b="1"/>
              <a:t>4</a:t>
            </a:r>
          </a:p>
        </p:txBody>
      </p:sp>
      <p:sp>
        <p:nvSpPr>
          <p:cNvPr id="15410" name="Rectangle 50"/>
          <p:cNvSpPr>
            <a:spLocks/>
          </p:cNvSpPr>
          <p:nvPr/>
        </p:nvSpPr>
        <p:spPr bwMode="auto">
          <a:xfrm>
            <a:off x="5364163" y="1557338"/>
            <a:ext cx="3779837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2400"/>
              <a:t>dlažba ze čtvercových dlaždic</a:t>
            </a:r>
          </a:p>
        </p:txBody>
      </p:sp>
      <p:sp>
        <p:nvSpPr>
          <p:cNvPr id="15411" name="Rectangle 51"/>
          <p:cNvSpPr>
            <a:spLocks/>
          </p:cNvSpPr>
          <p:nvPr/>
        </p:nvSpPr>
        <p:spPr bwMode="auto">
          <a:xfrm>
            <a:off x="5364163" y="2781300"/>
            <a:ext cx="37798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2400"/>
              <a:t>pravoúhlý trojúhelník</a:t>
            </a:r>
          </a:p>
        </p:txBody>
      </p:sp>
      <p:sp>
        <p:nvSpPr>
          <p:cNvPr id="15412" name="Rectangle 52"/>
          <p:cNvSpPr>
            <a:spLocks/>
          </p:cNvSpPr>
          <p:nvPr/>
        </p:nvSpPr>
        <p:spPr bwMode="auto">
          <a:xfrm>
            <a:off x="5364163" y="3213100"/>
            <a:ext cx="37798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2400"/>
              <a:t>čtverce nad odvěsnami</a:t>
            </a:r>
          </a:p>
        </p:txBody>
      </p:sp>
      <p:sp>
        <p:nvSpPr>
          <p:cNvPr id="15414" name="Rectangle 54"/>
          <p:cNvSpPr>
            <a:spLocks/>
          </p:cNvSpPr>
          <p:nvPr/>
        </p:nvSpPr>
        <p:spPr bwMode="auto">
          <a:xfrm>
            <a:off x="5364163" y="3644900"/>
            <a:ext cx="35274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2400"/>
              <a:t>čtverec nad přeponou</a:t>
            </a:r>
          </a:p>
        </p:txBody>
      </p:sp>
      <p:sp>
        <p:nvSpPr>
          <p:cNvPr id="15415" name="Rectangle 55"/>
          <p:cNvSpPr>
            <a:spLocks/>
          </p:cNvSpPr>
          <p:nvPr/>
        </p:nvSpPr>
        <p:spPr bwMode="auto">
          <a:xfrm>
            <a:off x="5364163" y="4076700"/>
            <a:ext cx="37798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2400"/>
              <a:t>očíslujeme trojúhelníky</a:t>
            </a:r>
          </a:p>
        </p:txBody>
      </p:sp>
      <p:sp>
        <p:nvSpPr>
          <p:cNvPr id="15416" name="Rectangle 56"/>
          <p:cNvSpPr>
            <a:spLocks/>
          </p:cNvSpPr>
          <p:nvPr/>
        </p:nvSpPr>
        <p:spPr bwMode="auto">
          <a:xfrm>
            <a:off x="5364163" y="4508500"/>
            <a:ext cx="35274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2400" b="1">
                <a:solidFill>
                  <a:srgbClr val="008000"/>
                </a:solidFill>
              </a:rPr>
              <a:t>Co jste zjistili?</a:t>
            </a:r>
          </a:p>
        </p:txBody>
      </p:sp>
      <p:sp>
        <p:nvSpPr>
          <p:cNvPr id="15417" name="Rectangle 57"/>
          <p:cNvSpPr>
            <a:spLocks/>
          </p:cNvSpPr>
          <p:nvPr/>
        </p:nvSpPr>
        <p:spPr bwMode="auto">
          <a:xfrm>
            <a:off x="250825" y="5229225"/>
            <a:ext cx="8642350" cy="1484313"/>
          </a:xfrm>
          <a:prstGeom prst="rect">
            <a:avLst/>
          </a:prstGeom>
          <a:noFill/>
          <a:ln w="12700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cs-CZ" sz="2400" b="1">
                <a:solidFill>
                  <a:srgbClr val="990000"/>
                </a:solidFill>
              </a:rPr>
              <a:t>V pravoúhlém trojúhelníku je obsah čtverce nad přeponou roven součtu obsahů čtverců nad oběma odvěsnami.</a:t>
            </a:r>
          </a:p>
          <a:p>
            <a:pPr marL="342900" indent="-342900" algn="ctr">
              <a:spcBef>
                <a:spcPct val="20000"/>
              </a:spcBef>
            </a:pPr>
            <a:r>
              <a:rPr lang="cs-CZ" sz="2400" b="1">
                <a:solidFill>
                  <a:srgbClr val="990000"/>
                </a:solidFill>
              </a:rPr>
              <a:t>= </a:t>
            </a:r>
            <a:r>
              <a:rPr lang="cs-CZ" sz="2800" b="1">
                <a:solidFill>
                  <a:srgbClr val="990000"/>
                </a:solidFill>
              </a:rPr>
              <a:t>Pythagorova věta</a:t>
            </a:r>
          </a:p>
        </p:txBody>
      </p:sp>
      <p:sp>
        <p:nvSpPr>
          <p:cNvPr id="15418" name="Arc 58"/>
          <p:cNvSpPr>
            <a:spLocks/>
          </p:cNvSpPr>
          <p:nvPr/>
        </p:nvSpPr>
        <p:spPr bwMode="auto">
          <a:xfrm rot="7967773">
            <a:off x="2445544" y="2604294"/>
            <a:ext cx="225425" cy="233363"/>
          </a:xfrm>
          <a:custGeom>
            <a:avLst/>
            <a:gdLst>
              <a:gd name="T0" fmla="*/ 0 w 22189"/>
              <a:gd name="T1" fmla="*/ 86 h 21600"/>
              <a:gd name="T2" fmla="*/ 225425 w 22189"/>
              <a:gd name="T3" fmla="*/ 233363 h 21600"/>
              <a:gd name="T4" fmla="*/ 5984 w 22189"/>
              <a:gd name="T5" fmla="*/ 233363 h 21600"/>
              <a:gd name="T6" fmla="*/ 0 60000 65536"/>
              <a:gd name="T7" fmla="*/ 0 60000 65536"/>
              <a:gd name="T8" fmla="*/ 0 60000 65536"/>
              <a:gd name="T9" fmla="*/ 0 w 22189"/>
              <a:gd name="T10" fmla="*/ 0 h 21600"/>
              <a:gd name="T11" fmla="*/ 22189 w 2218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189" h="21600" fill="none" extrusionOk="0">
                <a:moveTo>
                  <a:pt x="0" y="8"/>
                </a:moveTo>
                <a:cubicBezTo>
                  <a:pt x="196" y="2"/>
                  <a:pt x="392" y="-1"/>
                  <a:pt x="589" y="0"/>
                </a:cubicBezTo>
                <a:cubicBezTo>
                  <a:pt x="12518" y="0"/>
                  <a:pt x="22189" y="9670"/>
                  <a:pt x="22189" y="21600"/>
                </a:cubicBezTo>
              </a:path>
              <a:path w="22189" h="21600" stroke="0" extrusionOk="0">
                <a:moveTo>
                  <a:pt x="0" y="8"/>
                </a:moveTo>
                <a:cubicBezTo>
                  <a:pt x="196" y="2"/>
                  <a:pt x="392" y="-1"/>
                  <a:pt x="589" y="0"/>
                </a:cubicBezTo>
                <a:cubicBezTo>
                  <a:pt x="12518" y="0"/>
                  <a:pt x="22189" y="9670"/>
                  <a:pt x="22189" y="21600"/>
                </a:cubicBezTo>
                <a:lnTo>
                  <a:pt x="589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5419" name="Oval 59"/>
          <p:cNvSpPr>
            <a:spLocks noChangeAspect="1" noChangeArrowheads="1"/>
          </p:cNvSpPr>
          <p:nvPr/>
        </p:nvSpPr>
        <p:spPr bwMode="auto">
          <a:xfrm>
            <a:off x="2530475" y="2670175"/>
            <a:ext cx="36513" cy="365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5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5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20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2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8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5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5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2000" fill="hold"/>
                                        <p:tgtEl>
                                          <p:spTgt spid="15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2000" fill="hold"/>
                                        <p:tgtEl>
                                          <p:spTgt spid="15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4" dur="100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7" dur="10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0" dur="10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3" dur="10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2000" fill="hold"/>
                                        <p:tgtEl>
                                          <p:spTgt spid="15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2000" fill="hold"/>
                                        <p:tgtEl>
                                          <p:spTgt spid="15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3" dur="10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6" dur="10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9" dur="10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2" dur="10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2000" fill="hold"/>
                                        <p:tgtEl>
                                          <p:spTgt spid="15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2000" fill="hold"/>
                                        <p:tgtEl>
                                          <p:spTgt spid="15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2000"/>
                                        <p:tgtEl>
                                          <p:spTgt spid="15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200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200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2000"/>
                                        <p:tgtEl>
                                          <p:spTgt spid="15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000"/>
                            </p:stCondLst>
                            <p:childTnLst>
                              <p:par>
                                <p:cTn id="1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200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2000"/>
                                        <p:tgtEl>
                                          <p:spTgt spid="1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2000"/>
                                        <p:tgtEl>
                                          <p:spTgt spid="1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2000"/>
                                        <p:tgtEl>
                                          <p:spTgt spid="15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6000"/>
                            </p:stCondLst>
                            <p:childTnLst>
                              <p:par>
                                <p:cTn id="15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8" dur="500"/>
                                        <p:tgtEl>
                                          <p:spTgt spid="15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9" dur="500"/>
                                        <p:tgtEl>
                                          <p:spTgt spid="15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500"/>
                                        <p:tgtEl>
                                          <p:spTgt spid="15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2000" fill="hold"/>
                                        <p:tgtEl>
                                          <p:spTgt spid="15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2000" fill="hold"/>
                                        <p:tgtEl>
                                          <p:spTgt spid="15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nimBg="1"/>
      <p:bldP spid="15366" grpId="0" animBg="1"/>
      <p:bldP spid="15367" grpId="0" animBg="1"/>
      <p:bldP spid="15369" grpId="0" animBg="1"/>
      <p:bldP spid="15370" grpId="0" animBg="1"/>
      <p:bldP spid="15371" grpId="0" animBg="1"/>
      <p:bldP spid="15372" grpId="0" animBg="1"/>
      <p:bldP spid="15375" grpId="0" animBg="1"/>
      <p:bldP spid="15376" grpId="0" animBg="1"/>
      <p:bldP spid="15377" grpId="0" animBg="1"/>
      <p:bldP spid="15378" grpId="0" animBg="1"/>
      <p:bldP spid="15380" grpId="0" animBg="1"/>
      <p:bldP spid="15381" grpId="0" animBg="1"/>
      <p:bldP spid="15382" grpId="0" animBg="1"/>
      <p:bldP spid="15384" grpId="0" animBg="1"/>
      <p:bldP spid="15386" grpId="0" animBg="1"/>
      <p:bldP spid="15387" grpId="0" animBg="1"/>
      <p:bldP spid="15388" grpId="0" animBg="1"/>
      <p:bldP spid="15389" grpId="0" animBg="1"/>
      <p:bldP spid="15390" grpId="0" animBg="1"/>
      <p:bldP spid="15391" grpId="0" animBg="1"/>
      <p:bldP spid="15392" grpId="0" animBg="1"/>
      <p:bldP spid="15393" grpId="0" animBg="1"/>
      <p:bldP spid="15394" grpId="0" animBg="1"/>
      <p:bldP spid="15400" grpId="0"/>
      <p:bldP spid="15402" grpId="0"/>
      <p:bldP spid="15403" grpId="0"/>
      <p:bldP spid="15404" grpId="0"/>
      <p:bldP spid="15405" grpId="0"/>
      <p:bldP spid="15406" grpId="0"/>
      <p:bldP spid="15407" grpId="0"/>
      <p:bldP spid="15408" grpId="0"/>
      <p:bldP spid="15409" grpId="0"/>
      <p:bldP spid="15410" grpId="0"/>
      <p:bldP spid="15411" grpId="0"/>
      <p:bldP spid="15412" grpId="0"/>
      <p:bldP spid="15414" grpId="0"/>
      <p:bldP spid="15415" grpId="0"/>
      <p:bldP spid="15416" grpId="0"/>
      <p:bldP spid="15417" grpId="0" animBg="1"/>
      <p:bldP spid="15418" grpId="0" animBg="1"/>
      <p:bldP spid="154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F31FE5-3EDA-4133-AD47-317346BD7BAA}" type="slidenum">
              <a:rPr lang="cs-CZ"/>
              <a:pPr/>
              <a:t>4</a:t>
            </a:fld>
            <a:endParaRPr lang="cs-CZ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Pythagorova věta - důkaz</a:t>
            </a:r>
          </a:p>
        </p:txBody>
      </p:sp>
      <p:sp>
        <p:nvSpPr>
          <p:cNvPr id="16393" name="Rectangle 9"/>
          <p:cNvSpPr>
            <a:spLocks noChangeAspect="1" noChangeArrowheads="1"/>
          </p:cNvSpPr>
          <p:nvPr/>
        </p:nvSpPr>
        <p:spPr bwMode="auto">
          <a:xfrm rot="2207458">
            <a:off x="1116013" y="2205038"/>
            <a:ext cx="2520950" cy="252095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395" name="AutoShape 11"/>
          <p:cNvSpPr>
            <a:spLocks noChangeArrowheads="1"/>
          </p:cNvSpPr>
          <p:nvPr/>
        </p:nvSpPr>
        <p:spPr bwMode="auto">
          <a:xfrm>
            <a:off x="5005388" y="1700213"/>
            <a:ext cx="2016125" cy="151130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396" name="AutoShape 12"/>
          <p:cNvSpPr>
            <a:spLocks noChangeArrowheads="1"/>
          </p:cNvSpPr>
          <p:nvPr/>
        </p:nvSpPr>
        <p:spPr bwMode="auto">
          <a:xfrm rot="10800000">
            <a:off x="5003800" y="1700213"/>
            <a:ext cx="2016125" cy="151130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397" name="AutoShape 13"/>
          <p:cNvSpPr>
            <a:spLocks noChangeArrowheads="1"/>
          </p:cNvSpPr>
          <p:nvPr/>
        </p:nvSpPr>
        <p:spPr bwMode="auto">
          <a:xfrm rot="5400000">
            <a:off x="6769100" y="3465513"/>
            <a:ext cx="2016125" cy="151130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398" name="AutoShape 14"/>
          <p:cNvSpPr>
            <a:spLocks noChangeArrowheads="1"/>
          </p:cNvSpPr>
          <p:nvPr/>
        </p:nvSpPr>
        <p:spPr bwMode="auto">
          <a:xfrm rot="-5400000">
            <a:off x="6769100" y="3465513"/>
            <a:ext cx="2016125" cy="151130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399" name="Rectangle 15"/>
          <p:cNvSpPr>
            <a:spLocks/>
          </p:cNvSpPr>
          <p:nvPr/>
        </p:nvSpPr>
        <p:spPr bwMode="auto">
          <a:xfrm>
            <a:off x="828675" y="1125538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a</a:t>
            </a:r>
          </a:p>
        </p:txBody>
      </p:sp>
      <p:sp>
        <p:nvSpPr>
          <p:cNvPr id="16400" name="Rectangle 16"/>
          <p:cNvSpPr>
            <a:spLocks/>
          </p:cNvSpPr>
          <p:nvPr/>
        </p:nvSpPr>
        <p:spPr bwMode="auto">
          <a:xfrm>
            <a:off x="252413" y="4221163"/>
            <a:ext cx="3603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a</a:t>
            </a:r>
          </a:p>
        </p:txBody>
      </p:sp>
      <p:sp>
        <p:nvSpPr>
          <p:cNvPr id="16401" name="Rectangle 17"/>
          <p:cNvSpPr>
            <a:spLocks/>
          </p:cNvSpPr>
          <p:nvPr/>
        </p:nvSpPr>
        <p:spPr bwMode="auto">
          <a:xfrm>
            <a:off x="3276600" y="5084763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a</a:t>
            </a:r>
          </a:p>
        </p:txBody>
      </p:sp>
      <p:sp>
        <p:nvSpPr>
          <p:cNvPr id="16402" name="Rectangle 18"/>
          <p:cNvSpPr>
            <a:spLocks/>
          </p:cNvSpPr>
          <p:nvPr/>
        </p:nvSpPr>
        <p:spPr bwMode="auto">
          <a:xfrm>
            <a:off x="4140200" y="2060575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a</a:t>
            </a:r>
          </a:p>
        </p:txBody>
      </p:sp>
      <p:sp>
        <p:nvSpPr>
          <p:cNvPr id="16405" name="Rectangle 21"/>
          <p:cNvSpPr>
            <a:spLocks/>
          </p:cNvSpPr>
          <p:nvPr/>
        </p:nvSpPr>
        <p:spPr bwMode="auto">
          <a:xfrm>
            <a:off x="7597775" y="5084763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a</a:t>
            </a:r>
          </a:p>
        </p:txBody>
      </p:sp>
      <p:sp>
        <p:nvSpPr>
          <p:cNvPr id="16406" name="Rectangle 22"/>
          <p:cNvSpPr>
            <a:spLocks/>
          </p:cNvSpPr>
          <p:nvPr/>
        </p:nvSpPr>
        <p:spPr bwMode="auto">
          <a:xfrm>
            <a:off x="7597775" y="1196975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a</a:t>
            </a:r>
          </a:p>
        </p:txBody>
      </p:sp>
      <p:sp>
        <p:nvSpPr>
          <p:cNvPr id="16407" name="Rectangle 23"/>
          <p:cNvSpPr>
            <a:spLocks/>
          </p:cNvSpPr>
          <p:nvPr/>
        </p:nvSpPr>
        <p:spPr bwMode="auto">
          <a:xfrm>
            <a:off x="3060700" y="1196975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b</a:t>
            </a:r>
          </a:p>
        </p:txBody>
      </p:sp>
      <p:sp>
        <p:nvSpPr>
          <p:cNvPr id="16412" name="Rectangle 28"/>
          <p:cNvSpPr>
            <a:spLocks/>
          </p:cNvSpPr>
          <p:nvPr/>
        </p:nvSpPr>
        <p:spPr bwMode="auto">
          <a:xfrm>
            <a:off x="5797550" y="1196975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b</a:t>
            </a:r>
          </a:p>
        </p:txBody>
      </p:sp>
      <p:sp>
        <p:nvSpPr>
          <p:cNvPr id="16414" name="Rectangle 30"/>
          <p:cNvSpPr>
            <a:spLocks/>
          </p:cNvSpPr>
          <p:nvPr/>
        </p:nvSpPr>
        <p:spPr bwMode="auto">
          <a:xfrm>
            <a:off x="4140200" y="4076700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b</a:t>
            </a:r>
          </a:p>
        </p:txBody>
      </p:sp>
      <p:sp>
        <p:nvSpPr>
          <p:cNvPr id="16415" name="Rectangle 31"/>
          <p:cNvSpPr>
            <a:spLocks/>
          </p:cNvSpPr>
          <p:nvPr/>
        </p:nvSpPr>
        <p:spPr bwMode="auto">
          <a:xfrm>
            <a:off x="1331913" y="5157788"/>
            <a:ext cx="3603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b</a:t>
            </a:r>
          </a:p>
        </p:txBody>
      </p:sp>
      <p:sp>
        <p:nvSpPr>
          <p:cNvPr id="16416" name="Rectangle 32"/>
          <p:cNvSpPr>
            <a:spLocks/>
          </p:cNvSpPr>
          <p:nvPr/>
        </p:nvSpPr>
        <p:spPr bwMode="auto">
          <a:xfrm>
            <a:off x="252413" y="2205038"/>
            <a:ext cx="3603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b</a:t>
            </a:r>
          </a:p>
        </p:txBody>
      </p:sp>
      <p:sp>
        <p:nvSpPr>
          <p:cNvPr id="16417" name="Rectangle 33"/>
          <p:cNvSpPr>
            <a:spLocks/>
          </p:cNvSpPr>
          <p:nvPr/>
        </p:nvSpPr>
        <p:spPr bwMode="auto">
          <a:xfrm>
            <a:off x="1331913" y="2420938"/>
            <a:ext cx="3603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c</a:t>
            </a:r>
          </a:p>
        </p:txBody>
      </p:sp>
      <p:sp>
        <p:nvSpPr>
          <p:cNvPr id="16418" name="Rectangle 34"/>
          <p:cNvSpPr>
            <a:spLocks/>
          </p:cNvSpPr>
          <p:nvPr/>
        </p:nvSpPr>
        <p:spPr bwMode="auto">
          <a:xfrm>
            <a:off x="1404938" y="3933825"/>
            <a:ext cx="3603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c</a:t>
            </a:r>
          </a:p>
        </p:txBody>
      </p:sp>
      <p:sp>
        <p:nvSpPr>
          <p:cNvPr id="16419" name="Rectangle 35"/>
          <p:cNvSpPr>
            <a:spLocks/>
          </p:cNvSpPr>
          <p:nvPr/>
        </p:nvSpPr>
        <p:spPr bwMode="auto">
          <a:xfrm>
            <a:off x="2989263" y="3860800"/>
            <a:ext cx="3603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c</a:t>
            </a:r>
          </a:p>
        </p:txBody>
      </p:sp>
      <p:sp>
        <p:nvSpPr>
          <p:cNvPr id="16420" name="Rectangle 36"/>
          <p:cNvSpPr>
            <a:spLocks/>
          </p:cNvSpPr>
          <p:nvPr/>
        </p:nvSpPr>
        <p:spPr bwMode="auto">
          <a:xfrm>
            <a:off x="2844800" y="2276475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c</a:t>
            </a:r>
          </a:p>
        </p:txBody>
      </p:sp>
      <p:sp>
        <p:nvSpPr>
          <p:cNvPr id="16421" name="Rectangle 37"/>
          <p:cNvSpPr>
            <a:spLocks/>
          </p:cNvSpPr>
          <p:nvPr/>
        </p:nvSpPr>
        <p:spPr bwMode="auto">
          <a:xfrm>
            <a:off x="2124075" y="3141663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c</a:t>
            </a:r>
            <a:r>
              <a:rPr lang="cs-CZ" sz="3200" baseline="30000"/>
              <a:t>2</a:t>
            </a:r>
            <a:endParaRPr lang="cs-CZ" sz="3200"/>
          </a:p>
        </p:txBody>
      </p:sp>
      <p:sp>
        <p:nvSpPr>
          <p:cNvPr id="16435" name="AutoShape 51"/>
          <p:cNvSpPr>
            <a:spLocks noChangeAspect="1" noChangeArrowheads="1"/>
          </p:cNvSpPr>
          <p:nvPr/>
        </p:nvSpPr>
        <p:spPr bwMode="auto">
          <a:xfrm rot="-5400000">
            <a:off x="2376487" y="3465513"/>
            <a:ext cx="2016125" cy="151130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422" name="Arc 38"/>
          <p:cNvSpPr>
            <a:spLocks/>
          </p:cNvSpPr>
          <p:nvPr/>
        </p:nvSpPr>
        <p:spPr bwMode="auto">
          <a:xfrm rot="-5129160">
            <a:off x="3707607" y="4849018"/>
            <a:ext cx="431800" cy="360363"/>
          </a:xfrm>
          <a:custGeom>
            <a:avLst/>
            <a:gdLst>
              <a:gd name="T0" fmla="*/ 0 w 21600"/>
              <a:gd name="T1" fmla="*/ 0 h 21600"/>
              <a:gd name="T2" fmla="*/ 431800 w 21600"/>
              <a:gd name="T3" fmla="*/ 360363 h 21600"/>
              <a:gd name="T4" fmla="*/ 0 w 21600"/>
              <a:gd name="T5" fmla="*/ 3603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423" name="Oval 39"/>
          <p:cNvSpPr>
            <a:spLocks noChangeArrowheads="1"/>
          </p:cNvSpPr>
          <p:nvPr/>
        </p:nvSpPr>
        <p:spPr bwMode="auto">
          <a:xfrm rot="-5107471">
            <a:off x="3924300" y="5013325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426" name="Arc 42"/>
          <p:cNvSpPr>
            <a:spLocks/>
          </p:cNvSpPr>
          <p:nvPr/>
        </p:nvSpPr>
        <p:spPr bwMode="auto">
          <a:xfrm rot="-2573022">
            <a:off x="2341563" y="4786313"/>
            <a:ext cx="431800" cy="360362"/>
          </a:xfrm>
          <a:custGeom>
            <a:avLst/>
            <a:gdLst>
              <a:gd name="T0" fmla="*/ 0 w 21600"/>
              <a:gd name="T1" fmla="*/ 0 h 21600"/>
              <a:gd name="T2" fmla="*/ 431800 w 21600"/>
              <a:gd name="T3" fmla="*/ 360362 h 21600"/>
              <a:gd name="T4" fmla="*/ 0 w 21600"/>
              <a:gd name="T5" fmla="*/ 3603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427" name="Oval 43"/>
          <p:cNvSpPr>
            <a:spLocks noChangeArrowheads="1"/>
          </p:cNvSpPr>
          <p:nvPr/>
        </p:nvSpPr>
        <p:spPr bwMode="auto">
          <a:xfrm rot="-5107471">
            <a:off x="2557463" y="5013325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428" name="Rectangle 44"/>
          <p:cNvSpPr>
            <a:spLocks/>
          </p:cNvSpPr>
          <p:nvPr/>
        </p:nvSpPr>
        <p:spPr bwMode="auto">
          <a:xfrm>
            <a:off x="2413000" y="5157788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B</a:t>
            </a:r>
          </a:p>
        </p:txBody>
      </p:sp>
      <p:sp>
        <p:nvSpPr>
          <p:cNvPr id="16429" name="Rectangle 45"/>
          <p:cNvSpPr>
            <a:spLocks/>
          </p:cNvSpPr>
          <p:nvPr/>
        </p:nvSpPr>
        <p:spPr bwMode="auto">
          <a:xfrm>
            <a:off x="4140200" y="2925763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A</a:t>
            </a:r>
          </a:p>
        </p:txBody>
      </p:sp>
      <p:sp>
        <p:nvSpPr>
          <p:cNvPr id="16430" name="Rectangle 46"/>
          <p:cNvSpPr>
            <a:spLocks/>
          </p:cNvSpPr>
          <p:nvPr/>
        </p:nvSpPr>
        <p:spPr bwMode="auto">
          <a:xfrm>
            <a:off x="4068763" y="5084763"/>
            <a:ext cx="3603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C</a:t>
            </a:r>
          </a:p>
        </p:txBody>
      </p:sp>
      <p:sp>
        <p:nvSpPr>
          <p:cNvPr id="16431" name="Rectangle 47"/>
          <p:cNvSpPr>
            <a:spLocks/>
          </p:cNvSpPr>
          <p:nvPr/>
        </p:nvSpPr>
        <p:spPr bwMode="auto">
          <a:xfrm>
            <a:off x="3781425" y="3357563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>
                <a:latin typeface="Symbol" pitchFamily="18" charset="2"/>
              </a:rPr>
              <a:t>a</a:t>
            </a:r>
          </a:p>
        </p:txBody>
      </p:sp>
      <p:sp>
        <p:nvSpPr>
          <p:cNvPr id="16432" name="Rectangle 48"/>
          <p:cNvSpPr>
            <a:spLocks/>
          </p:cNvSpPr>
          <p:nvPr/>
        </p:nvSpPr>
        <p:spPr bwMode="auto">
          <a:xfrm>
            <a:off x="2844800" y="4652963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>
                <a:latin typeface="Symbol" pitchFamily="18" charset="2"/>
              </a:rPr>
              <a:t>b</a:t>
            </a:r>
          </a:p>
        </p:txBody>
      </p:sp>
      <p:sp>
        <p:nvSpPr>
          <p:cNvPr id="16450" name="Rectangle 66"/>
          <p:cNvSpPr>
            <a:spLocks noChangeArrowheads="1"/>
          </p:cNvSpPr>
          <p:nvPr/>
        </p:nvSpPr>
        <p:spPr bwMode="auto">
          <a:xfrm>
            <a:off x="5005388" y="3213100"/>
            <a:ext cx="2016125" cy="201612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436" name="Rectangle 52"/>
          <p:cNvSpPr>
            <a:spLocks/>
          </p:cNvSpPr>
          <p:nvPr/>
        </p:nvSpPr>
        <p:spPr bwMode="auto">
          <a:xfrm>
            <a:off x="3492500" y="4221163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1</a:t>
            </a:r>
          </a:p>
        </p:txBody>
      </p:sp>
      <p:sp>
        <p:nvSpPr>
          <p:cNvPr id="16440" name="Rectangle 56"/>
          <p:cNvSpPr>
            <a:spLocks/>
          </p:cNvSpPr>
          <p:nvPr/>
        </p:nvSpPr>
        <p:spPr bwMode="auto">
          <a:xfrm>
            <a:off x="7885113" y="4365625"/>
            <a:ext cx="3603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1</a:t>
            </a:r>
          </a:p>
        </p:txBody>
      </p:sp>
      <p:sp>
        <p:nvSpPr>
          <p:cNvPr id="16441" name="Rectangle 57"/>
          <p:cNvSpPr>
            <a:spLocks/>
          </p:cNvSpPr>
          <p:nvPr/>
        </p:nvSpPr>
        <p:spPr bwMode="auto">
          <a:xfrm>
            <a:off x="7308850" y="3573463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3</a:t>
            </a:r>
          </a:p>
        </p:txBody>
      </p:sp>
      <p:sp>
        <p:nvSpPr>
          <p:cNvPr id="16442" name="Rectangle 58"/>
          <p:cNvSpPr>
            <a:spLocks/>
          </p:cNvSpPr>
          <p:nvPr/>
        </p:nvSpPr>
        <p:spPr bwMode="auto">
          <a:xfrm>
            <a:off x="5292725" y="2492375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4</a:t>
            </a:r>
          </a:p>
        </p:txBody>
      </p:sp>
      <p:sp>
        <p:nvSpPr>
          <p:cNvPr id="16443" name="Rectangle 59"/>
          <p:cNvSpPr>
            <a:spLocks/>
          </p:cNvSpPr>
          <p:nvPr/>
        </p:nvSpPr>
        <p:spPr bwMode="auto">
          <a:xfrm>
            <a:off x="6300788" y="1989138"/>
            <a:ext cx="3603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2</a:t>
            </a:r>
          </a:p>
        </p:txBody>
      </p:sp>
      <p:sp>
        <p:nvSpPr>
          <p:cNvPr id="16444" name="Rectangle 60"/>
          <p:cNvSpPr>
            <a:spLocks/>
          </p:cNvSpPr>
          <p:nvPr/>
        </p:nvSpPr>
        <p:spPr bwMode="auto">
          <a:xfrm>
            <a:off x="5724525" y="5157788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b</a:t>
            </a:r>
          </a:p>
        </p:txBody>
      </p:sp>
      <p:sp>
        <p:nvSpPr>
          <p:cNvPr id="16445" name="Rectangle 61"/>
          <p:cNvSpPr>
            <a:spLocks/>
          </p:cNvSpPr>
          <p:nvPr/>
        </p:nvSpPr>
        <p:spPr bwMode="auto">
          <a:xfrm>
            <a:off x="8532813" y="4005263"/>
            <a:ext cx="3603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b</a:t>
            </a:r>
          </a:p>
        </p:txBody>
      </p:sp>
      <p:sp>
        <p:nvSpPr>
          <p:cNvPr id="16446" name="Rectangle 62"/>
          <p:cNvSpPr>
            <a:spLocks/>
          </p:cNvSpPr>
          <p:nvPr/>
        </p:nvSpPr>
        <p:spPr bwMode="auto">
          <a:xfrm>
            <a:off x="8532813" y="2276475"/>
            <a:ext cx="3603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a</a:t>
            </a:r>
          </a:p>
        </p:txBody>
      </p:sp>
      <p:sp>
        <p:nvSpPr>
          <p:cNvPr id="16449" name="Rectangle 65"/>
          <p:cNvSpPr>
            <a:spLocks/>
          </p:cNvSpPr>
          <p:nvPr/>
        </p:nvSpPr>
        <p:spPr bwMode="auto">
          <a:xfrm>
            <a:off x="5724525" y="3933825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b</a:t>
            </a:r>
            <a:r>
              <a:rPr lang="cs-CZ" sz="3200" baseline="30000"/>
              <a:t>2</a:t>
            </a:r>
            <a:endParaRPr lang="cs-CZ" sz="3200"/>
          </a:p>
        </p:txBody>
      </p:sp>
      <p:sp>
        <p:nvSpPr>
          <p:cNvPr id="16411" name="Rectangle 27"/>
          <p:cNvSpPr>
            <a:spLocks/>
          </p:cNvSpPr>
          <p:nvPr/>
        </p:nvSpPr>
        <p:spPr bwMode="auto">
          <a:xfrm>
            <a:off x="6661150" y="4005263"/>
            <a:ext cx="360363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b</a:t>
            </a:r>
          </a:p>
        </p:txBody>
      </p:sp>
      <p:sp>
        <p:nvSpPr>
          <p:cNvPr id="16451" name="Rectangle 67"/>
          <p:cNvSpPr>
            <a:spLocks noChangeArrowheads="1"/>
          </p:cNvSpPr>
          <p:nvPr/>
        </p:nvSpPr>
        <p:spPr bwMode="auto">
          <a:xfrm>
            <a:off x="7021513" y="1700213"/>
            <a:ext cx="1511300" cy="151288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413" name="Rectangle 29"/>
          <p:cNvSpPr>
            <a:spLocks/>
          </p:cNvSpPr>
          <p:nvPr/>
        </p:nvSpPr>
        <p:spPr bwMode="auto">
          <a:xfrm>
            <a:off x="5724525" y="3068638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b</a:t>
            </a:r>
          </a:p>
        </p:txBody>
      </p:sp>
      <p:sp>
        <p:nvSpPr>
          <p:cNvPr id="16448" name="Rectangle 64"/>
          <p:cNvSpPr>
            <a:spLocks/>
          </p:cNvSpPr>
          <p:nvPr/>
        </p:nvSpPr>
        <p:spPr bwMode="auto">
          <a:xfrm>
            <a:off x="7524750" y="2205038"/>
            <a:ext cx="576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a</a:t>
            </a:r>
            <a:r>
              <a:rPr lang="cs-CZ" sz="3200" baseline="30000"/>
              <a:t>2</a:t>
            </a:r>
            <a:endParaRPr lang="cs-CZ" sz="3200"/>
          </a:p>
        </p:txBody>
      </p:sp>
      <p:sp>
        <p:nvSpPr>
          <p:cNvPr id="16403" name="Rectangle 19"/>
          <p:cNvSpPr>
            <a:spLocks/>
          </p:cNvSpPr>
          <p:nvPr/>
        </p:nvSpPr>
        <p:spPr bwMode="auto">
          <a:xfrm>
            <a:off x="7597775" y="2708275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a</a:t>
            </a:r>
          </a:p>
        </p:txBody>
      </p:sp>
      <p:sp>
        <p:nvSpPr>
          <p:cNvPr id="16452" name="Rectangle 68"/>
          <p:cNvSpPr>
            <a:spLocks/>
          </p:cNvSpPr>
          <p:nvPr/>
        </p:nvSpPr>
        <p:spPr bwMode="auto">
          <a:xfrm>
            <a:off x="1908175" y="1196975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D</a:t>
            </a:r>
          </a:p>
        </p:txBody>
      </p:sp>
      <p:sp>
        <p:nvSpPr>
          <p:cNvPr id="16453" name="Rectangle 69"/>
          <p:cNvSpPr>
            <a:spLocks/>
          </p:cNvSpPr>
          <p:nvPr/>
        </p:nvSpPr>
        <p:spPr bwMode="auto">
          <a:xfrm>
            <a:off x="215900" y="3429000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E</a:t>
            </a:r>
          </a:p>
        </p:txBody>
      </p:sp>
      <p:sp>
        <p:nvSpPr>
          <p:cNvPr id="16455" name="Rectangle 71"/>
          <p:cNvSpPr>
            <a:spLocks noGrp="1"/>
          </p:cNvSpPr>
          <p:nvPr>
            <p:ph type="body" idx="1"/>
          </p:nvPr>
        </p:nvSpPr>
        <p:spPr>
          <a:xfrm>
            <a:off x="468313" y="5749925"/>
            <a:ext cx="8229600" cy="1108075"/>
          </a:xfrm>
          <a:noFill/>
        </p:spPr>
        <p:txBody>
          <a:bodyPr/>
          <a:lstStyle/>
          <a:p>
            <a:pPr eaLnBrk="1" hangingPunct="1"/>
            <a:r>
              <a:rPr lang="cs-CZ" smtClean="0"/>
              <a:t>Oba čtverce jsou shodné – délky stran jsou </a:t>
            </a:r>
            <a:r>
              <a:rPr lang="cs-CZ" i="1" smtClean="0"/>
              <a:t>a+b</a:t>
            </a:r>
            <a:r>
              <a:rPr lang="cs-CZ" smtClean="0"/>
              <a:t>, čtverce mají stejný obsah.</a:t>
            </a:r>
          </a:p>
        </p:txBody>
      </p:sp>
      <p:sp>
        <p:nvSpPr>
          <p:cNvPr id="16456" name="Rectangle 72"/>
          <p:cNvSpPr>
            <a:spLocks/>
          </p:cNvSpPr>
          <p:nvPr/>
        </p:nvSpPr>
        <p:spPr bwMode="auto">
          <a:xfrm>
            <a:off x="4645025" y="1557338"/>
            <a:ext cx="4498975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600"/>
              <a:t>První čtverec je rozdělen na: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3000"/>
              <a:t>4 shodné pravoúhlé trojúhelníky </a:t>
            </a:r>
            <a:r>
              <a:rPr lang="cs-CZ" sz="3000" i="1"/>
              <a:t>ABC</a:t>
            </a:r>
            <a:r>
              <a:rPr lang="cs-CZ" sz="3000"/>
              <a:t> s odvěsnami délek </a:t>
            </a:r>
            <a:r>
              <a:rPr lang="cs-CZ" sz="3000" i="1"/>
              <a:t>a, b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3000"/>
              <a:t>čtyřúhelník </a:t>
            </a:r>
            <a:r>
              <a:rPr lang="cs-CZ" sz="3000" i="1"/>
              <a:t>ADEB </a:t>
            </a:r>
            <a:r>
              <a:rPr lang="cs-CZ" sz="3000"/>
              <a:t>se stranou délky </a:t>
            </a:r>
            <a:r>
              <a:rPr lang="cs-CZ" sz="3000" i="1"/>
              <a:t>c</a:t>
            </a:r>
            <a:endParaRPr lang="cs-CZ" sz="3000"/>
          </a:p>
        </p:txBody>
      </p:sp>
      <p:sp>
        <p:nvSpPr>
          <p:cNvPr id="16457" name="Rectangle 73"/>
          <p:cNvSpPr>
            <a:spLocks/>
          </p:cNvSpPr>
          <p:nvPr/>
        </p:nvSpPr>
        <p:spPr bwMode="auto">
          <a:xfrm>
            <a:off x="4679950" y="2060575"/>
            <a:ext cx="4464050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3000"/>
              <a:t>úhel </a:t>
            </a:r>
            <a:r>
              <a:rPr lang="cs-CZ" sz="3000" i="1"/>
              <a:t>EBA</a:t>
            </a:r>
            <a:r>
              <a:rPr lang="cs-CZ" sz="3000"/>
              <a:t> je pravý, protože platí        </a:t>
            </a:r>
            <a:r>
              <a:rPr lang="en-US" sz="2400"/>
              <a:t>|</a:t>
            </a:r>
            <a:r>
              <a:rPr lang="en-US" sz="2400">
                <a:sym typeface="Symbol" pitchFamily="18" charset="2"/>
              </a:rPr>
              <a:t></a:t>
            </a:r>
            <a:r>
              <a:rPr lang="en-US" sz="2400" i="1">
                <a:sym typeface="Symbol" pitchFamily="18" charset="2"/>
              </a:rPr>
              <a:t>EBA</a:t>
            </a:r>
            <a:r>
              <a:rPr lang="en-US" sz="2400"/>
              <a:t>| =</a:t>
            </a:r>
            <a:r>
              <a:rPr lang="cs-CZ" sz="2400"/>
              <a:t> 180</a:t>
            </a:r>
            <a:r>
              <a:rPr lang="cs-CZ" sz="2400">
                <a:latin typeface="Symbol" pitchFamily="18" charset="2"/>
              </a:rPr>
              <a:t>°- (a+b) = 90°</a:t>
            </a:r>
            <a:r>
              <a:rPr lang="cs-CZ" sz="3000">
                <a:latin typeface="Symbol" pitchFamily="18" charset="2"/>
              </a:rPr>
              <a:t>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3000"/>
              <a:t>totéž platí pro jeho zbývající úhly </a:t>
            </a:r>
            <a:r>
              <a:rPr lang="cs-CZ" sz="3000">
                <a:sym typeface="Symbol" pitchFamily="18" charset="2"/>
              </a:rPr>
              <a:t></a:t>
            </a:r>
            <a:r>
              <a:rPr lang="cs-CZ" sz="3000"/>
              <a:t> čtyřúhelník </a:t>
            </a:r>
            <a:r>
              <a:rPr lang="cs-CZ" sz="3000" i="1"/>
              <a:t>ADEB </a:t>
            </a:r>
            <a:r>
              <a:rPr lang="cs-CZ" sz="3000"/>
              <a:t>je čtverec s obsahem </a:t>
            </a:r>
            <a:r>
              <a:rPr lang="cs-CZ" sz="3000" b="1" i="1"/>
              <a:t>c</a:t>
            </a:r>
            <a:r>
              <a:rPr lang="cs-CZ" sz="3000" b="1" i="1" baseline="30000"/>
              <a:t>2</a:t>
            </a:r>
            <a:endParaRPr lang="cs-CZ" sz="3000"/>
          </a:p>
        </p:txBody>
      </p:sp>
      <p:sp>
        <p:nvSpPr>
          <p:cNvPr id="16460" name="Rectangle 76"/>
          <p:cNvSpPr>
            <a:spLocks/>
          </p:cNvSpPr>
          <p:nvPr/>
        </p:nvSpPr>
        <p:spPr bwMode="auto">
          <a:xfrm>
            <a:off x="0" y="5707063"/>
            <a:ext cx="9144000" cy="115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3000"/>
              <a:t>Shodně očíslované pravoúhlé trojúhelníky na obou obrázcích mají sobě rovné obsahy. </a:t>
            </a:r>
          </a:p>
        </p:txBody>
      </p:sp>
      <p:sp>
        <p:nvSpPr>
          <p:cNvPr id="16461" name="Rectangle 77"/>
          <p:cNvSpPr>
            <a:spLocks/>
          </p:cNvSpPr>
          <p:nvPr/>
        </p:nvSpPr>
        <p:spPr bwMode="auto">
          <a:xfrm>
            <a:off x="0" y="5734050"/>
            <a:ext cx="9144000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cs-CZ" sz="3000"/>
              <a:t>Po jejich odstranění zbudou jen žluté čtverce, pro jejichž obsahy platí: </a:t>
            </a:r>
            <a:r>
              <a:rPr lang="cs-CZ" sz="3000" b="1" i="1">
                <a:solidFill>
                  <a:srgbClr val="990000"/>
                </a:solidFill>
              </a:rPr>
              <a:t>c</a:t>
            </a:r>
            <a:r>
              <a:rPr lang="cs-CZ" sz="3000" b="1" i="1" baseline="30000">
                <a:solidFill>
                  <a:srgbClr val="990000"/>
                </a:solidFill>
              </a:rPr>
              <a:t>2 </a:t>
            </a:r>
            <a:r>
              <a:rPr lang="cs-CZ" sz="3000" b="1" i="1">
                <a:solidFill>
                  <a:srgbClr val="990000"/>
                </a:solidFill>
              </a:rPr>
              <a:t>= a</a:t>
            </a:r>
            <a:r>
              <a:rPr lang="cs-CZ" sz="3000" b="1" i="1" baseline="30000">
                <a:solidFill>
                  <a:srgbClr val="990000"/>
                </a:solidFill>
              </a:rPr>
              <a:t>2 </a:t>
            </a:r>
            <a:r>
              <a:rPr lang="cs-CZ" sz="3000" b="1" i="1">
                <a:solidFill>
                  <a:srgbClr val="990000"/>
                </a:solidFill>
              </a:rPr>
              <a:t>+ b</a:t>
            </a:r>
            <a:r>
              <a:rPr lang="cs-CZ" sz="3000" b="1" i="1" baseline="30000">
                <a:solidFill>
                  <a:srgbClr val="990000"/>
                </a:solidFill>
              </a:rPr>
              <a:t>2</a:t>
            </a:r>
            <a:endParaRPr lang="cs-CZ" sz="3000"/>
          </a:p>
        </p:txBody>
      </p:sp>
      <p:sp>
        <p:nvSpPr>
          <p:cNvPr id="16465" name="AutoShape 81"/>
          <p:cNvSpPr>
            <a:spLocks noChangeAspect="1" noChangeArrowheads="1"/>
          </p:cNvSpPr>
          <p:nvPr/>
        </p:nvSpPr>
        <p:spPr bwMode="auto">
          <a:xfrm>
            <a:off x="611188" y="3716338"/>
            <a:ext cx="2016125" cy="151130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466" name="AutoShape 82"/>
          <p:cNvSpPr>
            <a:spLocks noChangeAspect="1" noChangeArrowheads="1"/>
          </p:cNvSpPr>
          <p:nvPr/>
        </p:nvSpPr>
        <p:spPr bwMode="auto">
          <a:xfrm rot="5400000">
            <a:off x="358775" y="1952626"/>
            <a:ext cx="2016125" cy="151130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467" name="AutoShape 83"/>
          <p:cNvSpPr>
            <a:spLocks noChangeAspect="1" noChangeArrowheads="1"/>
          </p:cNvSpPr>
          <p:nvPr/>
        </p:nvSpPr>
        <p:spPr bwMode="auto">
          <a:xfrm rot="10800000">
            <a:off x="2124075" y="1700213"/>
            <a:ext cx="2016125" cy="151130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439" name="Rectangle 55"/>
          <p:cNvSpPr>
            <a:spLocks/>
          </p:cNvSpPr>
          <p:nvPr/>
        </p:nvSpPr>
        <p:spPr bwMode="auto">
          <a:xfrm>
            <a:off x="3349625" y="1917700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2</a:t>
            </a:r>
          </a:p>
        </p:txBody>
      </p:sp>
      <p:sp>
        <p:nvSpPr>
          <p:cNvPr id="16438" name="Rectangle 54"/>
          <p:cNvSpPr>
            <a:spLocks/>
          </p:cNvSpPr>
          <p:nvPr/>
        </p:nvSpPr>
        <p:spPr bwMode="auto">
          <a:xfrm>
            <a:off x="900113" y="1917700"/>
            <a:ext cx="3603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3</a:t>
            </a:r>
          </a:p>
        </p:txBody>
      </p:sp>
      <p:sp>
        <p:nvSpPr>
          <p:cNvPr id="16437" name="Rectangle 53"/>
          <p:cNvSpPr>
            <a:spLocks/>
          </p:cNvSpPr>
          <p:nvPr/>
        </p:nvSpPr>
        <p:spPr bwMode="auto">
          <a:xfrm>
            <a:off x="900113" y="4292600"/>
            <a:ext cx="3603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/>
              <a:t>4</a:t>
            </a:r>
          </a:p>
        </p:txBody>
      </p:sp>
      <p:sp>
        <p:nvSpPr>
          <p:cNvPr id="16434" name="Rectangle 50"/>
          <p:cNvSpPr>
            <a:spLocks/>
          </p:cNvSpPr>
          <p:nvPr/>
        </p:nvSpPr>
        <p:spPr bwMode="auto">
          <a:xfrm>
            <a:off x="541338" y="3717925"/>
            <a:ext cx="3603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>
                <a:latin typeface="Symbol" pitchFamily="18" charset="2"/>
              </a:rPr>
              <a:t>a</a:t>
            </a:r>
          </a:p>
        </p:txBody>
      </p:sp>
      <p:sp>
        <p:nvSpPr>
          <p:cNvPr id="16433" name="Rectangle 49"/>
          <p:cNvSpPr>
            <a:spLocks/>
          </p:cNvSpPr>
          <p:nvPr/>
        </p:nvSpPr>
        <p:spPr bwMode="auto">
          <a:xfrm>
            <a:off x="1765300" y="4652963"/>
            <a:ext cx="360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3200">
                <a:latin typeface="Symbol" pitchFamily="18" charset="2"/>
              </a:rPr>
              <a:t>b</a:t>
            </a:r>
          </a:p>
        </p:txBody>
      </p:sp>
      <p:sp>
        <p:nvSpPr>
          <p:cNvPr id="16458" name="Rectangle 74"/>
          <p:cNvSpPr>
            <a:spLocks/>
          </p:cNvSpPr>
          <p:nvPr/>
        </p:nvSpPr>
        <p:spPr bwMode="auto">
          <a:xfrm>
            <a:off x="179388" y="1557338"/>
            <a:ext cx="4608512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600"/>
              <a:t>Druhý čtverec je rozdělen na:</a:t>
            </a:r>
            <a:r>
              <a:rPr lang="cs-CZ" sz="3000"/>
              <a:t>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3000"/>
              <a:t>4 shodné pravoúhlé trojúhelníky s odvěsnami </a:t>
            </a:r>
            <a:r>
              <a:rPr lang="cs-CZ" sz="3000" i="1"/>
              <a:t>a, b</a:t>
            </a:r>
            <a:r>
              <a:rPr lang="cs-CZ" sz="3000"/>
              <a:t>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3000"/>
              <a:t>dva čtverce s obsahy </a:t>
            </a:r>
            <a:r>
              <a:rPr lang="cs-CZ" sz="3000" b="1" i="1"/>
              <a:t>a</a:t>
            </a:r>
            <a:r>
              <a:rPr lang="cs-CZ" sz="3000" b="1" i="1" baseline="30000"/>
              <a:t>2 </a:t>
            </a:r>
            <a:r>
              <a:rPr lang="cs-CZ" sz="3000"/>
              <a:t>a </a:t>
            </a:r>
            <a:r>
              <a:rPr lang="cs-CZ" sz="3000" b="1" i="1"/>
              <a:t>b</a:t>
            </a:r>
            <a:r>
              <a:rPr lang="cs-CZ" sz="3000" b="1" i="1" baseline="30000"/>
              <a:t>2</a:t>
            </a:r>
            <a:r>
              <a:rPr lang="cs-CZ" sz="3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6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6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6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6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6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6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6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6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6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6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6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6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6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6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6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6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6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6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6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16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6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6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6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6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6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16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16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16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16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16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16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8" dur="500"/>
                                        <p:tgtEl>
                                          <p:spTgt spid="16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/>
                                        <p:tgtEl>
                                          <p:spTgt spid="16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2" dur="500"/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/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16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/>
                                        <p:tgtEl>
                                          <p:spTgt spid="16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16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/>
                                        <p:tgtEl>
                                          <p:spTgt spid="16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4" dur="500"/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8" dur="500"/>
                                        <p:tgtEl>
                                          <p:spTgt spid="16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16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2" dur="500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6" dur="500"/>
                                        <p:tgtEl>
                                          <p:spTgt spid="16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/>
                                        <p:tgtEl>
                                          <p:spTgt spid="16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0" dur="500"/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/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4" dur="500"/>
                                        <p:tgtEl>
                                          <p:spTgt spid="16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/>
                                        <p:tgtEl>
                                          <p:spTgt spid="16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8" dur="500"/>
                                        <p:tgtEl>
                                          <p:spTgt spid="16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/>
                                        <p:tgtEl>
                                          <p:spTgt spid="16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2" dur="500"/>
                                        <p:tgtEl>
                                          <p:spTgt spid="16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/>
                                        <p:tgtEl>
                                          <p:spTgt spid="16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6" dur="500"/>
                                        <p:tgtEl>
                                          <p:spTgt spid="16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/>
                                        <p:tgtEl>
                                          <p:spTgt spid="16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0" dur="500"/>
                                        <p:tgtEl>
                                          <p:spTgt spid="16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/>
                                        <p:tgtEl>
                                          <p:spTgt spid="16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4" dur="500"/>
                                        <p:tgtEl>
                                          <p:spTgt spid="16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/>
                                        <p:tgtEl>
                                          <p:spTgt spid="16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8" dur="500"/>
                                        <p:tgtEl>
                                          <p:spTgt spid="16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/>
                                        <p:tgtEl>
                                          <p:spTgt spid="16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2" dur="500"/>
                                        <p:tgtEl>
                                          <p:spTgt spid="16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500"/>
                                        <p:tgtEl>
                                          <p:spTgt spid="16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6" dur="500"/>
                                        <p:tgtEl>
                                          <p:spTgt spid="16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/>
                                        <p:tgtEl>
                                          <p:spTgt spid="16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0" dur="500"/>
                                        <p:tgtEl>
                                          <p:spTgt spid="16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500"/>
                                        <p:tgtEl>
                                          <p:spTgt spid="16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16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16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16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16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16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16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8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9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1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3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7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9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0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1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5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7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8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9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1" dur="5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2" dur="5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3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5" dur="500" fill="hold"/>
                                        <p:tgtEl>
                                          <p:spTgt spid="16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6" dur="500" fill="hold"/>
                                        <p:tgtEl>
                                          <p:spTgt spid="16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7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9" dur="500" fill="hold"/>
                                        <p:tgtEl>
                                          <p:spTgt spid="16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0" dur="500" fill="hold"/>
                                        <p:tgtEl>
                                          <p:spTgt spid="16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1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3" dur="500" fill="hold"/>
                                        <p:tgtEl>
                                          <p:spTgt spid="16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4" dur="500" fill="hold"/>
                                        <p:tgtEl>
                                          <p:spTgt spid="16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5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16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16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9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1" dur="500" fill="hold"/>
                                        <p:tgtEl>
                                          <p:spTgt spid="16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2" dur="500" fill="hold"/>
                                        <p:tgtEl>
                                          <p:spTgt spid="16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3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5" dur="500" fill="hold"/>
                                        <p:tgtEl>
                                          <p:spTgt spid="16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6" dur="500" fill="hold"/>
                                        <p:tgtEl>
                                          <p:spTgt spid="16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7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9" dur="500" fill="hold"/>
                                        <p:tgtEl>
                                          <p:spTgt spid="16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500" fill="hold"/>
                                        <p:tgtEl>
                                          <p:spTgt spid="16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1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3" dur="500" fill="hold"/>
                                        <p:tgtEl>
                                          <p:spTgt spid="16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4" dur="500" fill="hold"/>
                                        <p:tgtEl>
                                          <p:spTgt spid="16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5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7" dur="500" fill="hold"/>
                                        <p:tgtEl>
                                          <p:spTgt spid="16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8" dur="500" fill="hold"/>
                                        <p:tgtEl>
                                          <p:spTgt spid="16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9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1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2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3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5" dur="500" fill="hold"/>
                                        <p:tgtEl>
                                          <p:spTgt spid="16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16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7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9" dur="500" fill="hold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0" dur="500" fill="hold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1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3" dur="500" fill="hold"/>
                                        <p:tgtEl>
                                          <p:spTgt spid="16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4" dur="500" fill="hold"/>
                                        <p:tgtEl>
                                          <p:spTgt spid="16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5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7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8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2" dur="500"/>
                                        <p:tgtEl>
                                          <p:spTgt spid="16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3" dur="500"/>
                                        <p:tgtEl>
                                          <p:spTgt spid="16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6" dur="500"/>
                                        <p:tgtEl>
                                          <p:spTgt spid="16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7" dur="500"/>
                                        <p:tgtEl>
                                          <p:spTgt spid="16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0" dur="500"/>
                                        <p:tgtEl>
                                          <p:spTgt spid="16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1" dur="500"/>
                                        <p:tgtEl>
                                          <p:spTgt spid="16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5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6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7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9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0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1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3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4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7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8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1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2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3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5" dur="5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6" dur="5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7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9" dur="500" fill="hold"/>
                                        <p:tgtEl>
                                          <p:spTgt spid="16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0" dur="500" fill="hold"/>
                                        <p:tgtEl>
                                          <p:spTgt spid="16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1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3" dur="5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4" dur="5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7" dur="5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8" dur="5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1" dur="5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2" dur="5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3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5" dur="500" fill="hold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6" dur="500" fill="hold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7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9" dur="500" fill="hold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0" dur="500" fill="hold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1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3" dur="500" fill="hold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4" dur="500" fill="hold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7" dur="500" fill="hold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8" dur="500" fill="hold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1" dur="500" fill="hold"/>
                                        <p:tgtEl>
                                          <p:spTgt spid="16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2" dur="500" fill="hold"/>
                                        <p:tgtEl>
                                          <p:spTgt spid="16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3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5" dur="500" fill="hold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6" dur="500" fill="hold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7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9" dur="500" fill="hold"/>
                                        <p:tgtEl>
                                          <p:spTgt spid="16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0" dur="500" fill="hold"/>
                                        <p:tgtEl>
                                          <p:spTgt spid="16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1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3" dur="500" fill="hold"/>
                                        <p:tgtEl>
                                          <p:spTgt spid="16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4" dur="500" fill="hold"/>
                                        <p:tgtEl>
                                          <p:spTgt spid="16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7" dur="500" fill="hold"/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8" dur="500" fill="hold"/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1" dur="500" fill="hold"/>
                                        <p:tgtEl>
                                          <p:spTgt spid="16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2" dur="500" fill="hold"/>
                                        <p:tgtEl>
                                          <p:spTgt spid="16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3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5" dur="500" fill="hold"/>
                                        <p:tgtEl>
                                          <p:spTgt spid="16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6" dur="500" fill="hold"/>
                                        <p:tgtEl>
                                          <p:spTgt spid="16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7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9" dur="500" fill="hold"/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0" dur="500" fill="hold"/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1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3" dur="500" fill="hold"/>
                                        <p:tgtEl>
                                          <p:spTgt spid="16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4" dur="500" fill="hold"/>
                                        <p:tgtEl>
                                          <p:spTgt spid="16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7" dur="500" fill="hold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8" dur="500" fill="hold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1" dur="500" fill="hold"/>
                                        <p:tgtEl>
                                          <p:spTgt spid="16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2" dur="500" fill="hold"/>
                                        <p:tgtEl>
                                          <p:spTgt spid="16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3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5" dur="500" fill="hold"/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6" dur="500" fill="hold"/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7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9" dur="500" fill="hold"/>
                                        <p:tgtEl>
                                          <p:spTgt spid="16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0" dur="500" fill="hold"/>
                                        <p:tgtEl>
                                          <p:spTgt spid="16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1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3" dur="500" fill="hold"/>
                                        <p:tgtEl>
                                          <p:spTgt spid="16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4" dur="500" fill="hold"/>
                                        <p:tgtEl>
                                          <p:spTgt spid="16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7" dur="500" fill="hold"/>
                                        <p:tgtEl>
                                          <p:spTgt spid="16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8" dur="500" fill="hold"/>
                                        <p:tgtEl>
                                          <p:spTgt spid="16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1" dur="500" fill="hold"/>
                                        <p:tgtEl>
                                          <p:spTgt spid="16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2" dur="500" fill="hold"/>
                                        <p:tgtEl>
                                          <p:spTgt spid="16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3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5" dur="500" fill="hold"/>
                                        <p:tgtEl>
                                          <p:spTgt spid="16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6" dur="500" fill="hold"/>
                                        <p:tgtEl>
                                          <p:spTgt spid="16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7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9" dur="500" fill="hold"/>
                                        <p:tgtEl>
                                          <p:spTgt spid="16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0" dur="500" fill="hold"/>
                                        <p:tgtEl>
                                          <p:spTgt spid="16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1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3" dur="500" fill="hold"/>
                                        <p:tgtEl>
                                          <p:spTgt spid="16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4" dur="500" fill="hold"/>
                                        <p:tgtEl>
                                          <p:spTgt spid="16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7" dur="500" fill="hold"/>
                                        <p:tgtEl>
                                          <p:spTgt spid="16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8" dur="500" fill="hold"/>
                                        <p:tgtEl>
                                          <p:spTgt spid="16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1" dur="500" fill="hold"/>
                                        <p:tgtEl>
                                          <p:spTgt spid="16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2" dur="500" fill="hold"/>
                                        <p:tgtEl>
                                          <p:spTgt spid="16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5" dur="500" fill="hold"/>
                                        <p:tgtEl>
                                          <p:spTgt spid="16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6" dur="500" fill="hold"/>
                                        <p:tgtEl>
                                          <p:spTgt spid="16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7" fill="hold">
                      <p:stCondLst>
                        <p:cond delay="indefinite"/>
                      </p:stCondLst>
                      <p:childTnLst>
                        <p:par>
                          <p:cTn id="508" fill="hold">
                            <p:stCondLst>
                              <p:cond delay="0"/>
                            </p:stCondLst>
                            <p:childTnLst>
                              <p:par>
                                <p:cTn id="509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0" dur="500"/>
                                        <p:tgtEl>
                                          <p:spTgt spid="16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1" dur="500"/>
                                        <p:tgtEl>
                                          <p:spTgt spid="16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5" dur="500" fill="hold"/>
                                        <p:tgtEl>
                                          <p:spTgt spid="16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6" dur="500" fill="hold"/>
                                        <p:tgtEl>
                                          <p:spTgt spid="16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 animBg="1"/>
      <p:bldP spid="16393" grpId="1" animBg="1"/>
      <p:bldP spid="16395" grpId="0" animBg="1"/>
      <p:bldP spid="16395" grpId="1" animBg="1"/>
      <p:bldP spid="16396" grpId="0" animBg="1"/>
      <p:bldP spid="16396" grpId="1" animBg="1"/>
      <p:bldP spid="16397" grpId="0" animBg="1"/>
      <p:bldP spid="16397" grpId="1" animBg="1"/>
      <p:bldP spid="16398" grpId="0" animBg="1"/>
      <p:bldP spid="16398" grpId="1" animBg="1"/>
      <p:bldP spid="16399" grpId="0"/>
      <p:bldP spid="16399" grpId="1"/>
      <p:bldP spid="16400" grpId="0"/>
      <p:bldP spid="16400" grpId="1"/>
      <p:bldP spid="16401" grpId="0"/>
      <p:bldP spid="16401" grpId="1"/>
      <p:bldP spid="16402" grpId="0"/>
      <p:bldP spid="16402" grpId="1"/>
      <p:bldP spid="16405" grpId="0"/>
      <p:bldP spid="16405" grpId="1"/>
      <p:bldP spid="16406" grpId="0"/>
      <p:bldP spid="16406" grpId="1"/>
      <p:bldP spid="16407" grpId="0"/>
      <p:bldP spid="16407" grpId="1"/>
      <p:bldP spid="16412" grpId="0"/>
      <p:bldP spid="16412" grpId="1"/>
      <p:bldP spid="16414" grpId="0"/>
      <p:bldP spid="16414" grpId="1"/>
      <p:bldP spid="16415" grpId="0"/>
      <p:bldP spid="16415" grpId="1"/>
      <p:bldP spid="16416" grpId="0"/>
      <p:bldP spid="16416" grpId="1"/>
      <p:bldP spid="16417" grpId="0"/>
      <p:bldP spid="16417" grpId="1"/>
      <p:bldP spid="16418" grpId="0"/>
      <p:bldP spid="16418" grpId="1"/>
      <p:bldP spid="16419" grpId="0"/>
      <p:bldP spid="16419" grpId="1"/>
      <p:bldP spid="16420" grpId="0"/>
      <p:bldP spid="16420" grpId="1"/>
      <p:bldP spid="16421" grpId="0"/>
      <p:bldP spid="16421" grpId="1"/>
      <p:bldP spid="16435" grpId="0" animBg="1"/>
      <p:bldP spid="16435" grpId="1" animBg="1"/>
      <p:bldP spid="16422" grpId="0" animBg="1"/>
      <p:bldP spid="16422" grpId="1" animBg="1"/>
      <p:bldP spid="16423" grpId="0" animBg="1"/>
      <p:bldP spid="16423" grpId="1" animBg="1"/>
      <p:bldP spid="16426" grpId="0" animBg="1"/>
      <p:bldP spid="16426" grpId="1" animBg="1"/>
      <p:bldP spid="16427" grpId="0" animBg="1"/>
      <p:bldP spid="16427" grpId="1" animBg="1"/>
      <p:bldP spid="16428" grpId="0"/>
      <p:bldP spid="16428" grpId="1"/>
      <p:bldP spid="16429" grpId="0"/>
      <p:bldP spid="16429" grpId="1"/>
      <p:bldP spid="16430" grpId="0"/>
      <p:bldP spid="16430" grpId="1"/>
      <p:bldP spid="16431" grpId="0"/>
      <p:bldP spid="16431" grpId="1"/>
      <p:bldP spid="16432" grpId="0"/>
      <p:bldP spid="16432" grpId="1"/>
      <p:bldP spid="16450" grpId="0" animBg="1"/>
      <p:bldP spid="16450" grpId="1" animBg="1"/>
      <p:bldP spid="16436" grpId="0"/>
      <p:bldP spid="16436" grpId="1"/>
      <p:bldP spid="16440" grpId="0"/>
      <p:bldP spid="16440" grpId="1"/>
      <p:bldP spid="16441" grpId="0"/>
      <p:bldP spid="16441" grpId="1"/>
      <p:bldP spid="16442" grpId="0"/>
      <p:bldP spid="16442" grpId="1"/>
      <p:bldP spid="16443" grpId="0"/>
      <p:bldP spid="16443" grpId="1"/>
      <p:bldP spid="16444" grpId="0"/>
      <p:bldP spid="16444" grpId="1"/>
      <p:bldP spid="16445" grpId="0"/>
      <p:bldP spid="16445" grpId="1"/>
      <p:bldP spid="16446" grpId="0"/>
      <p:bldP spid="16446" grpId="1"/>
      <p:bldP spid="16449" grpId="0"/>
      <p:bldP spid="16449" grpId="1"/>
      <p:bldP spid="16411" grpId="0"/>
      <p:bldP spid="16411" grpId="1"/>
      <p:bldP spid="16451" grpId="0" animBg="1"/>
      <p:bldP spid="16451" grpId="1" animBg="1"/>
      <p:bldP spid="16413" grpId="0"/>
      <p:bldP spid="16413" grpId="1"/>
      <p:bldP spid="16448" grpId="0"/>
      <p:bldP spid="16448" grpId="1"/>
      <p:bldP spid="16403" grpId="0"/>
      <p:bldP spid="16403" grpId="1"/>
      <p:bldP spid="16452" grpId="0"/>
      <p:bldP spid="16452" grpId="1"/>
      <p:bldP spid="16453" grpId="0"/>
      <p:bldP spid="16453" grpId="1"/>
      <p:bldP spid="16455" grpId="0" build="p"/>
      <p:bldP spid="16456" grpId="0"/>
      <p:bldP spid="16456" grpId="1"/>
      <p:bldP spid="16457" grpId="0"/>
      <p:bldP spid="16457" grpId="1"/>
      <p:bldP spid="16460" grpId="0" build="p"/>
      <p:bldP spid="16460" grpId="1" build="p"/>
      <p:bldP spid="16461" grpId="0" build="p"/>
      <p:bldP spid="16465" grpId="0" animBg="1"/>
      <p:bldP spid="16465" grpId="1" animBg="1"/>
      <p:bldP spid="16466" grpId="0" animBg="1"/>
      <p:bldP spid="16466" grpId="1" animBg="1"/>
      <p:bldP spid="16467" grpId="0" animBg="1"/>
      <p:bldP spid="16467" grpId="1" animBg="1"/>
      <p:bldP spid="16439" grpId="0"/>
      <p:bldP spid="16439" grpId="1"/>
      <p:bldP spid="16438" grpId="0"/>
      <p:bldP spid="16438" grpId="1"/>
      <p:bldP spid="16437" grpId="0"/>
      <p:bldP spid="16437" grpId="1"/>
      <p:bldP spid="16434" grpId="0"/>
      <p:bldP spid="16434" grpId="1"/>
      <p:bldP spid="16433" grpId="0"/>
      <p:bldP spid="16433" grpId="1"/>
      <p:bldP spid="16458" grpId="0" build="p"/>
      <p:bldP spid="16458" grpI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4067EB-9071-45F8-BFF4-C5BABBA0DBD4}" type="slidenum">
              <a:rPr lang="cs-CZ"/>
              <a:pPr/>
              <a:t>5</a:t>
            </a:fld>
            <a:endParaRPr lang="cs-CZ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Pythagorova věta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05038"/>
            <a:ext cx="8229600" cy="3124200"/>
          </a:xfrm>
          <a:noFill/>
          <a:ln>
            <a:solidFill>
              <a:srgbClr val="990000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endParaRPr lang="cs-CZ" sz="1800" b="1" smtClean="0">
              <a:solidFill>
                <a:srgbClr val="990000"/>
              </a:solidFill>
            </a:endParaRPr>
          </a:p>
          <a:p>
            <a:pPr algn="ctr" eaLnBrk="1" hangingPunct="1">
              <a:buFontTx/>
              <a:buNone/>
            </a:pPr>
            <a:r>
              <a:rPr lang="cs-CZ" b="1" smtClean="0">
                <a:solidFill>
                  <a:srgbClr val="990000"/>
                </a:solidFill>
              </a:rPr>
              <a:t>V pravoúhlém trojúhelníku je obsah čtverce nad přeponou roven součtu obsahů čtverců nad oběma odvěsnami.</a:t>
            </a:r>
          </a:p>
          <a:p>
            <a:pPr algn="ctr" eaLnBrk="1" hangingPunct="1">
              <a:buFontTx/>
              <a:buNone/>
            </a:pPr>
            <a:endParaRPr lang="cs-CZ" sz="1800" b="1" i="1" smtClean="0">
              <a:solidFill>
                <a:srgbClr val="990000"/>
              </a:solidFill>
            </a:endParaRPr>
          </a:p>
          <a:p>
            <a:pPr algn="ctr" eaLnBrk="1" hangingPunct="1">
              <a:buFontTx/>
              <a:buNone/>
            </a:pPr>
            <a:r>
              <a:rPr lang="cs-CZ" b="1" i="1" smtClean="0">
                <a:solidFill>
                  <a:srgbClr val="990000"/>
                </a:solidFill>
              </a:rPr>
              <a:t>c</a:t>
            </a:r>
            <a:r>
              <a:rPr lang="cs-CZ" b="1" i="1" baseline="30000" smtClean="0">
                <a:solidFill>
                  <a:srgbClr val="990000"/>
                </a:solidFill>
              </a:rPr>
              <a:t>2 </a:t>
            </a:r>
            <a:r>
              <a:rPr lang="cs-CZ" b="1" i="1" smtClean="0">
                <a:solidFill>
                  <a:srgbClr val="990000"/>
                </a:solidFill>
              </a:rPr>
              <a:t>= a</a:t>
            </a:r>
            <a:r>
              <a:rPr lang="cs-CZ" b="1" i="1" baseline="30000" smtClean="0">
                <a:solidFill>
                  <a:srgbClr val="990000"/>
                </a:solidFill>
              </a:rPr>
              <a:t>2 </a:t>
            </a:r>
            <a:r>
              <a:rPr lang="cs-CZ" b="1" i="1" smtClean="0">
                <a:solidFill>
                  <a:srgbClr val="990000"/>
                </a:solidFill>
              </a:rPr>
              <a:t>+ b</a:t>
            </a:r>
            <a:r>
              <a:rPr lang="cs-CZ" b="1" i="1" baseline="30000" smtClean="0">
                <a:solidFill>
                  <a:srgbClr val="990000"/>
                </a:solidFill>
              </a:rPr>
              <a:t>2</a:t>
            </a: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E3B769-0594-41C6-861E-ED590DEA0FA0}" type="slidenum">
              <a:rPr lang="cs-CZ"/>
              <a:pPr/>
              <a:t>6</a:t>
            </a:fld>
            <a:endParaRPr lang="cs-CZ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Pythagoras ze Samu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916113"/>
            <a:ext cx="4897438" cy="42481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200" smtClean="0"/>
              <a:t>řecký matematik</a:t>
            </a:r>
          </a:p>
          <a:p>
            <a:pPr eaLnBrk="1" hangingPunct="1">
              <a:lnSpc>
                <a:spcPct val="80000"/>
              </a:lnSpc>
            </a:pPr>
            <a:r>
              <a:rPr lang="cs-CZ" sz="2200" smtClean="0"/>
              <a:t>580 – 500 př. n. l.</a:t>
            </a:r>
          </a:p>
          <a:p>
            <a:pPr eaLnBrk="1" hangingPunct="1">
              <a:lnSpc>
                <a:spcPct val="80000"/>
              </a:lnSpc>
            </a:pPr>
            <a:r>
              <a:rPr lang="cs-CZ" sz="2200" smtClean="0"/>
              <a:t>studoval matematiku a astronomii v Egyptě a v Babylónii</a:t>
            </a:r>
          </a:p>
          <a:p>
            <a:pPr eaLnBrk="1" hangingPunct="1">
              <a:lnSpc>
                <a:spcPct val="80000"/>
              </a:lnSpc>
            </a:pPr>
            <a:r>
              <a:rPr lang="cs-CZ" sz="2200" smtClean="0"/>
              <a:t>žil v jižní Itálii a na Sicílii, kde založil Pythagorejskou školu</a:t>
            </a:r>
          </a:p>
          <a:p>
            <a:pPr eaLnBrk="1" hangingPunct="1">
              <a:lnSpc>
                <a:spcPct val="80000"/>
              </a:lnSpc>
            </a:pPr>
            <a:r>
              <a:rPr lang="cs-CZ" sz="2200" smtClean="0"/>
              <a:t>objevili např., že součet vnitřních úhlů v trojúhelníku je roven 180°</a:t>
            </a:r>
          </a:p>
          <a:p>
            <a:pPr eaLnBrk="1" hangingPunct="1">
              <a:lnSpc>
                <a:spcPct val="80000"/>
              </a:lnSpc>
            </a:pPr>
            <a:r>
              <a:rPr lang="cs-CZ" sz="2200" smtClean="0"/>
              <a:t>Pythagorova věta byla známá již 2 200 let př. n. l. v Číně, ale Pythagorejcům je připisována zřejmě proto, že ji dokázali.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5165725" y="6453188"/>
            <a:ext cx="39782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800"/>
              <a:t>http://upload.wikimedia.org/wikipedia/commons/3/3d/Kapitolinischer_Pythagoras.jpg</a:t>
            </a:r>
          </a:p>
        </p:txBody>
      </p:sp>
      <p:pic>
        <p:nvPicPr>
          <p:cNvPr id="20489" name="Picture 9" descr="Kapitolinischer_Pythagoras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92725" y="1628775"/>
            <a:ext cx="3392488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70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build="p"/>
      <p:bldP spid="204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85280A-7B64-4F91-89F7-B46838BD7A15}" type="slidenum">
              <a:rPr lang="cs-CZ"/>
              <a:pPr/>
              <a:t>7</a:t>
            </a:fld>
            <a:endParaRPr lang="cs-CZ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Obrácená Pythagorova věta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060575"/>
            <a:ext cx="7848600" cy="3887788"/>
          </a:xfrm>
          <a:noFill/>
          <a:ln>
            <a:solidFill>
              <a:srgbClr val="990000"/>
            </a:solidFill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sz="1800" b="1" smtClean="0">
              <a:solidFill>
                <a:srgbClr val="990000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b="1" smtClean="0">
                <a:solidFill>
                  <a:srgbClr val="990000"/>
                </a:solidFill>
              </a:rPr>
              <a:t>Jestliže v trojúhelníku platí, že součet druhých mocnin délek dvou kratších stran je roven druhé mocnině délky nejdelší strany, potom je tento trojúhelník pravoúhlý.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b="1" smtClean="0">
              <a:solidFill>
                <a:srgbClr val="990000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b="1" i="1" smtClean="0">
                <a:solidFill>
                  <a:srgbClr val="990000"/>
                </a:solidFill>
              </a:rPr>
              <a:t>a</a:t>
            </a:r>
            <a:r>
              <a:rPr lang="cs-CZ" b="1" i="1" baseline="30000" smtClean="0">
                <a:solidFill>
                  <a:srgbClr val="990000"/>
                </a:solidFill>
              </a:rPr>
              <a:t>2 </a:t>
            </a:r>
            <a:r>
              <a:rPr lang="cs-CZ" b="1" i="1" smtClean="0">
                <a:solidFill>
                  <a:srgbClr val="990000"/>
                </a:solidFill>
              </a:rPr>
              <a:t>+ b</a:t>
            </a:r>
            <a:r>
              <a:rPr lang="cs-CZ" b="1" i="1" baseline="30000" smtClean="0">
                <a:solidFill>
                  <a:srgbClr val="990000"/>
                </a:solidFill>
              </a:rPr>
              <a:t>2 </a:t>
            </a:r>
            <a:r>
              <a:rPr lang="cs-CZ" b="1" i="1" smtClean="0">
                <a:solidFill>
                  <a:srgbClr val="990000"/>
                </a:solidFill>
              </a:rPr>
              <a:t>= c</a:t>
            </a:r>
            <a:r>
              <a:rPr lang="cs-CZ" b="1" i="1" baseline="30000" smtClean="0">
                <a:solidFill>
                  <a:srgbClr val="990000"/>
                </a:solidFill>
              </a:rPr>
              <a:t>2 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323850" y="1844675"/>
            <a:ext cx="849788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>
              <a:spcBef>
                <a:spcPct val="20000"/>
              </a:spcBef>
            </a:pPr>
            <a:r>
              <a:rPr lang="cs-CZ" sz="3200"/>
              <a:t>Ke zjištění, zda je trojúhelník pravoúhlý </a:t>
            </a:r>
          </a:p>
          <a:p>
            <a:pPr marL="609600" indent="-609600" algn="ctr">
              <a:spcBef>
                <a:spcPct val="20000"/>
              </a:spcBef>
            </a:pPr>
            <a:r>
              <a:rPr lang="cs-CZ" sz="3200"/>
              <a:t>(aniž bychom jej museli rýsovat), použijeme</a:t>
            </a:r>
          </a:p>
          <a:p>
            <a:pPr marL="609600" indent="-609600" algn="ctr">
              <a:spcBef>
                <a:spcPct val="20000"/>
              </a:spcBef>
            </a:pPr>
            <a:r>
              <a:rPr lang="cs-CZ" sz="3200"/>
              <a:t> obrácenou Pythagorovu větu.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30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nimBg="1"/>
      <p:bldP spid="22532" grpId="0" build="allAtOnce"/>
      <p:bldP spid="22532" grpI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BB317F-66FA-4CAB-BB40-13A8BCFF65BA}" type="slidenum">
              <a:rPr lang="cs-CZ"/>
              <a:pPr/>
              <a:t>8</a:t>
            </a:fld>
            <a:endParaRPr lang="cs-CZ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Pythagorova věta – příklad 1</a:t>
            </a:r>
          </a:p>
        </p:txBody>
      </p:sp>
      <p:sp>
        <p:nvSpPr>
          <p:cNvPr id="18440" name="Rectangle 8"/>
          <p:cNvSpPr>
            <a:spLocks noGrp="1"/>
          </p:cNvSpPr>
          <p:nvPr>
            <p:ph type="body" idx="1"/>
          </p:nvPr>
        </p:nvSpPr>
        <p:spPr>
          <a:xfrm>
            <a:off x="323850" y="1844675"/>
            <a:ext cx="8497888" cy="3455988"/>
          </a:xfrm>
          <a:noFill/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cs-CZ" smtClean="0"/>
              <a:t>Rozhodněte, zda je trojúhelník se stranami daných délek pravoúhlý: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cs-CZ" smtClean="0"/>
              <a:t>5 cm; 6 cm; 7 cm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cs-CZ" smtClean="0"/>
              <a:t>10 m; 24 m; 26 m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cs-CZ" smtClean="0"/>
              <a:t>7 dm; 0,9 m; 110 cm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cs-CZ" smtClean="0"/>
              <a:t>0,25 dm; 15 mm; 2 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18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8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981D1C-6F4B-4D63-AF5E-B399ABCC90A6}" type="slidenum">
              <a:rPr lang="cs-CZ"/>
              <a:pPr/>
              <a:t>9</a:t>
            </a:fld>
            <a:endParaRPr lang="cs-CZ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Pythagorova věta – příklad 1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xfrm>
            <a:off x="395288" y="1341438"/>
            <a:ext cx="3889375" cy="503237"/>
          </a:xfrm>
          <a:noFill/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Řešení:</a:t>
            </a:r>
            <a:endParaRPr lang="cs-CZ" sz="2800" smtClean="0">
              <a:cs typeface="Arial" charset="0"/>
              <a:sym typeface="Symbol" pitchFamily="18" charset="2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539750" y="1916113"/>
            <a:ext cx="3024188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2400"/>
              <a:t>a) 5 cm, 6 cm, 7 cm</a:t>
            </a:r>
          </a:p>
          <a:p>
            <a:pPr marL="342900" indent="-342900"/>
            <a:r>
              <a:rPr lang="cs-CZ" sz="2400"/>
              <a:t>        5</a:t>
            </a:r>
            <a:r>
              <a:rPr lang="cs-CZ" sz="2400" baseline="30000"/>
              <a:t>2</a:t>
            </a:r>
            <a:r>
              <a:rPr lang="cs-CZ" sz="2400"/>
              <a:t> + 6</a:t>
            </a:r>
            <a:r>
              <a:rPr lang="cs-CZ" sz="2400" baseline="30000"/>
              <a:t>2</a:t>
            </a:r>
            <a:r>
              <a:rPr lang="cs-CZ" sz="2400"/>
              <a:t> = 7</a:t>
            </a:r>
            <a:r>
              <a:rPr lang="cs-CZ" sz="2400" baseline="30000"/>
              <a:t>2</a:t>
            </a:r>
          </a:p>
          <a:p>
            <a:pPr marL="342900" indent="-342900"/>
            <a:r>
              <a:rPr lang="cs-CZ" sz="2400"/>
              <a:t>       25 + 36 = 49</a:t>
            </a:r>
          </a:p>
          <a:p>
            <a:pPr marL="342900" indent="-342900"/>
            <a:r>
              <a:rPr lang="cs-CZ" sz="2400"/>
              <a:t>        61 ≠ 49</a:t>
            </a:r>
          </a:p>
          <a:p>
            <a:pPr marL="342900" indent="-342900"/>
            <a:r>
              <a:rPr lang="cs-CZ" sz="2400">
                <a:sym typeface="Symbol" pitchFamily="18" charset="2"/>
              </a:rPr>
              <a:t>  </a:t>
            </a:r>
            <a:r>
              <a:rPr lang="cs-CZ" sz="2400" b="1">
                <a:sym typeface="Symbol" pitchFamily="18" charset="2"/>
              </a:rPr>
              <a:t>není</a:t>
            </a:r>
            <a:r>
              <a:rPr lang="cs-CZ" sz="2400">
                <a:sym typeface="Symbol" pitchFamily="18" charset="2"/>
              </a:rPr>
              <a:t> pravoúhlý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539750" y="4437063"/>
            <a:ext cx="3024188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2400"/>
              <a:t>b) 10 m, 24 m, 26 m</a:t>
            </a:r>
          </a:p>
          <a:p>
            <a:pPr marL="342900" indent="-342900"/>
            <a:r>
              <a:rPr lang="cs-CZ" sz="2400"/>
              <a:t>    10</a:t>
            </a:r>
            <a:r>
              <a:rPr lang="cs-CZ" sz="2400" baseline="30000"/>
              <a:t>2 </a:t>
            </a:r>
            <a:r>
              <a:rPr lang="cs-CZ" sz="2400"/>
              <a:t>+ 24</a:t>
            </a:r>
            <a:r>
              <a:rPr lang="cs-CZ" sz="2400" baseline="30000"/>
              <a:t>2</a:t>
            </a:r>
            <a:r>
              <a:rPr lang="cs-CZ" sz="2400"/>
              <a:t> = 26</a:t>
            </a:r>
            <a:r>
              <a:rPr lang="cs-CZ" sz="2400" baseline="30000"/>
              <a:t>2</a:t>
            </a:r>
            <a:endParaRPr lang="cs-CZ" sz="2400"/>
          </a:p>
          <a:p>
            <a:pPr marL="342900" indent="-342900"/>
            <a:r>
              <a:rPr lang="cs-CZ" sz="2400"/>
              <a:t>  100 + 576 = 676</a:t>
            </a:r>
          </a:p>
          <a:p>
            <a:pPr marL="342900" indent="-342900"/>
            <a:r>
              <a:rPr lang="cs-CZ" sz="2400"/>
              <a:t>            676 = 676</a:t>
            </a:r>
          </a:p>
          <a:p>
            <a:pPr marL="342900" indent="-342900"/>
            <a:r>
              <a:rPr lang="cs-CZ" sz="2400">
                <a:sym typeface="Symbol" pitchFamily="18" charset="2"/>
              </a:rPr>
              <a:t>   </a:t>
            </a:r>
            <a:r>
              <a:rPr lang="cs-CZ" sz="2400" b="1">
                <a:sym typeface="Symbol" pitchFamily="18" charset="2"/>
              </a:rPr>
              <a:t>je</a:t>
            </a:r>
            <a:r>
              <a:rPr lang="cs-CZ" sz="2400">
                <a:sym typeface="Symbol" pitchFamily="18" charset="2"/>
              </a:rPr>
              <a:t> pravoúhlý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4932363" y="1916113"/>
            <a:ext cx="35274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2400"/>
              <a:t>c) 7 dm; 0,9 m; 110 cm</a:t>
            </a:r>
          </a:p>
          <a:p>
            <a:pPr marL="342900" indent="-342900"/>
            <a:r>
              <a:rPr lang="cs-CZ" sz="2400"/>
              <a:t>          7</a:t>
            </a:r>
            <a:r>
              <a:rPr lang="cs-CZ" sz="2400" baseline="30000"/>
              <a:t>2 </a:t>
            </a:r>
            <a:r>
              <a:rPr lang="cs-CZ" sz="2400"/>
              <a:t>+ 9</a:t>
            </a:r>
            <a:r>
              <a:rPr lang="cs-CZ" sz="2400" baseline="30000"/>
              <a:t>2</a:t>
            </a:r>
            <a:r>
              <a:rPr lang="cs-CZ" sz="2400"/>
              <a:t> = 11</a:t>
            </a:r>
            <a:r>
              <a:rPr lang="cs-CZ" sz="2400" baseline="30000"/>
              <a:t>2</a:t>
            </a:r>
            <a:endParaRPr lang="cs-CZ" sz="2400"/>
          </a:p>
          <a:p>
            <a:pPr marL="342900" indent="-342900"/>
            <a:r>
              <a:rPr lang="cs-CZ" sz="2400"/>
              <a:t>        49 + 81 = 121</a:t>
            </a:r>
          </a:p>
          <a:p>
            <a:pPr marL="342900" indent="-342900"/>
            <a:r>
              <a:rPr lang="cs-CZ" sz="2400"/>
              <a:t>              130 ≠ 121</a:t>
            </a:r>
          </a:p>
          <a:p>
            <a:pPr marL="342900" indent="-342900"/>
            <a:r>
              <a:rPr lang="cs-CZ" sz="2400">
                <a:sym typeface="Symbol" pitchFamily="18" charset="2"/>
              </a:rPr>
              <a:t>   </a:t>
            </a:r>
            <a:r>
              <a:rPr lang="cs-CZ" sz="2400" b="1">
                <a:sym typeface="Symbol" pitchFamily="18" charset="2"/>
              </a:rPr>
              <a:t>není</a:t>
            </a:r>
            <a:r>
              <a:rPr lang="cs-CZ" sz="2400">
                <a:sym typeface="Symbol" pitchFamily="18" charset="2"/>
              </a:rPr>
              <a:t> pravoúhlý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4932363" y="4437063"/>
            <a:ext cx="381635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sz="2400"/>
              <a:t>d) 0,25 dm; 15 mm; 2 cm</a:t>
            </a:r>
          </a:p>
          <a:p>
            <a:pPr marL="342900" indent="-342900"/>
            <a:r>
              <a:rPr lang="cs-CZ" sz="2400"/>
              <a:t>      15</a:t>
            </a:r>
            <a:r>
              <a:rPr lang="cs-CZ" sz="2400" baseline="30000"/>
              <a:t>2 </a:t>
            </a:r>
            <a:r>
              <a:rPr lang="cs-CZ" sz="2400"/>
              <a:t>+ 20</a:t>
            </a:r>
            <a:r>
              <a:rPr lang="cs-CZ" sz="2400" baseline="30000"/>
              <a:t>2</a:t>
            </a:r>
            <a:r>
              <a:rPr lang="cs-CZ" sz="2400"/>
              <a:t> = 25</a:t>
            </a:r>
            <a:r>
              <a:rPr lang="cs-CZ" sz="2400" baseline="30000"/>
              <a:t>2</a:t>
            </a:r>
            <a:endParaRPr lang="cs-CZ" sz="2400"/>
          </a:p>
          <a:p>
            <a:pPr marL="342900" indent="-342900"/>
            <a:r>
              <a:rPr lang="cs-CZ" sz="2400"/>
              <a:t>    225 + 400 = 625</a:t>
            </a:r>
          </a:p>
          <a:p>
            <a:pPr marL="342900" indent="-342900"/>
            <a:r>
              <a:rPr lang="cs-CZ" sz="2400"/>
              <a:t>              625 = 625</a:t>
            </a:r>
          </a:p>
          <a:p>
            <a:pPr marL="342900" indent="-342900"/>
            <a:r>
              <a:rPr lang="cs-CZ" sz="2400">
                <a:sym typeface="Symbol" pitchFamily="18" charset="2"/>
              </a:rPr>
              <a:t>   </a:t>
            </a:r>
            <a:r>
              <a:rPr lang="cs-CZ" sz="2400" b="1">
                <a:sym typeface="Symbol" pitchFamily="18" charset="2"/>
              </a:rPr>
              <a:t>je</a:t>
            </a:r>
            <a:r>
              <a:rPr lang="cs-CZ" sz="2400">
                <a:sym typeface="Symbol" pitchFamily="18" charset="2"/>
              </a:rPr>
              <a:t> pravoúhlý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  <p:bldP spid="23557" grpId="0"/>
      <p:bldP spid="23558" grpId="0"/>
      <p:bldP spid="23559" grpId="0"/>
      <p:bldP spid="23560" grpId="0"/>
    </p:bld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1043</TotalTime>
  <Words>1082</Words>
  <Application>Microsoft Office PowerPoint</Application>
  <PresentationFormat>Předvádění na obrazovce (4:3)</PresentationFormat>
  <Paragraphs>261</Paragraphs>
  <Slides>16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Symbol</vt:lpstr>
      <vt:lpstr>Výchozí návrh</vt:lpstr>
      <vt:lpstr>Editor rovnic 3.0</vt:lpstr>
      <vt:lpstr>PYTHAGOROVA VĚTA</vt:lpstr>
      <vt:lpstr>Pravoúhlý trojúhelník - pojmy</vt:lpstr>
      <vt:lpstr>Snímek 3</vt:lpstr>
      <vt:lpstr>Pythagorova věta - důkaz</vt:lpstr>
      <vt:lpstr>Pythagorova věta</vt:lpstr>
      <vt:lpstr>Pythagoras ze Samu</vt:lpstr>
      <vt:lpstr>Obrácená Pythagorova věta</vt:lpstr>
      <vt:lpstr>Pythagorova věta – příklad 1</vt:lpstr>
      <vt:lpstr>Pythagorova věta – příklad 1</vt:lpstr>
      <vt:lpstr>Pythagorova věta – příklad 2</vt:lpstr>
      <vt:lpstr>Pythagorova věta – příklad 2</vt:lpstr>
      <vt:lpstr>Pythagorova věta - zajímavost</vt:lpstr>
      <vt:lpstr>Pythagorova věta – příklad 3</vt:lpstr>
      <vt:lpstr>Pythagorova věta – příklad 4</vt:lpstr>
      <vt:lpstr>Pythagorova věta – příklad 5</vt:lpstr>
      <vt:lpstr>Pythagorova věta – příklad 6</vt:lpstr>
    </vt:vector>
  </TitlesOfParts>
  <Company>ZŠ Břest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Pythagorova věta</dc:title>
  <dc:creator>Sestavil Mgr. Vladimír Žůrek</dc:creator>
  <cp:lastModifiedBy>Mgr. Vladimír Žůrek</cp:lastModifiedBy>
  <cp:revision>62</cp:revision>
  <dcterms:created xsi:type="dcterms:W3CDTF">2008-06-04T09:06:38Z</dcterms:created>
  <dcterms:modified xsi:type="dcterms:W3CDTF">2010-10-15T06:34:51Z</dcterms:modified>
</cp:coreProperties>
</file>