
<file path=[Content_Types].xml><?xml version="1.0" encoding="utf-8"?>
<Types xmlns="http://schemas.openxmlformats.org/package/2006/content-types">
  <Default Extension="bin" ContentType="application/vnd.openxmlformats-officedocument.oleObject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ms-powerpoint.slideshow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6"/>
  </p:notesMasterIdLst>
  <p:handoutMasterIdLst>
    <p:handoutMasterId r:id="rId17"/>
  </p:handoutMasterIdLst>
  <p:sldIdLst>
    <p:sldId id="408" r:id="rId2"/>
    <p:sldId id="362" r:id="rId3"/>
    <p:sldId id="409" r:id="rId4"/>
    <p:sldId id="410" r:id="rId5"/>
    <p:sldId id="395" r:id="rId6"/>
    <p:sldId id="404" r:id="rId7"/>
    <p:sldId id="396" r:id="rId8"/>
    <p:sldId id="398" r:id="rId9"/>
    <p:sldId id="399" r:id="rId10"/>
    <p:sldId id="400" r:id="rId11"/>
    <p:sldId id="401" r:id="rId12"/>
    <p:sldId id="402" r:id="rId13"/>
    <p:sldId id="403" r:id="rId14"/>
    <p:sldId id="405" r:id="rId1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5F5F5F"/>
    <a:srgbClr val="969696"/>
    <a:srgbClr val="D60093"/>
    <a:srgbClr val="FF00FF"/>
    <a:srgbClr val="000000"/>
    <a:srgbClr val="00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1D4EED-5E5A-428E-9533-B90BB49EA7AF}" v="5" dt="2023-05-23T08:23:14.4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2796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7288-4E99-4A47-94E9-C5BD701E7C3E}" type="datetimeFigureOut">
              <a:rPr lang="cs-CZ" smtClean="0"/>
              <a:t>23.05.2023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71E6E-0C98-4A59-9BAE-4B3D5532155F}" type="slidenum">
              <a:rPr lang="cs-CZ" smtClean="0"/>
              <a:t>‹#›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5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5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26E47E8-DC3C-427C-BB92-B62A71DFB0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B58249-68BF-40F5-9ED0-4A488BF49B46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5B48C0-2E29-4A26-B54B-A83C87630C54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991BE-2411-4EF6-B8D6-DD185F7CAA0E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EF3CBC-0CB2-4E05-8872-617F612841F5}" type="slidenum">
              <a:rPr lang="cs-CZ" smtClean="0"/>
              <a:pPr/>
              <a:t>13</a:t>
            </a:fld>
            <a:endParaRPr lang="cs-CZ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300B55-2485-4EEC-931F-1CF5DA271EAD}" type="slidenum">
              <a:rPr lang="cs-CZ" smtClean="0"/>
              <a:pPr/>
              <a:t>14</a:t>
            </a:fld>
            <a:endParaRPr lang="cs-CZ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3AFDC4-B86C-4DB5-9526-6C4E532A6C0B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D445DB-7A20-450C-A5DC-13B8B28DC1B2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1E025D-9AB9-411C-A8DA-0BB29984DC0C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010499-3965-44CB-B5F9-FA1FD2F98C70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272A1B-5481-4255-B7D6-E1EB08CDA328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9EE007-C41A-4E35-BDBA-45C9940E0629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7A0E97-9924-45CD-A376-A56BD27DA126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4EA4F-0D3C-4C6D-A32F-DE13302B76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7F4D5-0CA0-49DC-B01C-F4E640FE16D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1279525" y="685800"/>
            <a:ext cx="7086600" cy="54403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7E19B-4ED4-4438-A135-9821A6F0DE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94F47-1813-43B6-98F9-FB7DF9DF66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584A3-C7BB-4311-AAEE-7BBE44FBF0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DE4B7-4737-4694-AA7D-AD1C06348B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3D392-6497-4917-85FA-E77AF5B3B6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9034F-0324-4874-8A1D-1C5FDD204B7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D6F41-0123-4568-B5EA-5DA0F4F2031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D1246-1EC5-478D-A91A-686CC35DDAE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A0870-67F1-4EFE-8117-7E3844CFFD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3593367A-281E-4E89-BEB6-90726B64E1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88" r:id="rId2"/>
    <p:sldLayoutId id="2147483687" r:id="rId3"/>
    <p:sldLayoutId id="2147483686" r:id="rId4"/>
    <p:sldLayoutId id="2147483685" r:id="rId5"/>
    <p:sldLayoutId id="2147483684" r:id="rId6"/>
    <p:sldLayoutId id="2147483683" r:id="rId7"/>
    <p:sldLayoutId id="2147483682" r:id="rId8"/>
    <p:sldLayoutId id="2147483681" r:id="rId9"/>
    <p:sldLayoutId id="2147483680" r:id="rId10"/>
    <p:sldLayoutId id="2147483679" r:id="rId11"/>
    <p:sldLayoutId id="214748367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323528" y="260649"/>
          <a:ext cx="8424936" cy="1485793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842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60207">
                <a:tc>
                  <a:txBody>
                    <a:bodyPr/>
                    <a:lstStyle/>
                    <a:p>
                      <a:pPr algn="ctr"/>
                      <a:r>
                        <a:rPr lang="cs-CZ" sz="6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Rovnice </a:t>
                      </a:r>
                    </a:p>
                  </a:txBody>
                  <a:tcP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9953"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Slovní  úlohy o pohybu 1</a:t>
                      </a:r>
                    </a:p>
                  </a:txBody>
                  <a:tcPr>
                    <a:lnT w="38100" cap="flat" cmpd="sng" algn="ctr">
                      <a:noFill/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Zástupný symbol pro obsah 6"/>
          <p:cNvGraphicFramePr>
            <a:graphicFrameLocks/>
          </p:cNvGraphicFramePr>
          <p:nvPr/>
        </p:nvGraphicFramePr>
        <p:xfrm>
          <a:off x="323528" y="1772816"/>
          <a:ext cx="8424936" cy="296672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2064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08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Autor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600" b="1" dirty="0">
                          <a:latin typeface="Arial" pitchFamily="34" charset="0"/>
                          <a:cs typeface="Arial" pitchFamily="34" charset="0"/>
                        </a:rPr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Ověřil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dirty="0">
                          <a:latin typeface="Arial" pitchFamily="34" charset="0"/>
                          <a:cs typeface="Arial" pitchFamily="34" charset="0"/>
                        </a:rPr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Datum vytvoření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600" b="1" dirty="0">
                          <a:latin typeface="Arial" pitchFamily="34" charset="0"/>
                          <a:cs typeface="Arial" pitchFamily="34" charset="0"/>
                        </a:rPr>
                        <a:t>IV.-V. 2014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Ročník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600" b="1" dirty="0">
                          <a:latin typeface="Arial" pitchFamily="34" charset="0"/>
                          <a:cs typeface="Arial" pitchFamily="34" charset="0"/>
                        </a:rPr>
                        <a:t>VIII.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Oblast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600" b="1" dirty="0">
                          <a:latin typeface="Arial" pitchFamily="34" charset="0"/>
                          <a:cs typeface="Arial" pitchFamily="34" charset="0"/>
                        </a:rPr>
                        <a:t>Matematika a její aplikace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Okruh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600" b="1" dirty="0">
                          <a:latin typeface="Arial" pitchFamily="34" charset="0"/>
                          <a:cs typeface="Arial" pitchFamily="34" charset="0"/>
                        </a:rPr>
                        <a:t>Číslo a proměnná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Výstup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600" b="1" i="0" kern="1200" dirty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Formuluje a řeší reálnou situaci pomocí rovnic a jejich soustav</a:t>
                      </a:r>
                      <a:endParaRPr lang="cs-CZ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600" b="0" dirty="0">
                          <a:latin typeface="Arial" pitchFamily="34" charset="0"/>
                          <a:cs typeface="Arial" pitchFamily="34" charset="0"/>
                        </a:rPr>
                        <a:t>Anotace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600" b="1" dirty="0">
                          <a:latin typeface="Arial" pitchFamily="34" charset="0"/>
                          <a:cs typeface="Arial" pitchFamily="34" charset="0"/>
                        </a:rPr>
                        <a:t>Prezentace k předvádění, výklad učiva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1</a:t>
            </a: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79511" y="764704"/>
            <a:ext cx="8964489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Příklad: </a:t>
            </a:r>
            <a:br>
              <a:rPr lang="cs-CZ" b="1" dirty="0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Ze dvou míst A 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a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 B vzdálených 24 km vyrazí současně proti sobě chodec rychlostí 4 km/h a cyklista rychlostí 12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kolik hodin od okamžiku, kdy vyrazili, a v jaké vzdálenosti od místa A se setkají?</a:t>
            </a:r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1403350" y="3067050"/>
            <a:ext cx="5327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2770188" y="2922588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187450" y="2995613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586538" y="2995613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10247" name="AutoShape 7"/>
          <p:cNvSpPr>
            <a:spLocks/>
          </p:cNvSpPr>
          <p:nvPr/>
        </p:nvSpPr>
        <p:spPr bwMode="auto">
          <a:xfrm rot="-5400000">
            <a:off x="1912938" y="3205163"/>
            <a:ext cx="346075" cy="1368425"/>
          </a:xfrm>
          <a:prstGeom prst="leftBrace">
            <a:avLst>
              <a:gd name="adj1" fmla="val 32951"/>
              <a:gd name="adj2" fmla="val 50000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8" name="AutoShape 8"/>
          <p:cNvSpPr>
            <a:spLocks/>
          </p:cNvSpPr>
          <p:nvPr/>
        </p:nvSpPr>
        <p:spPr bwMode="auto">
          <a:xfrm rot="-5400000">
            <a:off x="4570413" y="1931988"/>
            <a:ext cx="360362" cy="3960812"/>
          </a:xfrm>
          <a:prstGeom prst="leftBrace">
            <a:avLst>
              <a:gd name="adj1" fmla="val 91593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1476375" y="3127375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=4 km/h</a:t>
            </a:r>
            <a:endParaRPr lang="cs-CZ" sz="16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10250" name="AutoShape 10"/>
          <p:cNvSpPr>
            <a:spLocks/>
          </p:cNvSpPr>
          <p:nvPr/>
        </p:nvSpPr>
        <p:spPr bwMode="auto">
          <a:xfrm rot="5400000">
            <a:off x="3900488" y="50800"/>
            <a:ext cx="346075" cy="5343525"/>
          </a:xfrm>
          <a:prstGeom prst="leftBrace">
            <a:avLst>
              <a:gd name="adj1" fmla="val 128670"/>
              <a:gd name="adj2" fmla="val 50000"/>
            </a:avLst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722688" y="2058988"/>
            <a:ext cx="1154112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rgbClr val="00CC00"/>
                </a:solidFill>
                <a:latin typeface="Century Gothic" pitchFamily="34" charset="0"/>
              </a:rPr>
              <a:t>24 km</a:t>
            </a:r>
            <a:endParaRPr lang="cs-CZ" sz="1600" b="1">
              <a:solidFill>
                <a:srgbClr val="00CC00"/>
              </a:solidFill>
              <a:latin typeface="Century Gothic" pitchFamily="34" charset="0"/>
            </a:endParaRPr>
          </a:p>
        </p:txBody>
      </p:sp>
      <p:sp>
        <p:nvSpPr>
          <p:cNvPr id="10252" name="Rectangle 13"/>
          <p:cNvSpPr>
            <a:spLocks noChangeArrowheads="1"/>
          </p:cNvSpPr>
          <p:nvPr/>
        </p:nvSpPr>
        <p:spPr bwMode="auto">
          <a:xfrm>
            <a:off x="1647825" y="3889375"/>
            <a:ext cx="15113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=v</a:t>
            </a:r>
            <a:r>
              <a:rPr lang="cs-CZ" sz="24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.t</a:t>
            </a:r>
            <a:endParaRPr lang="cs-CZ" sz="24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10253" name="Rectangle 14"/>
          <p:cNvSpPr>
            <a:spLocks noChangeArrowheads="1"/>
          </p:cNvSpPr>
          <p:nvPr/>
        </p:nvSpPr>
        <p:spPr bwMode="auto">
          <a:xfrm>
            <a:off x="4383088" y="3889375"/>
            <a:ext cx="1728787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=v</a:t>
            </a:r>
            <a:r>
              <a:rPr lang="cs-CZ" sz="24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.t</a:t>
            </a:r>
            <a:endParaRPr lang="cs-CZ" sz="24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10254" name="Line 15"/>
          <p:cNvSpPr>
            <a:spLocks noChangeShapeType="1"/>
          </p:cNvSpPr>
          <p:nvPr/>
        </p:nvSpPr>
        <p:spPr bwMode="auto">
          <a:xfrm>
            <a:off x="1116013" y="2060575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0255" name="Line 16"/>
          <p:cNvSpPr>
            <a:spLocks noChangeShapeType="1"/>
          </p:cNvSpPr>
          <p:nvPr/>
        </p:nvSpPr>
        <p:spPr bwMode="auto">
          <a:xfrm>
            <a:off x="1547813" y="3284538"/>
            <a:ext cx="6477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0256" name="Rectangle 18"/>
          <p:cNvSpPr>
            <a:spLocks noChangeArrowheads="1"/>
          </p:cNvSpPr>
          <p:nvPr/>
        </p:nvSpPr>
        <p:spPr bwMode="auto">
          <a:xfrm>
            <a:off x="5422900" y="3127375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=12 km/h</a:t>
            </a:r>
            <a:endParaRPr lang="cs-CZ" sz="16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10257" name="Line 19"/>
          <p:cNvSpPr>
            <a:spLocks noChangeShapeType="1"/>
          </p:cNvSpPr>
          <p:nvPr/>
        </p:nvSpPr>
        <p:spPr bwMode="auto">
          <a:xfrm rot="10800000">
            <a:off x="5940425" y="3284538"/>
            <a:ext cx="6477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0258" name="Rectangle 24"/>
          <p:cNvSpPr>
            <a:spLocks noChangeArrowheads="1"/>
          </p:cNvSpPr>
          <p:nvPr/>
        </p:nvSpPr>
        <p:spPr bwMode="auto">
          <a:xfrm>
            <a:off x="1476375" y="3343275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t</a:t>
            </a:r>
            <a:endParaRPr lang="cs-CZ" sz="16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10259" name="Rectangle 25"/>
          <p:cNvSpPr>
            <a:spLocks noChangeArrowheads="1"/>
          </p:cNvSpPr>
          <p:nvPr/>
        </p:nvSpPr>
        <p:spPr bwMode="auto">
          <a:xfrm>
            <a:off x="5422900" y="3343275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t</a:t>
            </a:r>
            <a:endParaRPr lang="cs-CZ" sz="16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45786" name="Rectangle 26"/>
          <p:cNvSpPr>
            <a:spLocks noChangeArrowheads="1"/>
          </p:cNvSpPr>
          <p:nvPr/>
        </p:nvSpPr>
        <p:spPr bwMode="auto">
          <a:xfrm>
            <a:off x="1647825" y="4262438"/>
            <a:ext cx="1511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=4.t</a:t>
            </a:r>
            <a:endParaRPr lang="cs-CZ" sz="24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45787" name="Rectangle 27"/>
          <p:cNvSpPr>
            <a:spLocks noChangeArrowheads="1"/>
          </p:cNvSpPr>
          <p:nvPr/>
        </p:nvSpPr>
        <p:spPr bwMode="auto">
          <a:xfrm>
            <a:off x="4383088" y="4262438"/>
            <a:ext cx="1728787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=12.t</a:t>
            </a:r>
            <a:endParaRPr lang="cs-CZ" sz="24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45788" name="Rectangle 28"/>
          <p:cNvSpPr>
            <a:spLocks noChangeArrowheads="1"/>
          </p:cNvSpPr>
          <p:nvPr/>
        </p:nvSpPr>
        <p:spPr bwMode="auto">
          <a:xfrm>
            <a:off x="2339975" y="4651375"/>
            <a:ext cx="52578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Century Gothic" pitchFamily="34" charset="0"/>
              </a:rPr>
              <a:t>s</a:t>
            </a:r>
            <a:r>
              <a:rPr lang="cs-CZ" sz="4000" b="1">
                <a:solidFill>
                  <a:schemeClr val="tx2"/>
                </a:solidFill>
                <a:latin typeface="Century Gothic" pitchFamily="34" charset="0"/>
              </a:rPr>
              <a:t> = </a:t>
            </a:r>
            <a:r>
              <a:rPr lang="cs-CZ" sz="4000" b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4000" b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4000" b="1">
                <a:solidFill>
                  <a:schemeClr val="tx2"/>
                </a:solidFill>
                <a:latin typeface="Century Gothic" pitchFamily="34" charset="0"/>
              </a:rPr>
              <a:t> + </a:t>
            </a:r>
            <a:r>
              <a:rPr lang="cs-CZ" sz="4000" b="1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4000" b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</a:p>
        </p:txBody>
      </p:sp>
      <p:sp>
        <p:nvSpPr>
          <p:cNvPr id="245790" name="Rectangle 30"/>
          <p:cNvSpPr>
            <a:spLocks noChangeArrowheads="1"/>
          </p:cNvSpPr>
          <p:nvPr/>
        </p:nvSpPr>
        <p:spPr bwMode="auto">
          <a:xfrm>
            <a:off x="1042988" y="5630863"/>
            <a:ext cx="5834062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tx2"/>
                </a:solidFill>
                <a:latin typeface="Century Gothic" pitchFamily="34" charset="0"/>
              </a:rPr>
              <a:t>Vyjádřené údaje pak dosadíme do logické rovnosti plynoucí z textu úlohy, čímž sestavíme rovnici pro výpočet neznámé.</a:t>
            </a:r>
          </a:p>
        </p:txBody>
      </p:sp>
      <p:sp>
        <p:nvSpPr>
          <p:cNvPr id="245791" name="Rectangle 31"/>
          <p:cNvSpPr>
            <a:spLocks noChangeArrowheads="1"/>
          </p:cNvSpPr>
          <p:nvPr/>
        </p:nvSpPr>
        <p:spPr bwMode="auto">
          <a:xfrm>
            <a:off x="1979613" y="5299075"/>
            <a:ext cx="52578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Century Gothic" pitchFamily="34" charset="0"/>
              </a:rPr>
              <a:t>24</a:t>
            </a:r>
            <a:r>
              <a:rPr lang="cs-CZ" sz="4000" b="1">
                <a:solidFill>
                  <a:schemeClr val="tx2"/>
                </a:solidFill>
                <a:latin typeface="Century Gothic" pitchFamily="34" charset="0"/>
              </a:rPr>
              <a:t> = </a:t>
            </a:r>
            <a:r>
              <a:rPr lang="cs-CZ" sz="4000" b="1">
                <a:solidFill>
                  <a:schemeClr val="accent2"/>
                </a:solidFill>
                <a:latin typeface="Century Gothic" pitchFamily="34" charset="0"/>
              </a:rPr>
              <a:t>4t</a:t>
            </a:r>
            <a:r>
              <a:rPr lang="cs-CZ" sz="4000" b="1">
                <a:solidFill>
                  <a:schemeClr val="tx2"/>
                </a:solidFill>
                <a:latin typeface="Century Gothic" pitchFamily="34" charset="0"/>
              </a:rPr>
              <a:t> + </a:t>
            </a:r>
            <a:r>
              <a:rPr lang="cs-CZ" sz="4000" b="1">
                <a:solidFill>
                  <a:srgbClr val="FF0000"/>
                </a:solidFill>
                <a:latin typeface="Century Gothic" pitchFamily="34" charset="0"/>
              </a:rPr>
              <a:t>12t</a:t>
            </a:r>
            <a:endParaRPr lang="cs-CZ" sz="4000" b="1" baseline="-25000">
              <a:solidFill>
                <a:srgbClr val="FF000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5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5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45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4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2457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45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6" grpId="0"/>
      <p:bldP spid="245787" grpId="0"/>
      <p:bldP spid="245788" grpId="0"/>
      <p:bldP spid="245790" grpId="0"/>
      <p:bldP spid="245790" grpId="1"/>
      <p:bldP spid="24579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1</a:t>
            </a: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79513" y="764704"/>
            <a:ext cx="8784976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Příklad: </a:t>
            </a:r>
            <a:br>
              <a:rPr lang="cs-CZ" b="1" dirty="0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Ze dvou míst A 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a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 B vzdálených 24 km vyrazí současně proti sobě chodec rychlostí 4 km/h a cyklista rychlostí 12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kolik hodin od okamžiku, kdy vyrazili, a v jaké vzdálenosti od místa A se setkají?</a:t>
            </a: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1403350" y="3067050"/>
            <a:ext cx="5327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2770188" y="2922588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187450" y="2995613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6586538" y="2995613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11271" name="AutoShape 7"/>
          <p:cNvSpPr>
            <a:spLocks/>
          </p:cNvSpPr>
          <p:nvPr/>
        </p:nvSpPr>
        <p:spPr bwMode="auto">
          <a:xfrm rot="-5400000">
            <a:off x="1912938" y="3205163"/>
            <a:ext cx="346075" cy="1368425"/>
          </a:xfrm>
          <a:prstGeom prst="leftBrace">
            <a:avLst>
              <a:gd name="adj1" fmla="val 32951"/>
              <a:gd name="adj2" fmla="val 50000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1272" name="AutoShape 8"/>
          <p:cNvSpPr>
            <a:spLocks/>
          </p:cNvSpPr>
          <p:nvPr/>
        </p:nvSpPr>
        <p:spPr bwMode="auto">
          <a:xfrm rot="-5400000">
            <a:off x="4570413" y="1931988"/>
            <a:ext cx="360362" cy="3960812"/>
          </a:xfrm>
          <a:prstGeom prst="leftBrace">
            <a:avLst>
              <a:gd name="adj1" fmla="val 91593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1476375" y="3127375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=4 km/h</a:t>
            </a:r>
            <a:endParaRPr lang="cs-CZ" sz="16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11274" name="AutoShape 10"/>
          <p:cNvSpPr>
            <a:spLocks/>
          </p:cNvSpPr>
          <p:nvPr/>
        </p:nvSpPr>
        <p:spPr bwMode="auto">
          <a:xfrm rot="5400000">
            <a:off x="3900488" y="50800"/>
            <a:ext cx="346075" cy="5343525"/>
          </a:xfrm>
          <a:prstGeom prst="leftBrace">
            <a:avLst>
              <a:gd name="adj1" fmla="val 128670"/>
              <a:gd name="adj2" fmla="val 50000"/>
            </a:avLst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3722688" y="2058988"/>
            <a:ext cx="1154112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rgbClr val="00CC00"/>
                </a:solidFill>
                <a:latin typeface="Century Gothic" pitchFamily="34" charset="0"/>
              </a:rPr>
              <a:t>24 km</a:t>
            </a:r>
            <a:endParaRPr lang="cs-CZ" sz="1600" b="1">
              <a:solidFill>
                <a:srgbClr val="00CC00"/>
              </a:solidFill>
              <a:latin typeface="Century Gothic" pitchFamily="34" charset="0"/>
            </a:endParaRP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1647825" y="3889375"/>
            <a:ext cx="15113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=v</a:t>
            </a:r>
            <a:r>
              <a:rPr lang="cs-CZ" sz="24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.t</a:t>
            </a:r>
            <a:endParaRPr lang="cs-CZ" sz="24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383088" y="3889375"/>
            <a:ext cx="1728787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=v</a:t>
            </a:r>
            <a:r>
              <a:rPr lang="cs-CZ" sz="24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.t</a:t>
            </a:r>
            <a:endParaRPr lang="cs-CZ" sz="24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>
            <a:off x="1116013" y="2060575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1547813" y="3284538"/>
            <a:ext cx="6477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5422900" y="3127375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=12 km/h</a:t>
            </a:r>
            <a:endParaRPr lang="cs-CZ" sz="16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 rot="10800000">
            <a:off x="5940425" y="3284538"/>
            <a:ext cx="6477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1476375" y="3343275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t</a:t>
            </a:r>
            <a:endParaRPr lang="cs-CZ" sz="16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5422900" y="3343275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t</a:t>
            </a:r>
            <a:endParaRPr lang="cs-CZ" sz="16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1647825" y="4262438"/>
            <a:ext cx="1511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=4.t</a:t>
            </a:r>
            <a:endParaRPr lang="cs-CZ" sz="24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4383088" y="4262438"/>
            <a:ext cx="1728787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=12.t</a:t>
            </a:r>
            <a:endParaRPr lang="cs-CZ" sz="24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11286" name="Rectangle 24"/>
          <p:cNvSpPr>
            <a:spLocks noChangeArrowheads="1"/>
          </p:cNvSpPr>
          <p:nvPr/>
        </p:nvSpPr>
        <p:spPr bwMode="auto">
          <a:xfrm>
            <a:off x="1836738" y="4565650"/>
            <a:ext cx="3744912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800" b="1">
                <a:latin typeface="Century Gothic" pitchFamily="34" charset="0"/>
              </a:rPr>
              <a:t>24 = 4t + 12t</a:t>
            </a:r>
            <a:endParaRPr lang="cs-CZ" sz="2800" b="1" baseline="-25000">
              <a:latin typeface="Century Gothic" pitchFamily="34" charset="0"/>
            </a:endParaRPr>
          </a:p>
        </p:txBody>
      </p:sp>
      <p:sp>
        <p:nvSpPr>
          <p:cNvPr id="247833" name="Rectangle 25"/>
          <p:cNvSpPr>
            <a:spLocks noChangeArrowheads="1"/>
          </p:cNvSpPr>
          <p:nvPr/>
        </p:nvSpPr>
        <p:spPr bwMode="auto">
          <a:xfrm>
            <a:off x="1836738" y="4940300"/>
            <a:ext cx="3744912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800" b="1">
                <a:latin typeface="Century Gothic" pitchFamily="34" charset="0"/>
              </a:rPr>
              <a:t>24 = 16t</a:t>
            </a:r>
            <a:endParaRPr lang="cs-CZ" sz="2800" b="1" baseline="-25000">
              <a:latin typeface="Century Gothic" pitchFamily="34" charset="0"/>
            </a:endParaRPr>
          </a:p>
        </p:txBody>
      </p:sp>
      <p:sp>
        <p:nvSpPr>
          <p:cNvPr id="247834" name="Rectangle 26"/>
          <p:cNvSpPr>
            <a:spLocks noChangeArrowheads="1"/>
          </p:cNvSpPr>
          <p:nvPr/>
        </p:nvSpPr>
        <p:spPr bwMode="auto">
          <a:xfrm>
            <a:off x="1144588" y="5299075"/>
            <a:ext cx="3744912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800" b="1">
                <a:latin typeface="Century Gothic" pitchFamily="34" charset="0"/>
              </a:rPr>
              <a:t>24 : 16 = t</a:t>
            </a:r>
            <a:endParaRPr lang="cs-CZ" sz="2800" b="1" baseline="-25000">
              <a:latin typeface="Century Gothic" pitchFamily="34" charset="0"/>
            </a:endParaRPr>
          </a:p>
        </p:txBody>
      </p:sp>
      <p:sp>
        <p:nvSpPr>
          <p:cNvPr id="247835" name="Rectangle 27"/>
          <p:cNvSpPr>
            <a:spLocks noChangeArrowheads="1"/>
          </p:cNvSpPr>
          <p:nvPr/>
        </p:nvSpPr>
        <p:spPr bwMode="auto">
          <a:xfrm>
            <a:off x="1433513" y="5688013"/>
            <a:ext cx="3744912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800" b="1">
                <a:latin typeface="Century Gothic" pitchFamily="34" charset="0"/>
              </a:rPr>
              <a:t>1,5 h = t</a:t>
            </a:r>
            <a:endParaRPr lang="cs-CZ" sz="2800" b="1" baseline="-25000">
              <a:latin typeface="Century Gothic" pitchFamily="34" charset="0"/>
            </a:endParaRPr>
          </a:p>
        </p:txBody>
      </p:sp>
      <p:sp>
        <p:nvSpPr>
          <p:cNvPr id="247836" name="AutoShape 28"/>
          <p:cNvSpPr>
            <a:spLocks noChangeArrowheads="1"/>
          </p:cNvSpPr>
          <p:nvPr/>
        </p:nvSpPr>
        <p:spPr bwMode="auto">
          <a:xfrm>
            <a:off x="4356100" y="5445125"/>
            <a:ext cx="1800225" cy="936625"/>
          </a:xfrm>
          <a:prstGeom prst="cloudCallout">
            <a:avLst>
              <a:gd name="adj1" fmla="val -65519"/>
              <a:gd name="adj2" fmla="val -7712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cs-CZ" sz="1600" b="1"/>
              <a:t>Rovnici vyřešíme.</a:t>
            </a:r>
          </a:p>
        </p:txBody>
      </p:sp>
      <p:sp>
        <p:nvSpPr>
          <p:cNvPr id="247837" name="AutoShape 29"/>
          <p:cNvSpPr>
            <a:spLocks noChangeArrowheads="1"/>
          </p:cNvSpPr>
          <p:nvPr/>
        </p:nvSpPr>
        <p:spPr bwMode="auto">
          <a:xfrm>
            <a:off x="4427538" y="4508500"/>
            <a:ext cx="2952750" cy="1944688"/>
          </a:xfrm>
          <a:prstGeom prst="cloudCallout">
            <a:avLst>
              <a:gd name="adj1" fmla="val -99787"/>
              <a:gd name="adj2" fmla="val 3726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400" b="1"/>
              <a:t>Setkají se tedy za 1,5 hodiny. Ještě nám ale zbývá dopočítat </a:t>
            </a:r>
          </a:p>
          <a:p>
            <a:pPr algn="ctr"/>
            <a:r>
              <a:rPr lang="cs-CZ" sz="1400" b="1"/>
              <a:t>v jaké vzdálenosti od místa A, tzn </a:t>
            </a:r>
            <a:r>
              <a:rPr lang="cs-CZ" sz="1400" b="1" i="1"/>
              <a:t>s</a:t>
            </a:r>
            <a:r>
              <a:rPr lang="cs-CZ" sz="1400" b="1" i="1" baseline="-25000"/>
              <a:t>1</a:t>
            </a:r>
            <a:r>
              <a:rPr lang="cs-CZ" sz="1400" b="1"/>
              <a:t>.</a:t>
            </a:r>
          </a:p>
        </p:txBody>
      </p:sp>
      <p:sp>
        <p:nvSpPr>
          <p:cNvPr id="247838" name="Rectangle 30"/>
          <p:cNvSpPr>
            <a:spLocks noChangeArrowheads="1"/>
          </p:cNvSpPr>
          <p:nvPr/>
        </p:nvSpPr>
        <p:spPr bwMode="auto">
          <a:xfrm>
            <a:off x="4427538" y="4567238"/>
            <a:ext cx="3744912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800" b="1">
                <a:latin typeface="Century Gothic" pitchFamily="34" charset="0"/>
              </a:rPr>
              <a:t>s</a:t>
            </a:r>
            <a:r>
              <a:rPr lang="cs-CZ" sz="2800" b="1" baseline="-25000">
                <a:latin typeface="Century Gothic" pitchFamily="34" charset="0"/>
              </a:rPr>
              <a:t>1 </a:t>
            </a:r>
            <a:r>
              <a:rPr lang="cs-CZ" sz="2800" b="1">
                <a:latin typeface="Century Gothic" pitchFamily="34" charset="0"/>
              </a:rPr>
              <a:t>= 4 . t</a:t>
            </a:r>
            <a:endParaRPr lang="cs-CZ" sz="2800" b="1" baseline="-25000">
              <a:latin typeface="Century Gothic" pitchFamily="34" charset="0"/>
            </a:endParaRPr>
          </a:p>
        </p:txBody>
      </p:sp>
      <p:sp>
        <p:nvSpPr>
          <p:cNvPr id="247839" name="Rectangle 31"/>
          <p:cNvSpPr>
            <a:spLocks noChangeArrowheads="1"/>
          </p:cNvSpPr>
          <p:nvPr/>
        </p:nvSpPr>
        <p:spPr bwMode="auto">
          <a:xfrm>
            <a:off x="4427538" y="4911725"/>
            <a:ext cx="3744912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800" b="1">
                <a:latin typeface="Century Gothic" pitchFamily="34" charset="0"/>
              </a:rPr>
              <a:t>s</a:t>
            </a:r>
            <a:r>
              <a:rPr lang="cs-CZ" sz="2800" b="1" baseline="-25000">
                <a:latin typeface="Century Gothic" pitchFamily="34" charset="0"/>
              </a:rPr>
              <a:t>1 </a:t>
            </a:r>
            <a:r>
              <a:rPr lang="cs-CZ" sz="2800" b="1">
                <a:latin typeface="Century Gothic" pitchFamily="34" charset="0"/>
              </a:rPr>
              <a:t>= 4 . 1,5</a:t>
            </a:r>
            <a:endParaRPr lang="cs-CZ" sz="2800" b="1" baseline="-25000">
              <a:latin typeface="Century Gothic" pitchFamily="34" charset="0"/>
            </a:endParaRPr>
          </a:p>
        </p:txBody>
      </p:sp>
      <p:sp>
        <p:nvSpPr>
          <p:cNvPr id="247840" name="Rectangle 32"/>
          <p:cNvSpPr>
            <a:spLocks noChangeArrowheads="1"/>
          </p:cNvSpPr>
          <p:nvPr/>
        </p:nvSpPr>
        <p:spPr bwMode="auto">
          <a:xfrm>
            <a:off x="4427538" y="5284788"/>
            <a:ext cx="3744912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800" b="1">
                <a:latin typeface="Century Gothic" pitchFamily="34" charset="0"/>
              </a:rPr>
              <a:t>s</a:t>
            </a:r>
            <a:r>
              <a:rPr lang="cs-CZ" sz="2800" b="1" baseline="-25000">
                <a:latin typeface="Century Gothic" pitchFamily="34" charset="0"/>
              </a:rPr>
              <a:t>1 </a:t>
            </a:r>
            <a:r>
              <a:rPr lang="cs-CZ" sz="2800" b="1">
                <a:latin typeface="Century Gothic" pitchFamily="34" charset="0"/>
              </a:rPr>
              <a:t>= 6 km</a:t>
            </a:r>
            <a:endParaRPr lang="cs-CZ" sz="2800" b="1" baseline="-25000">
              <a:latin typeface="Century Gothic" pitchFamily="34" charset="0"/>
            </a:endParaRPr>
          </a:p>
        </p:txBody>
      </p:sp>
      <p:sp>
        <p:nvSpPr>
          <p:cNvPr id="247841" name="Line 33"/>
          <p:cNvSpPr>
            <a:spLocks noChangeShapeType="1"/>
          </p:cNvSpPr>
          <p:nvPr/>
        </p:nvSpPr>
        <p:spPr bwMode="auto">
          <a:xfrm>
            <a:off x="1476375" y="6381750"/>
            <a:ext cx="1582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47842" name="Line 34"/>
          <p:cNvSpPr>
            <a:spLocks noChangeShapeType="1"/>
          </p:cNvSpPr>
          <p:nvPr/>
        </p:nvSpPr>
        <p:spPr bwMode="auto">
          <a:xfrm>
            <a:off x="1476375" y="6424613"/>
            <a:ext cx="1582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47843" name="Line 35"/>
          <p:cNvSpPr>
            <a:spLocks noChangeShapeType="1"/>
          </p:cNvSpPr>
          <p:nvPr/>
        </p:nvSpPr>
        <p:spPr bwMode="auto">
          <a:xfrm>
            <a:off x="4502150" y="6037263"/>
            <a:ext cx="1582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47844" name="Line 36"/>
          <p:cNvSpPr>
            <a:spLocks noChangeShapeType="1"/>
          </p:cNvSpPr>
          <p:nvPr/>
        </p:nvSpPr>
        <p:spPr bwMode="auto">
          <a:xfrm>
            <a:off x="4502150" y="6080125"/>
            <a:ext cx="1582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7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2478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47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47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2478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47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47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47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47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47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47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47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33" grpId="0"/>
      <p:bldP spid="247834" grpId="0"/>
      <p:bldP spid="247835" grpId="0"/>
      <p:bldP spid="247836" grpId="0" animBg="1"/>
      <p:bldP spid="247836" grpId="1" animBg="1"/>
      <p:bldP spid="247837" grpId="0" animBg="1"/>
      <p:bldP spid="247837" grpId="1" animBg="1"/>
      <p:bldP spid="247838" grpId="0"/>
      <p:bldP spid="247839" grpId="0"/>
      <p:bldP spid="247840" grpId="0"/>
      <p:bldP spid="247841" grpId="0" animBg="1"/>
      <p:bldP spid="247842" grpId="0" animBg="1"/>
      <p:bldP spid="247843" grpId="0" animBg="1"/>
      <p:bldP spid="2478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1</a:t>
            </a: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79512" y="764704"/>
            <a:ext cx="8784975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Příklad: </a:t>
            </a:r>
            <a:br>
              <a:rPr lang="cs-CZ" b="1" dirty="0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Ze dvou míst A 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a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 B vzdálených 24 km vyrazí současně proti sobě chodec rychlostí 4 km/h a cyklista rychlostí 12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kolik hodin od okamžiku, kdy vyrazili, a v jaké vzdálenosti od místa A se setkají?</a:t>
            </a:r>
          </a:p>
        </p:txBody>
      </p:sp>
      <p:sp>
        <p:nvSpPr>
          <p:cNvPr id="12291" name="Line 14"/>
          <p:cNvSpPr>
            <a:spLocks noChangeShapeType="1"/>
          </p:cNvSpPr>
          <p:nvPr/>
        </p:nvSpPr>
        <p:spPr bwMode="auto">
          <a:xfrm>
            <a:off x="1116013" y="2060575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2292" name="Rectangle 25"/>
          <p:cNvSpPr>
            <a:spLocks noChangeArrowheads="1"/>
          </p:cNvSpPr>
          <p:nvPr/>
        </p:nvSpPr>
        <p:spPr bwMode="auto">
          <a:xfrm>
            <a:off x="1028700" y="1914525"/>
            <a:ext cx="3744913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800" b="1">
                <a:latin typeface="Century Gothic" pitchFamily="34" charset="0"/>
              </a:rPr>
              <a:t>t = 1,5 h</a:t>
            </a:r>
          </a:p>
        </p:txBody>
      </p:sp>
      <p:sp>
        <p:nvSpPr>
          <p:cNvPr id="12293" name="Rectangle 30"/>
          <p:cNvSpPr>
            <a:spLocks noChangeArrowheads="1"/>
          </p:cNvSpPr>
          <p:nvPr/>
        </p:nvSpPr>
        <p:spPr bwMode="auto">
          <a:xfrm>
            <a:off x="1028700" y="2349500"/>
            <a:ext cx="3744913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800" b="1">
                <a:latin typeface="Century Gothic" pitchFamily="34" charset="0"/>
              </a:rPr>
              <a:t>s</a:t>
            </a:r>
            <a:r>
              <a:rPr lang="cs-CZ" sz="2800" b="1" baseline="-25000">
                <a:latin typeface="Century Gothic" pitchFamily="34" charset="0"/>
              </a:rPr>
              <a:t>1 </a:t>
            </a:r>
            <a:r>
              <a:rPr lang="cs-CZ" sz="2800" b="1">
                <a:latin typeface="Century Gothic" pitchFamily="34" charset="0"/>
              </a:rPr>
              <a:t>= 6 km</a:t>
            </a:r>
            <a:endParaRPr lang="cs-CZ" sz="2800" b="1" baseline="-25000">
              <a:latin typeface="Century Gothic" pitchFamily="34" charset="0"/>
            </a:endParaRPr>
          </a:p>
        </p:txBody>
      </p:sp>
      <p:sp>
        <p:nvSpPr>
          <p:cNvPr id="249891" name="Rectangle 35"/>
          <p:cNvSpPr>
            <a:spLocks noChangeArrowheads="1"/>
          </p:cNvSpPr>
          <p:nvPr/>
        </p:nvSpPr>
        <p:spPr bwMode="auto">
          <a:xfrm>
            <a:off x="1042988" y="2852738"/>
            <a:ext cx="705802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>
                <a:latin typeface="Century Gothic" pitchFamily="34" charset="0"/>
              </a:rPr>
              <a:t>Na závěr se provede zkouška toho, zda získané hodnoty vyhovují podmínkám úlohy:</a:t>
            </a:r>
            <a:endParaRPr lang="cs-CZ" sz="1600" b="1" baseline="-25000">
              <a:latin typeface="Century Gothic" pitchFamily="34" charset="0"/>
            </a:endParaRPr>
          </a:p>
        </p:txBody>
      </p:sp>
      <p:sp>
        <p:nvSpPr>
          <p:cNvPr id="249892" name="Rectangle 36"/>
          <p:cNvSpPr>
            <a:spLocks noChangeArrowheads="1"/>
          </p:cNvSpPr>
          <p:nvPr/>
        </p:nvSpPr>
        <p:spPr bwMode="auto">
          <a:xfrm>
            <a:off x="1042988" y="3427413"/>
            <a:ext cx="5545137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latin typeface="Century Gothic" pitchFamily="34" charset="0"/>
              </a:rPr>
              <a:t>Chodec při rychlosti 4 km/h urazí za 1,5 hodiny dráhu:</a:t>
            </a:r>
            <a:endParaRPr lang="cs-CZ" b="1" baseline="-25000">
              <a:latin typeface="Century Gothic" pitchFamily="34" charset="0"/>
            </a:endParaRPr>
          </a:p>
        </p:txBody>
      </p:sp>
      <p:sp>
        <p:nvSpPr>
          <p:cNvPr id="249893" name="Rectangle 37"/>
          <p:cNvSpPr>
            <a:spLocks noChangeArrowheads="1"/>
          </p:cNvSpPr>
          <p:nvPr/>
        </p:nvSpPr>
        <p:spPr bwMode="auto">
          <a:xfrm>
            <a:off x="1042988" y="4365625"/>
            <a:ext cx="5545137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latin typeface="Century Gothic" pitchFamily="34" charset="0"/>
              </a:rPr>
              <a:t>Cyklista při rychlosti 12 km/h urazí za 1,5 hodiny dráhu:</a:t>
            </a:r>
            <a:endParaRPr lang="cs-CZ" b="1" baseline="-25000">
              <a:latin typeface="Century Gothic" pitchFamily="34" charset="0"/>
            </a:endParaRPr>
          </a:p>
        </p:txBody>
      </p:sp>
      <p:sp>
        <p:nvSpPr>
          <p:cNvPr id="249894" name="Rectangle 38"/>
          <p:cNvSpPr>
            <a:spLocks noChangeArrowheads="1"/>
          </p:cNvSpPr>
          <p:nvPr/>
        </p:nvSpPr>
        <p:spPr bwMode="auto">
          <a:xfrm>
            <a:off x="1042988" y="5372100"/>
            <a:ext cx="5545137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latin typeface="Century Gothic" pitchFamily="34" charset="0"/>
              </a:rPr>
              <a:t>Dohromady uražená dráha tedy odpovídá celkové vzdálenosti míst A a B, tj. 24 km. Můžeme tedy napsat odpověď:</a:t>
            </a:r>
            <a:endParaRPr lang="cs-CZ" b="1" baseline="-25000">
              <a:latin typeface="Century Gothic" pitchFamily="34" charset="0"/>
            </a:endParaRPr>
          </a:p>
        </p:txBody>
      </p:sp>
      <p:sp>
        <p:nvSpPr>
          <p:cNvPr id="249895" name="Rectangle 39"/>
          <p:cNvSpPr>
            <a:spLocks noChangeArrowheads="1"/>
          </p:cNvSpPr>
          <p:nvPr/>
        </p:nvSpPr>
        <p:spPr bwMode="auto">
          <a:xfrm>
            <a:off x="2051050" y="3759200"/>
            <a:ext cx="5545138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2400" b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2400" b="1">
                <a:solidFill>
                  <a:schemeClr val="accent2"/>
                </a:solidFill>
                <a:latin typeface="Century Gothic" pitchFamily="34" charset="0"/>
              </a:rPr>
              <a:t> = 4 . 1,5 = 6 km</a:t>
            </a:r>
            <a:endParaRPr lang="cs-CZ" sz="2400" b="1" baseline="-2500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49896" name="Rectangle 40"/>
          <p:cNvSpPr>
            <a:spLocks noChangeArrowheads="1"/>
          </p:cNvSpPr>
          <p:nvPr/>
        </p:nvSpPr>
        <p:spPr bwMode="auto">
          <a:xfrm>
            <a:off x="2051050" y="4651375"/>
            <a:ext cx="5545138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2400" b="1" baseline="-25000">
                <a:solidFill>
                  <a:schemeClr val="accent2"/>
                </a:solidFill>
                <a:latin typeface="Century Gothic" pitchFamily="34" charset="0"/>
              </a:rPr>
              <a:t>2</a:t>
            </a:r>
            <a:r>
              <a:rPr lang="cs-CZ" sz="2400" b="1">
                <a:solidFill>
                  <a:schemeClr val="accent2"/>
                </a:solidFill>
                <a:latin typeface="Century Gothic" pitchFamily="34" charset="0"/>
              </a:rPr>
              <a:t> = 12 . 1,5 = 18 km</a:t>
            </a:r>
            <a:endParaRPr lang="cs-CZ" sz="2400" b="1" baseline="-2500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49897" name="AutoShape 41"/>
          <p:cNvSpPr>
            <a:spLocks noChangeArrowheads="1"/>
          </p:cNvSpPr>
          <p:nvPr/>
        </p:nvSpPr>
        <p:spPr bwMode="auto">
          <a:xfrm>
            <a:off x="5976938" y="4652963"/>
            <a:ext cx="3059112" cy="2087562"/>
          </a:xfrm>
          <a:prstGeom prst="cloudCallout">
            <a:avLst>
              <a:gd name="adj1" fmla="val -88662"/>
              <a:gd name="adj2" fmla="val 2642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cs-CZ" sz="1600" b="1"/>
              <a:t>Chodec a cyklista se setkají za </a:t>
            </a:r>
          </a:p>
          <a:p>
            <a:pPr algn="ctr"/>
            <a:r>
              <a:rPr lang="cs-CZ" sz="1600" b="1"/>
              <a:t>1,5 hodiny, ve vzdálenosti </a:t>
            </a:r>
          </a:p>
          <a:p>
            <a:pPr algn="ctr"/>
            <a:r>
              <a:rPr lang="cs-CZ" sz="1600" b="1"/>
              <a:t>6 kilometrů </a:t>
            </a:r>
          </a:p>
          <a:p>
            <a:pPr algn="ctr"/>
            <a:r>
              <a:rPr lang="cs-CZ" sz="1600" b="1"/>
              <a:t>od místa 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9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9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9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9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9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49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49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91" grpId="0"/>
      <p:bldP spid="249892" grpId="0"/>
      <p:bldP spid="249893" grpId="0"/>
      <p:bldP spid="249894" grpId="0"/>
      <p:bldP spid="249895" grpId="0"/>
      <p:bldP spid="249896" grpId="0"/>
      <p:bldP spid="24989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1</a:t>
            </a: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79512" y="764704"/>
            <a:ext cx="8784975" cy="1440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Příklad: </a:t>
            </a:r>
            <a:br>
              <a:rPr lang="cs-CZ" b="1" dirty="0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Dvě letadla startující současně z letišť A 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a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 B letí navzájem proti sobě. Vzdálenost letišť je 220 km a průměrná rychlost letadla letícího z letiště A je 300 km/h, letadla letícího z letiště B je 360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Vypočítej, za jak dlouho se letadla střetnou.</a:t>
            </a:r>
            <a:r>
              <a:rPr lang="cs-CZ" dirty="0">
                <a:solidFill>
                  <a:schemeClr val="tx2"/>
                </a:solidFill>
                <a:latin typeface="Century Gothic" pitchFamily="34" charset="0"/>
              </a:rPr>
              <a:t> </a:t>
            </a:r>
          </a:p>
        </p:txBody>
      </p:sp>
      <p:sp>
        <p:nvSpPr>
          <p:cNvPr id="13315" name="Line 3"/>
          <p:cNvSpPr>
            <a:spLocks noChangeShapeType="1"/>
          </p:cNvSpPr>
          <p:nvPr/>
        </p:nvSpPr>
        <p:spPr bwMode="auto">
          <a:xfrm>
            <a:off x="1116013" y="2276872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1403350" y="3067050"/>
            <a:ext cx="5327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3851275" y="2922588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187450" y="2995613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6586538" y="2995613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10" name="AutoShape 8"/>
          <p:cNvSpPr>
            <a:spLocks/>
          </p:cNvSpPr>
          <p:nvPr/>
        </p:nvSpPr>
        <p:spPr bwMode="auto">
          <a:xfrm rot="-5400000">
            <a:off x="2453481" y="2664620"/>
            <a:ext cx="346075" cy="2449512"/>
          </a:xfrm>
          <a:prstGeom prst="leftBrace">
            <a:avLst>
              <a:gd name="adj1" fmla="val 58983"/>
              <a:gd name="adj2" fmla="val 50000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AutoShape 9"/>
          <p:cNvSpPr>
            <a:spLocks/>
          </p:cNvSpPr>
          <p:nvPr/>
        </p:nvSpPr>
        <p:spPr bwMode="auto">
          <a:xfrm rot="-5400000">
            <a:off x="5110957" y="2472531"/>
            <a:ext cx="360362" cy="2879725"/>
          </a:xfrm>
          <a:prstGeom prst="leftBrace">
            <a:avLst>
              <a:gd name="adj1" fmla="val 66593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1476375" y="3127375"/>
            <a:ext cx="15113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=300 km/h</a:t>
            </a:r>
            <a:endParaRPr lang="cs-CZ" sz="16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13" name="AutoShape 11"/>
          <p:cNvSpPr>
            <a:spLocks/>
          </p:cNvSpPr>
          <p:nvPr/>
        </p:nvSpPr>
        <p:spPr bwMode="auto">
          <a:xfrm rot="5400000">
            <a:off x="3900488" y="50800"/>
            <a:ext cx="346075" cy="5343525"/>
          </a:xfrm>
          <a:prstGeom prst="leftBrace">
            <a:avLst>
              <a:gd name="adj1" fmla="val 128670"/>
              <a:gd name="adj2" fmla="val 50000"/>
            </a:avLst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722688" y="2058988"/>
            <a:ext cx="1154112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rgbClr val="00CC00"/>
                </a:solidFill>
                <a:latin typeface="Century Gothic" pitchFamily="34" charset="0"/>
              </a:rPr>
              <a:t>220 km</a:t>
            </a:r>
            <a:endParaRPr lang="cs-CZ" sz="1600" b="1">
              <a:solidFill>
                <a:srgbClr val="00CC00"/>
              </a:solidFill>
              <a:latin typeface="Century Gothic" pitchFamily="34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239963" y="3875088"/>
            <a:ext cx="1511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i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20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2000" b="1" i="1">
                <a:solidFill>
                  <a:schemeClr val="accent2"/>
                </a:solidFill>
                <a:latin typeface="Century Gothic" pitchFamily="34" charset="0"/>
              </a:rPr>
              <a:t>=v</a:t>
            </a:r>
            <a:r>
              <a:rPr lang="cs-CZ" sz="20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2000" b="1" i="1">
                <a:solidFill>
                  <a:schemeClr val="accent2"/>
                </a:solidFill>
                <a:latin typeface="Century Gothic" pitchFamily="34" charset="0"/>
              </a:rPr>
              <a:t>.t</a:t>
            </a:r>
            <a:endParaRPr lang="cs-CZ" sz="20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4930775" y="3889375"/>
            <a:ext cx="17287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i="1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20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2000" b="1" i="1">
                <a:solidFill>
                  <a:srgbClr val="FF0000"/>
                </a:solidFill>
                <a:latin typeface="Century Gothic" pitchFamily="34" charset="0"/>
              </a:rPr>
              <a:t>=v</a:t>
            </a:r>
            <a:r>
              <a:rPr lang="cs-CZ" sz="20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2000" b="1" i="1">
                <a:solidFill>
                  <a:srgbClr val="FF0000"/>
                </a:solidFill>
                <a:latin typeface="Century Gothic" pitchFamily="34" charset="0"/>
              </a:rPr>
              <a:t>.t</a:t>
            </a:r>
            <a:endParaRPr lang="cs-CZ" sz="20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1547813" y="3284538"/>
            <a:ext cx="6477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5292725" y="3127375"/>
            <a:ext cx="145415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=360 km/h</a:t>
            </a:r>
            <a:endParaRPr lang="cs-CZ" sz="16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rot="10800000">
            <a:off x="5940425" y="3284538"/>
            <a:ext cx="6477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1476375" y="3343275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t</a:t>
            </a:r>
            <a:endParaRPr lang="cs-CZ" sz="16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5307013" y="3343275"/>
            <a:ext cx="1366837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t</a:t>
            </a:r>
            <a:endParaRPr lang="cs-CZ" sz="16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2239963" y="4206875"/>
            <a:ext cx="15113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i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20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2000" b="1" i="1">
                <a:solidFill>
                  <a:schemeClr val="accent2"/>
                </a:solidFill>
                <a:latin typeface="Century Gothic" pitchFamily="34" charset="0"/>
              </a:rPr>
              <a:t>=300.t</a:t>
            </a:r>
            <a:endParaRPr lang="cs-CZ" sz="20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4930775" y="4219575"/>
            <a:ext cx="17287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i="1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20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2000" b="1" i="1">
                <a:solidFill>
                  <a:srgbClr val="FF0000"/>
                </a:solidFill>
                <a:latin typeface="Century Gothic" pitchFamily="34" charset="0"/>
              </a:rPr>
              <a:t>=360.t</a:t>
            </a:r>
            <a:endParaRPr lang="cs-CZ" sz="20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2843213" y="4724400"/>
            <a:ext cx="2376487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Century Gothic" pitchFamily="34" charset="0"/>
              </a:rPr>
              <a:t>220</a:t>
            </a:r>
            <a:r>
              <a:rPr lang="cs-CZ" sz="2000" b="1">
                <a:solidFill>
                  <a:schemeClr val="tx2"/>
                </a:solidFill>
                <a:latin typeface="Century Gothic" pitchFamily="34" charset="0"/>
              </a:rPr>
              <a:t> = </a:t>
            </a:r>
            <a:r>
              <a:rPr lang="cs-CZ" sz="2000" b="1">
                <a:solidFill>
                  <a:schemeClr val="accent2"/>
                </a:solidFill>
                <a:latin typeface="Century Gothic" pitchFamily="34" charset="0"/>
              </a:rPr>
              <a:t>300t</a:t>
            </a:r>
            <a:r>
              <a:rPr lang="cs-CZ" sz="2000" b="1">
                <a:solidFill>
                  <a:schemeClr val="tx2"/>
                </a:solidFill>
                <a:latin typeface="Century Gothic" pitchFamily="34" charset="0"/>
              </a:rPr>
              <a:t> + </a:t>
            </a:r>
            <a:r>
              <a:rPr lang="cs-CZ" sz="2000" b="1">
                <a:solidFill>
                  <a:srgbClr val="FF0000"/>
                </a:solidFill>
                <a:latin typeface="Century Gothic" pitchFamily="34" charset="0"/>
              </a:rPr>
              <a:t>360t</a:t>
            </a:r>
            <a:endParaRPr lang="cs-CZ" sz="2000" b="1" baseline="-25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2843213" y="5011738"/>
            <a:ext cx="2376487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latin typeface="Century Gothic" pitchFamily="34" charset="0"/>
              </a:rPr>
              <a:t>220 = 660t</a:t>
            </a:r>
            <a:endParaRPr lang="cs-CZ" sz="2000" b="1" baseline="-25000">
              <a:latin typeface="Century Gothic" pitchFamily="34" charset="0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2209800" y="5345113"/>
            <a:ext cx="2376488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latin typeface="Century Gothic" pitchFamily="34" charset="0"/>
              </a:rPr>
              <a:t>220 : 660 = t</a:t>
            </a:r>
            <a:endParaRPr lang="cs-CZ" sz="2000" b="1" baseline="-25000">
              <a:latin typeface="Century Gothic" pitchFamily="34" charset="0"/>
            </a:endParaRPr>
          </a:p>
        </p:txBody>
      </p:sp>
      <p:sp>
        <p:nvSpPr>
          <p:cNvPr id="27" name="Rectangle 25"/>
          <p:cNvSpPr>
            <a:spLocks noChangeArrowheads="1"/>
          </p:cNvSpPr>
          <p:nvPr/>
        </p:nvSpPr>
        <p:spPr bwMode="auto">
          <a:xfrm>
            <a:off x="2297113" y="5632450"/>
            <a:ext cx="2376487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latin typeface="Century Gothic" pitchFamily="34" charset="0"/>
              </a:rPr>
              <a:t>t = 1/3 h = 20 min</a:t>
            </a:r>
            <a:endParaRPr lang="cs-CZ" sz="2000" b="1" baseline="-25000">
              <a:latin typeface="Century Gothic" pitchFamily="34" charset="0"/>
            </a:endParaRPr>
          </a:p>
        </p:txBody>
      </p:sp>
      <p:sp>
        <p:nvSpPr>
          <p:cNvPr id="28" name="Rectangle 26"/>
          <p:cNvSpPr>
            <a:spLocks noChangeArrowheads="1"/>
          </p:cNvSpPr>
          <p:nvPr/>
        </p:nvSpPr>
        <p:spPr bwMode="auto">
          <a:xfrm>
            <a:off x="1403350" y="5961063"/>
            <a:ext cx="4608513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latin typeface="Century Gothic" pitchFamily="34" charset="0"/>
              </a:rPr>
              <a:t>Letadla se střetnou za 20 minut.</a:t>
            </a:r>
            <a:endParaRPr lang="cs-CZ" sz="2000" b="1" baseline="-25000"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 animBg="1"/>
      <p:bldP spid="11" grpId="0" animBg="1"/>
      <p:bldP spid="12" grpId="0"/>
      <p:bldP spid="13" grpId="0" animBg="1"/>
      <p:bldP spid="14" grpId="0"/>
      <p:bldP spid="15" grpId="0"/>
      <p:bldP spid="16" grpId="0"/>
      <p:bldP spid="17" grpId="0" animBg="1"/>
      <p:bldP spid="18" grpId="0"/>
      <p:bldP spid="19" grpId="0" animBg="1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1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79512" y="764704"/>
            <a:ext cx="8784975" cy="1296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Příklad: </a:t>
            </a:r>
            <a:br>
              <a:rPr lang="cs-CZ" b="1" dirty="0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Vzdálenost z Prahy do Olomouce je přibližně 250 km. V 5:40 hodin vyjel z Prahy do Olomouce rychlík rychlostí 85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Ve stejném okamžiku mu vyjel naproti z Olomouce osobní vlak rychlostí </a:t>
            </a:r>
            <a:br>
              <a:rPr lang="cs-CZ" b="1" dirty="0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65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Kdy se vlaky setkají?</a:t>
            </a:r>
            <a:r>
              <a:rPr lang="cs-CZ" dirty="0">
                <a:solidFill>
                  <a:schemeClr val="tx2"/>
                </a:solidFill>
                <a:latin typeface="Century Gothic" pitchFamily="34" charset="0"/>
              </a:rPr>
              <a:t> </a:t>
            </a:r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>
            <a:off x="1116013" y="2204864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1403350" y="3067050"/>
            <a:ext cx="5327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3851275" y="2922588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187450" y="2995613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6586538" y="2995613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10" name="AutoShape 8"/>
          <p:cNvSpPr>
            <a:spLocks/>
          </p:cNvSpPr>
          <p:nvPr/>
        </p:nvSpPr>
        <p:spPr bwMode="auto">
          <a:xfrm rot="-5400000">
            <a:off x="2453481" y="2664620"/>
            <a:ext cx="346075" cy="2449512"/>
          </a:xfrm>
          <a:prstGeom prst="leftBrace">
            <a:avLst>
              <a:gd name="adj1" fmla="val 58983"/>
              <a:gd name="adj2" fmla="val 50000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1" name="AutoShape 9"/>
          <p:cNvSpPr>
            <a:spLocks/>
          </p:cNvSpPr>
          <p:nvPr/>
        </p:nvSpPr>
        <p:spPr bwMode="auto">
          <a:xfrm rot="-5400000">
            <a:off x="5110957" y="2472531"/>
            <a:ext cx="360362" cy="2879725"/>
          </a:xfrm>
          <a:prstGeom prst="leftBrace">
            <a:avLst>
              <a:gd name="adj1" fmla="val 66593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1476375" y="3127375"/>
            <a:ext cx="15113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=85 km/h</a:t>
            </a:r>
            <a:endParaRPr lang="cs-CZ" sz="16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13" name="AutoShape 11"/>
          <p:cNvSpPr>
            <a:spLocks/>
          </p:cNvSpPr>
          <p:nvPr/>
        </p:nvSpPr>
        <p:spPr bwMode="auto">
          <a:xfrm rot="5400000">
            <a:off x="3900488" y="50800"/>
            <a:ext cx="346075" cy="5343525"/>
          </a:xfrm>
          <a:prstGeom prst="leftBrace">
            <a:avLst>
              <a:gd name="adj1" fmla="val 128670"/>
              <a:gd name="adj2" fmla="val 50000"/>
            </a:avLst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722688" y="2058988"/>
            <a:ext cx="1154112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rgbClr val="00CC00"/>
                </a:solidFill>
                <a:latin typeface="Century Gothic" pitchFamily="34" charset="0"/>
              </a:rPr>
              <a:t>250 km</a:t>
            </a:r>
            <a:endParaRPr lang="cs-CZ" sz="1600" b="1">
              <a:solidFill>
                <a:srgbClr val="00CC00"/>
              </a:solidFill>
              <a:latin typeface="Century Gothic" pitchFamily="34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239963" y="3875088"/>
            <a:ext cx="1511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i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20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2000" b="1" i="1">
                <a:solidFill>
                  <a:schemeClr val="accent2"/>
                </a:solidFill>
                <a:latin typeface="Century Gothic" pitchFamily="34" charset="0"/>
              </a:rPr>
              <a:t>=v</a:t>
            </a:r>
            <a:r>
              <a:rPr lang="cs-CZ" sz="20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2000" b="1" i="1">
                <a:solidFill>
                  <a:schemeClr val="accent2"/>
                </a:solidFill>
                <a:latin typeface="Century Gothic" pitchFamily="34" charset="0"/>
              </a:rPr>
              <a:t>.t</a:t>
            </a:r>
            <a:endParaRPr lang="cs-CZ" sz="20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4930775" y="3889375"/>
            <a:ext cx="17287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i="1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20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2000" b="1" i="1">
                <a:solidFill>
                  <a:srgbClr val="FF0000"/>
                </a:solidFill>
                <a:latin typeface="Century Gothic" pitchFamily="34" charset="0"/>
              </a:rPr>
              <a:t>=v</a:t>
            </a:r>
            <a:r>
              <a:rPr lang="cs-CZ" sz="20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2000" b="1" i="1">
                <a:solidFill>
                  <a:srgbClr val="FF0000"/>
                </a:solidFill>
                <a:latin typeface="Century Gothic" pitchFamily="34" charset="0"/>
              </a:rPr>
              <a:t>.t</a:t>
            </a:r>
            <a:endParaRPr lang="cs-CZ" sz="20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1547813" y="3284538"/>
            <a:ext cx="6477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5292725" y="3127375"/>
            <a:ext cx="145415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v</a:t>
            </a:r>
            <a:r>
              <a:rPr lang="cs-CZ" sz="16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=65 km/h</a:t>
            </a:r>
            <a:endParaRPr lang="cs-CZ" sz="16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rot="10800000">
            <a:off x="5940425" y="3284538"/>
            <a:ext cx="6477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1476375" y="3343275"/>
            <a:ext cx="1366838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chemeClr val="accent2"/>
                </a:solidFill>
                <a:latin typeface="Century Gothic" pitchFamily="34" charset="0"/>
              </a:rPr>
              <a:t>t</a:t>
            </a:r>
            <a:endParaRPr lang="cs-CZ" sz="16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5307013" y="3343275"/>
            <a:ext cx="1366837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>
                <a:solidFill>
                  <a:srgbClr val="FF0000"/>
                </a:solidFill>
                <a:latin typeface="Century Gothic" pitchFamily="34" charset="0"/>
              </a:rPr>
              <a:t>t</a:t>
            </a:r>
            <a:endParaRPr lang="cs-CZ" sz="16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2239963" y="4206875"/>
            <a:ext cx="15113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i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20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2000" b="1" i="1">
                <a:solidFill>
                  <a:schemeClr val="accent2"/>
                </a:solidFill>
                <a:latin typeface="Century Gothic" pitchFamily="34" charset="0"/>
              </a:rPr>
              <a:t>=85.t</a:t>
            </a:r>
            <a:endParaRPr lang="cs-CZ" sz="20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4930775" y="4219575"/>
            <a:ext cx="17287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i="1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20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2000" b="1" i="1">
                <a:solidFill>
                  <a:srgbClr val="FF0000"/>
                </a:solidFill>
                <a:latin typeface="Century Gothic" pitchFamily="34" charset="0"/>
              </a:rPr>
              <a:t>=65.t</a:t>
            </a:r>
            <a:endParaRPr lang="cs-CZ" sz="20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2843213" y="4724400"/>
            <a:ext cx="2376487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Century Gothic" pitchFamily="34" charset="0"/>
              </a:rPr>
              <a:t>250</a:t>
            </a:r>
            <a:r>
              <a:rPr lang="cs-CZ" sz="2000" b="1">
                <a:solidFill>
                  <a:schemeClr val="tx2"/>
                </a:solidFill>
                <a:latin typeface="Century Gothic" pitchFamily="34" charset="0"/>
              </a:rPr>
              <a:t> = </a:t>
            </a:r>
            <a:r>
              <a:rPr lang="cs-CZ" sz="2000" b="1">
                <a:solidFill>
                  <a:schemeClr val="accent2"/>
                </a:solidFill>
                <a:latin typeface="Century Gothic" pitchFamily="34" charset="0"/>
              </a:rPr>
              <a:t>85t</a:t>
            </a:r>
            <a:r>
              <a:rPr lang="cs-CZ" sz="2000" b="1">
                <a:solidFill>
                  <a:schemeClr val="tx2"/>
                </a:solidFill>
                <a:latin typeface="Century Gothic" pitchFamily="34" charset="0"/>
              </a:rPr>
              <a:t> + </a:t>
            </a:r>
            <a:r>
              <a:rPr lang="cs-CZ" sz="2000" b="1">
                <a:solidFill>
                  <a:srgbClr val="FF0000"/>
                </a:solidFill>
                <a:latin typeface="Century Gothic" pitchFamily="34" charset="0"/>
              </a:rPr>
              <a:t>65t</a:t>
            </a:r>
            <a:endParaRPr lang="cs-CZ" sz="2000" b="1" baseline="-2500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2843213" y="5011738"/>
            <a:ext cx="2376487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latin typeface="Century Gothic" pitchFamily="34" charset="0"/>
              </a:rPr>
              <a:t>250 = 150t</a:t>
            </a:r>
            <a:endParaRPr lang="cs-CZ" sz="2000" b="1" baseline="-25000">
              <a:latin typeface="Century Gothic" pitchFamily="34" charset="0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2209800" y="5345113"/>
            <a:ext cx="2376488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latin typeface="Century Gothic" pitchFamily="34" charset="0"/>
              </a:rPr>
              <a:t>250 : 150 = t</a:t>
            </a:r>
            <a:endParaRPr lang="cs-CZ" sz="2000" b="1" baseline="-25000">
              <a:latin typeface="Century Gothic" pitchFamily="34" charset="0"/>
            </a:endParaRPr>
          </a:p>
        </p:txBody>
      </p:sp>
      <p:sp>
        <p:nvSpPr>
          <p:cNvPr id="27" name="Rectangle 25"/>
          <p:cNvSpPr>
            <a:spLocks noChangeArrowheads="1"/>
          </p:cNvSpPr>
          <p:nvPr/>
        </p:nvSpPr>
        <p:spPr bwMode="auto">
          <a:xfrm>
            <a:off x="2297113" y="5632450"/>
            <a:ext cx="3138487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latin typeface="Century Gothic" pitchFamily="34" charset="0"/>
              </a:rPr>
              <a:t>t = 5/3 h = 1 h 40 min</a:t>
            </a:r>
            <a:endParaRPr lang="cs-CZ" sz="2000" b="1" baseline="-25000">
              <a:latin typeface="Century Gothic" pitchFamily="34" charset="0"/>
            </a:endParaRPr>
          </a:p>
        </p:txBody>
      </p:sp>
      <p:sp>
        <p:nvSpPr>
          <p:cNvPr id="28" name="Rectangle 26"/>
          <p:cNvSpPr>
            <a:spLocks noChangeArrowheads="1"/>
          </p:cNvSpPr>
          <p:nvPr/>
        </p:nvSpPr>
        <p:spPr bwMode="auto">
          <a:xfrm>
            <a:off x="1042988" y="5961063"/>
            <a:ext cx="741680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latin typeface="Century Gothic" pitchFamily="34" charset="0"/>
              </a:rPr>
              <a:t>Vlaky se setkají za 1 hodinu a 40 minut, tzn. v 7:20 hodin.</a:t>
            </a:r>
            <a:endParaRPr lang="cs-CZ" sz="2000" b="1" baseline="-25000"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 animBg="1"/>
      <p:bldP spid="11" grpId="0" animBg="1"/>
      <p:bldP spid="12" grpId="0"/>
      <p:bldP spid="13" grpId="0" animBg="1"/>
      <p:bldP spid="14" grpId="0"/>
      <p:bldP spid="15" grpId="0"/>
      <p:bldP spid="16" grpId="0"/>
      <p:bldP spid="17" grpId="0" animBg="1"/>
      <p:bldP spid="18" grpId="0"/>
      <p:bldP spid="19" grpId="0" animBg="1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Jak při řešení rovnic postupovat?</a:t>
            </a:r>
          </a:p>
        </p:txBody>
      </p:sp>
      <p:sp>
        <p:nvSpPr>
          <p:cNvPr id="157723" name="Rectangle 27"/>
          <p:cNvSpPr>
            <a:spLocks noChangeArrowheads="1"/>
          </p:cNvSpPr>
          <p:nvPr/>
        </p:nvSpPr>
        <p:spPr bwMode="auto">
          <a:xfrm>
            <a:off x="1028700" y="1341438"/>
            <a:ext cx="7489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 dirty="0">
                <a:solidFill>
                  <a:schemeClr val="tx2"/>
                </a:solidFill>
                <a:latin typeface="Century Gothic" pitchFamily="34" charset="0"/>
              </a:rPr>
              <a:t>1. Pozorně si přečti text úlohy (raději několikrát).</a:t>
            </a:r>
          </a:p>
        </p:txBody>
      </p:sp>
      <p:sp>
        <p:nvSpPr>
          <p:cNvPr id="157729" name="Rectangle 33"/>
          <p:cNvSpPr>
            <a:spLocks noChangeArrowheads="1"/>
          </p:cNvSpPr>
          <p:nvPr/>
        </p:nvSpPr>
        <p:spPr bwMode="auto">
          <a:xfrm>
            <a:off x="1042988" y="2060575"/>
            <a:ext cx="7489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tx2"/>
                </a:solidFill>
                <a:latin typeface="Century Gothic" pitchFamily="34" charset="0"/>
              </a:rPr>
              <a:t>2. Mezi neznámými údaji zvol jeden, o kterém nevíš vůbec nic, jako neznámou.</a:t>
            </a:r>
          </a:p>
        </p:txBody>
      </p:sp>
      <p:sp>
        <p:nvSpPr>
          <p:cNvPr id="157730" name="Rectangle 34"/>
          <p:cNvSpPr>
            <a:spLocks noChangeArrowheads="1"/>
          </p:cNvSpPr>
          <p:nvPr/>
        </p:nvSpPr>
        <p:spPr bwMode="auto">
          <a:xfrm>
            <a:off x="1042988" y="2927350"/>
            <a:ext cx="7489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tx2"/>
                </a:solidFill>
                <a:latin typeface="Century Gothic" pitchFamily="34" charset="0"/>
              </a:rPr>
              <a:t>3. Pomocí zvolené neznámé a zadaných podmínek vyjádři všechny ostatní údaje z textu.</a:t>
            </a:r>
          </a:p>
        </p:txBody>
      </p:sp>
      <p:sp>
        <p:nvSpPr>
          <p:cNvPr id="157731" name="Rectangle 35"/>
          <p:cNvSpPr>
            <a:spLocks noChangeArrowheads="1"/>
          </p:cNvSpPr>
          <p:nvPr/>
        </p:nvSpPr>
        <p:spPr bwMode="auto">
          <a:xfrm>
            <a:off x="1042988" y="3863975"/>
            <a:ext cx="5834062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tx2"/>
                </a:solidFill>
                <a:latin typeface="Century Gothic" pitchFamily="34" charset="0"/>
              </a:rPr>
              <a:t>4. Vyjádři logickou rovnost plynoucí z textu úlohy a na jejím základě sestav rovnici </a:t>
            </a:r>
            <a:br>
              <a:rPr lang="cs-CZ" sz="2000" b="1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sz="2000" b="1">
                <a:solidFill>
                  <a:schemeClr val="tx2"/>
                </a:solidFill>
                <a:latin typeface="Century Gothic" pitchFamily="34" charset="0"/>
              </a:rPr>
              <a:t>a vyřeš ji.</a:t>
            </a:r>
          </a:p>
        </p:txBody>
      </p:sp>
      <p:sp>
        <p:nvSpPr>
          <p:cNvPr id="157732" name="Rectangle 36"/>
          <p:cNvSpPr>
            <a:spLocks noChangeArrowheads="1"/>
          </p:cNvSpPr>
          <p:nvPr/>
        </p:nvSpPr>
        <p:spPr bwMode="auto">
          <a:xfrm>
            <a:off x="1042988" y="4868863"/>
            <a:ext cx="56896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tx2"/>
                </a:solidFill>
                <a:latin typeface="Century Gothic" pitchFamily="34" charset="0"/>
              </a:rPr>
              <a:t>5. Proveď zkoušku, kterou ověříš, že získané výsledky vyhovují všem podmínkám úlohy.</a:t>
            </a:r>
          </a:p>
        </p:txBody>
      </p:sp>
      <p:sp>
        <p:nvSpPr>
          <p:cNvPr id="157733" name="Rectangle 37"/>
          <p:cNvSpPr>
            <a:spLocks noChangeArrowheads="1"/>
          </p:cNvSpPr>
          <p:nvPr/>
        </p:nvSpPr>
        <p:spPr bwMode="auto">
          <a:xfrm>
            <a:off x="1042988" y="5659438"/>
            <a:ext cx="7489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tx2"/>
                </a:solidFill>
                <a:latin typeface="Century Gothic" pitchFamily="34" charset="0"/>
              </a:rPr>
              <a:t>6. Napiš odpovědi na otázky zadané úlohy.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7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7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7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7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7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7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23" grpId="0"/>
      <p:bldP spid="157729" grpId="0"/>
      <p:bldP spid="157730" grpId="0"/>
      <p:bldP spid="157731" grpId="0"/>
      <p:bldP spid="157732" grpId="0"/>
      <p:bldP spid="1577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Jak při řešení rovnic postupovat?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760413" y="609501"/>
            <a:ext cx="7772400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800" b="1" dirty="0">
                <a:solidFill>
                  <a:schemeClr val="tx2"/>
                </a:solidFill>
              </a:rPr>
              <a:t>Trochu opakování z fyziky:</a:t>
            </a:r>
          </a:p>
        </p:txBody>
      </p:sp>
      <p:graphicFrame>
        <p:nvGraphicFramePr>
          <p:cNvPr id="53284" name="Group 36"/>
          <p:cNvGraphicFramePr>
            <a:graphicFrameLocks noGrp="1"/>
          </p:cNvGraphicFramePr>
          <p:nvPr/>
        </p:nvGraphicFramePr>
        <p:xfrm>
          <a:off x="1524000" y="1397000"/>
          <a:ext cx="6096000" cy="1856106"/>
        </p:xfrm>
        <a:graphic>
          <a:graphicData uri="http://schemas.openxmlformats.org/drawingml/2006/table">
            <a:tbl>
              <a:tblPr/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Veličina: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Označení: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Základní jednotka: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dráha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rychlost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doba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3286" name="Text Box 38"/>
          <p:cNvSpPr txBox="1">
            <a:spLocks noChangeArrowheads="1"/>
          </p:cNvSpPr>
          <p:nvPr/>
        </p:nvSpPr>
        <p:spPr bwMode="auto">
          <a:xfrm>
            <a:off x="971600" y="3573016"/>
            <a:ext cx="56886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dirty="0"/>
              <a:t>A ještě základní </a:t>
            </a:r>
            <a:r>
              <a:rPr lang="cs-CZ" sz="2400" b="1" dirty="0"/>
              <a:t>převody jednotek</a:t>
            </a:r>
            <a:r>
              <a:rPr lang="cs-CZ" sz="2400" dirty="0"/>
              <a:t>:</a:t>
            </a:r>
          </a:p>
        </p:txBody>
      </p:sp>
      <p:sp>
        <p:nvSpPr>
          <p:cNvPr id="53287" name="Text Box 39"/>
          <p:cNvSpPr txBox="1">
            <a:spLocks noChangeArrowheads="1"/>
          </p:cNvSpPr>
          <p:nvPr/>
        </p:nvSpPr>
        <p:spPr bwMode="auto">
          <a:xfrm>
            <a:off x="971600" y="4221088"/>
            <a:ext cx="619268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dirty="0"/>
              <a:t>1 km = 1000 m</a:t>
            </a:r>
          </a:p>
          <a:p>
            <a:pPr>
              <a:spcBef>
                <a:spcPct val="50000"/>
              </a:spcBef>
            </a:pPr>
            <a:r>
              <a:rPr lang="cs-CZ" sz="2400" dirty="0"/>
              <a:t>1 h = 60 min = 3600 s</a:t>
            </a:r>
          </a:p>
          <a:p>
            <a:pPr>
              <a:spcBef>
                <a:spcPct val="50000"/>
              </a:spcBef>
            </a:pPr>
            <a:r>
              <a:rPr lang="cs-CZ" sz="2400" dirty="0"/>
              <a:t>1km/h = 1000/3600 m/s = 0,27 m/s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4355976" y="2060848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s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4355976" y="2420888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v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4355976" y="2852936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t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6372200" y="2060848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m, km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6012160" y="2420888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m/s , km/ h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6300192" y="2852936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s , 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3000"/>
                                        <p:tgtEl>
                                          <p:spTgt spid="53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53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53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53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53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53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53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532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532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532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  <p:bldP spid="53286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Jak při řešení rovnic postupovat?</a:t>
            </a:r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323528" y="764704"/>
            <a:ext cx="82089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dirty="0">
                <a:solidFill>
                  <a:srgbClr val="284C6A"/>
                </a:solidFill>
                <a:latin typeface="Trebuchet MS" pitchFamily="34" charset="0"/>
              </a:rPr>
              <a:t>Na začátek zopakujme z fyziky vzorec  pro výpočet průměrné rychlosti:</a:t>
            </a:r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539750" y="3141663"/>
            <a:ext cx="8069263" cy="144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 sz="2000" b="1">
              <a:solidFill>
                <a:srgbClr val="FF0000"/>
              </a:solidFill>
              <a:latin typeface="Trebuchet MS" pitchFamily="34" charset="0"/>
            </a:endParaRPr>
          </a:p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v</a:t>
            </a:r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 je průměrná rychlost v km/h (m/s)</a:t>
            </a:r>
          </a:p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s</a:t>
            </a:r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 </a:t>
            </a:r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je ujetá dráha v km (m)</a:t>
            </a:r>
          </a:p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t</a:t>
            </a:r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 je čas potřebný k ujetí dráhy s v hodinách (sekundách)</a:t>
            </a:r>
          </a:p>
          <a:p>
            <a:endParaRPr lang="cs-CZ" sz="20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539750" y="4652963"/>
            <a:ext cx="813593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Pro úlohy o pohybu si z tohoto vzorce vyjádříme dráhu, popř. čas: </a:t>
            </a:r>
            <a:endParaRPr lang="cs-CZ" sz="2000" b="1">
              <a:solidFill>
                <a:srgbClr val="00CC00"/>
              </a:solidFill>
              <a:latin typeface="Trebuchet MS" pitchFamily="34" charset="0"/>
            </a:endParaRPr>
          </a:p>
        </p:txBody>
      </p:sp>
      <p:graphicFrame>
        <p:nvGraphicFramePr>
          <p:cNvPr id="149510" name="Object 6"/>
          <p:cNvGraphicFramePr>
            <a:graphicFrameLocks noChangeAspect="1"/>
          </p:cNvGraphicFramePr>
          <p:nvPr/>
        </p:nvGraphicFramePr>
        <p:xfrm>
          <a:off x="3635375" y="1844675"/>
          <a:ext cx="1368425" cy="136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3" imgW="393529" imgH="393529" progId="Equation.3">
                  <p:embed/>
                </p:oleObj>
              </mc:Choice>
              <mc:Fallback>
                <p:oleObj name="Rovnice" r:id="rId3" imgW="393529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1844675"/>
                        <a:ext cx="1368425" cy="1362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11" name="Object 7"/>
          <p:cNvGraphicFramePr>
            <a:graphicFrameLocks noChangeAspect="1"/>
          </p:cNvGraphicFramePr>
          <p:nvPr/>
        </p:nvGraphicFramePr>
        <p:xfrm>
          <a:off x="755650" y="5157788"/>
          <a:ext cx="86360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5" imgW="393529" imgH="393529" progId="Equation.3">
                  <p:embed/>
                </p:oleObj>
              </mc:Choice>
              <mc:Fallback>
                <p:oleObj name="Rovnice" r:id="rId5" imgW="393529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5157788"/>
                        <a:ext cx="863600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12" name="Object 8"/>
          <p:cNvGraphicFramePr>
            <a:graphicFrameLocks noChangeAspect="1"/>
          </p:cNvGraphicFramePr>
          <p:nvPr/>
        </p:nvGraphicFramePr>
        <p:xfrm>
          <a:off x="1908175" y="5445125"/>
          <a:ext cx="419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7" imgW="190417" imgH="139639" progId="Equation.3">
                  <p:embed/>
                </p:oleObj>
              </mc:Choice>
              <mc:Fallback>
                <p:oleObj name="Rovnice" r:id="rId7" imgW="190417" imgH="13963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5445125"/>
                        <a:ext cx="419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13" name="Object 9"/>
          <p:cNvGraphicFramePr>
            <a:graphicFrameLocks noChangeAspect="1"/>
          </p:cNvGraphicFramePr>
          <p:nvPr/>
        </p:nvGraphicFramePr>
        <p:xfrm>
          <a:off x="2586038" y="5373688"/>
          <a:ext cx="1031875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9" imgW="469800" imgH="177480" progId="Equation.3">
                  <p:embed/>
                </p:oleObj>
              </mc:Choice>
              <mc:Fallback>
                <p:oleObj name="Rovnice" r:id="rId9" imgW="469800" imgH="177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6038" y="5373688"/>
                        <a:ext cx="1031875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14" name="Object 10"/>
          <p:cNvGraphicFramePr>
            <a:graphicFrameLocks noChangeAspect="1"/>
          </p:cNvGraphicFramePr>
          <p:nvPr/>
        </p:nvGraphicFramePr>
        <p:xfrm>
          <a:off x="3851275" y="5445125"/>
          <a:ext cx="419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1" imgW="190417" imgH="139639" progId="Equation.3">
                  <p:embed/>
                </p:oleObj>
              </mc:Choice>
              <mc:Fallback>
                <p:oleObj name="Rovnice" r:id="rId11" imgW="190417" imgH="13963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5445125"/>
                        <a:ext cx="419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15" name="Object 11"/>
          <p:cNvGraphicFramePr>
            <a:graphicFrameLocks noChangeAspect="1"/>
          </p:cNvGraphicFramePr>
          <p:nvPr/>
        </p:nvGraphicFramePr>
        <p:xfrm>
          <a:off x="4641850" y="5137150"/>
          <a:ext cx="808038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3" imgW="368140" imgH="393529" progId="Equation.3">
                  <p:embed/>
                </p:oleObj>
              </mc:Choice>
              <mc:Fallback>
                <p:oleObj name="Rovnice" r:id="rId13" imgW="368140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1850" y="5137150"/>
                        <a:ext cx="808038" cy="862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9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9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/>
      <p:bldP spid="149508" grpId="0"/>
      <p:bldP spid="14950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1</a:t>
            </a:r>
          </a:p>
        </p:txBody>
      </p:sp>
      <p:sp>
        <p:nvSpPr>
          <p:cNvPr id="235523" name="Rectangle 3"/>
          <p:cNvSpPr>
            <a:spLocks noChangeArrowheads="1"/>
          </p:cNvSpPr>
          <p:nvPr/>
        </p:nvSpPr>
        <p:spPr bwMode="auto">
          <a:xfrm>
            <a:off x="1042988" y="2274888"/>
            <a:ext cx="7489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Touto variantou se myslí úlohy, ve kterých pohybující se tělesa vycházejí, vyjíždějí, odlétají ze dvou různých míst a pohybují se proti sobě tak, aby se v jistém okamžiku a v jisté vzdálenosti od obou míst střetla.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900113" y="5013325"/>
            <a:ext cx="1152525" cy="706438"/>
            <a:chOff x="612" y="2867"/>
            <a:chExt cx="726" cy="445"/>
          </a:xfrm>
        </p:grpSpPr>
        <p:sp>
          <p:nvSpPr>
            <p:cNvPr id="5134" name="Oval 9"/>
            <p:cNvSpPr>
              <a:spLocks noChangeArrowheads="1"/>
            </p:cNvSpPr>
            <p:nvPr/>
          </p:nvSpPr>
          <p:spPr bwMode="auto">
            <a:xfrm>
              <a:off x="693" y="3130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135" name="Oval 10"/>
            <p:cNvSpPr>
              <a:spLocks noChangeArrowheads="1"/>
            </p:cNvSpPr>
            <p:nvPr/>
          </p:nvSpPr>
          <p:spPr bwMode="auto">
            <a:xfrm>
              <a:off x="1093" y="3122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136" name="Oval 11"/>
            <p:cNvSpPr>
              <a:spLocks noChangeArrowheads="1"/>
            </p:cNvSpPr>
            <p:nvPr/>
          </p:nvSpPr>
          <p:spPr bwMode="auto">
            <a:xfrm>
              <a:off x="612" y="2976"/>
              <a:ext cx="726" cy="227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137" name="Oval 13"/>
            <p:cNvSpPr>
              <a:spLocks noChangeArrowheads="1"/>
            </p:cNvSpPr>
            <p:nvPr/>
          </p:nvSpPr>
          <p:spPr bwMode="auto">
            <a:xfrm>
              <a:off x="784" y="2867"/>
              <a:ext cx="381" cy="20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5435600" y="5013325"/>
            <a:ext cx="1152525" cy="706438"/>
            <a:chOff x="3243" y="2886"/>
            <a:chExt cx="726" cy="445"/>
          </a:xfrm>
        </p:grpSpPr>
        <p:sp>
          <p:nvSpPr>
            <p:cNvPr id="5130" name="Oval 15"/>
            <p:cNvSpPr>
              <a:spLocks noChangeArrowheads="1"/>
            </p:cNvSpPr>
            <p:nvPr/>
          </p:nvSpPr>
          <p:spPr bwMode="auto">
            <a:xfrm>
              <a:off x="3324" y="3149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131" name="Oval 16"/>
            <p:cNvSpPr>
              <a:spLocks noChangeArrowheads="1"/>
            </p:cNvSpPr>
            <p:nvPr/>
          </p:nvSpPr>
          <p:spPr bwMode="auto">
            <a:xfrm>
              <a:off x="3724" y="3141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132" name="Oval 17"/>
            <p:cNvSpPr>
              <a:spLocks noChangeArrowheads="1"/>
            </p:cNvSpPr>
            <p:nvPr/>
          </p:nvSpPr>
          <p:spPr bwMode="auto">
            <a:xfrm>
              <a:off x="3243" y="2995"/>
              <a:ext cx="726" cy="227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133" name="Oval 18"/>
            <p:cNvSpPr>
              <a:spLocks noChangeArrowheads="1"/>
            </p:cNvSpPr>
            <p:nvPr/>
          </p:nvSpPr>
          <p:spPr bwMode="auto">
            <a:xfrm>
              <a:off x="3415" y="2886"/>
              <a:ext cx="381" cy="2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235539" name="Line 19"/>
          <p:cNvSpPr>
            <a:spLocks noChangeShapeType="1"/>
          </p:cNvSpPr>
          <p:nvPr/>
        </p:nvSpPr>
        <p:spPr bwMode="auto">
          <a:xfrm>
            <a:off x="1116013" y="5805488"/>
            <a:ext cx="5327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35543" name="Line 23"/>
          <p:cNvSpPr>
            <a:spLocks noChangeShapeType="1"/>
          </p:cNvSpPr>
          <p:nvPr/>
        </p:nvSpPr>
        <p:spPr bwMode="auto">
          <a:xfrm>
            <a:off x="4356100" y="56610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35544" name="Rectangle 24"/>
          <p:cNvSpPr>
            <a:spLocks noChangeArrowheads="1"/>
          </p:cNvSpPr>
          <p:nvPr/>
        </p:nvSpPr>
        <p:spPr bwMode="auto">
          <a:xfrm>
            <a:off x="900113" y="5734050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235545" name="Rectangle 25"/>
          <p:cNvSpPr>
            <a:spLocks noChangeArrowheads="1"/>
          </p:cNvSpPr>
          <p:nvPr/>
        </p:nvSpPr>
        <p:spPr bwMode="auto">
          <a:xfrm>
            <a:off x="6299200" y="5734050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3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3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89017E-6 L 0.25191 0.0011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89017E-6 L -0.11806 0.0011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3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3" grpId="0"/>
      <p:bldP spid="235539" grpId="0" animBg="1"/>
      <p:bldP spid="235543" grpId="0" animBg="1"/>
      <p:bldP spid="235544" grpId="0"/>
      <p:bldP spid="2355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1</a:t>
            </a:r>
          </a:p>
        </p:txBody>
      </p:sp>
      <p:sp>
        <p:nvSpPr>
          <p:cNvPr id="253955" name="Rectangle 3"/>
          <p:cNvSpPr>
            <a:spLocks noChangeArrowheads="1"/>
          </p:cNvSpPr>
          <p:nvPr/>
        </p:nvSpPr>
        <p:spPr bwMode="auto">
          <a:xfrm>
            <a:off x="1114425" y="4508500"/>
            <a:ext cx="54737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Ze dvou míst A a B vzdálených </a:t>
            </a:r>
            <a:br>
              <a:rPr lang="cs-CZ" sz="2400" b="1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24 km vyrazí současně proti sobě chodec rychlostí 4 km/h a cyklista rychlostí 12 km/h. Za kolik hodin od okamžiku, kdy vyrazili, a v jaké vzdálenosti od místa A se setkají?</a:t>
            </a:r>
          </a:p>
        </p:txBody>
      </p:sp>
      <p:sp>
        <p:nvSpPr>
          <p:cNvPr id="253956" name="Rectangle 4"/>
          <p:cNvSpPr>
            <a:spLocks noChangeArrowheads="1"/>
          </p:cNvSpPr>
          <p:nvPr/>
        </p:nvSpPr>
        <p:spPr bwMode="auto">
          <a:xfrm>
            <a:off x="1114425" y="2995613"/>
            <a:ext cx="54737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tx2"/>
                </a:solidFill>
                <a:latin typeface="Century Gothic" pitchFamily="34" charset="0"/>
              </a:rPr>
              <a:t>Ukázka zadání takové úlohy: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219700" y="1557338"/>
            <a:ext cx="1152525" cy="706437"/>
            <a:chOff x="612" y="2867"/>
            <a:chExt cx="726" cy="445"/>
          </a:xfrm>
        </p:grpSpPr>
        <p:sp>
          <p:nvSpPr>
            <p:cNvPr id="6155" name="Oval 6"/>
            <p:cNvSpPr>
              <a:spLocks noChangeArrowheads="1"/>
            </p:cNvSpPr>
            <p:nvPr/>
          </p:nvSpPr>
          <p:spPr bwMode="auto">
            <a:xfrm>
              <a:off x="693" y="3130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156" name="Oval 7"/>
            <p:cNvSpPr>
              <a:spLocks noChangeArrowheads="1"/>
            </p:cNvSpPr>
            <p:nvPr/>
          </p:nvSpPr>
          <p:spPr bwMode="auto">
            <a:xfrm>
              <a:off x="1093" y="3122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157" name="Oval 8"/>
            <p:cNvSpPr>
              <a:spLocks noChangeArrowheads="1"/>
            </p:cNvSpPr>
            <p:nvPr/>
          </p:nvSpPr>
          <p:spPr bwMode="auto">
            <a:xfrm>
              <a:off x="612" y="2976"/>
              <a:ext cx="726" cy="227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158" name="Oval 9"/>
            <p:cNvSpPr>
              <a:spLocks noChangeArrowheads="1"/>
            </p:cNvSpPr>
            <p:nvPr/>
          </p:nvSpPr>
          <p:spPr bwMode="auto">
            <a:xfrm>
              <a:off x="784" y="2867"/>
              <a:ext cx="381" cy="20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6372225" y="2133600"/>
            <a:ext cx="1152525" cy="706438"/>
            <a:chOff x="3243" y="2886"/>
            <a:chExt cx="726" cy="445"/>
          </a:xfrm>
        </p:grpSpPr>
        <p:sp>
          <p:nvSpPr>
            <p:cNvPr id="6151" name="Oval 11"/>
            <p:cNvSpPr>
              <a:spLocks noChangeArrowheads="1"/>
            </p:cNvSpPr>
            <p:nvPr/>
          </p:nvSpPr>
          <p:spPr bwMode="auto">
            <a:xfrm>
              <a:off x="3324" y="3149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152" name="Oval 12"/>
            <p:cNvSpPr>
              <a:spLocks noChangeArrowheads="1"/>
            </p:cNvSpPr>
            <p:nvPr/>
          </p:nvSpPr>
          <p:spPr bwMode="auto">
            <a:xfrm>
              <a:off x="3724" y="3141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153" name="Oval 13"/>
            <p:cNvSpPr>
              <a:spLocks noChangeArrowheads="1"/>
            </p:cNvSpPr>
            <p:nvPr/>
          </p:nvSpPr>
          <p:spPr bwMode="auto">
            <a:xfrm>
              <a:off x="3243" y="2995"/>
              <a:ext cx="726" cy="227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154" name="Oval 14"/>
            <p:cNvSpPr>
              <a:spLocks noChangeArrowheads="1"/>
            </p:cNvSpPr>
            <p:nvPr/>
          </p:nvSpPr>
          <p:spPr bwMode="auto">
            <a:xfrm>
              <a:off x="3415" y="2886"/>
              <a:ext cx="381" cy="2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53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53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5" grpId="0"/>
      <p:bldP spid="2539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1</a:t>
            </a:r>
          </a:p>
        </p:txBody>
      </p:sp>
      <p:sp>
        <p:nvSpPr>
          <p:cNvPr id="237571" name="Rectangle 3"/>
          <p:cNvSpPr>
            <a:spLocks noChangeArrowheads="1"/>
          </p:cNvSpPr>
          <p:nvPr/>
        </p:nvSpPr>
        <p:spPr bwMode="auto">
          <a:xfrm>
            <a:off x="1330325" y="4579938"/>
            <a:ext cx="52578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Obě pohybující se tělesa přitom urazí nějakou svoji dráhu </a:t>
            </a:r>
            <a:r>
              <a:rPr lang="cs-CZ" sz="2400" b="1" i="1">
                <a:solidFill>
                  <a:schemeClr val="tx2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chemeClr val="tx2"/>
                </a:solidFill>
                <a:latin typeface="Century Gothic" pitchFamily="34" charset="0"/>
              </a:rPr>
              <a:t>1</a:t>
            </a:r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 a </a:t>
            </a:r>
            <a:r>
              <a:rPr lang="cs-CZ" sz="2400" b="1" i="1">
                <a:solidFill>
                  <a:schemeClr val="tx2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chemeClr val="tx2"/>
                </a:solidFill>
                <a:latin typeface="Century Gothic" pitchFamily="34" charset="0"/>
              </a:rPr>
              <a:t>2</a:t>
            </a:r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620838" y="1987550"/>
            <a:ext cx="1152525" cy="706438"/>
            <a:chOff x="612" y="2867"/>
            <a:chExt cx="726" cy="445"/>
          </a:xfrm>
        </p:grpSpPr>
        <p:sp>
          <p:nvSpPr>
            <p:cNvPr id="7191" name="Oval 5"/>
            <p:cNvSpPr>
              <a:spLocks noChangeArrowheads="1"/>
            </p:cNvSpPr>
            <p:nvPr/>
          </p:nvSpPr>
          <p:spPr bwMode="auto">
            <a:xfrm>
              <a:off x="693" y="3130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192" name="Oval 6"/>
            <p:cNvSpPr>
              <a:spLocks noChangeArrowheads="1"/>
            </p:cNvSpPr>
            <p:nvPr/>
          </p:nvSpPr>
          <p:spPr bwMode="auto">
            <a:xfrm>
              <a:off x="1093" y="3122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193" name="Oval 7"/>
            <p:cNvSpPr>
              <a:spLocks noChangeArrowheads="1"/>
            </p:cNvSpPr>
            <p:nvPr/>
          </p:nvSpPr>
          <p:spPr bwMode="auto">
            <a:xfrm>
              <a:off x="612" y="2976"/>
              <a:ext cx="726" cy="227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194" name="Oval 8"/>
            <p:cNvSpPr>
              <a:spLocks noChangeArrowheads="1"/>
            </p:cNvSpPr>
            <p:nvPr/>
          </p:nvSpPr>
          <p:spPr bwMode="auto">
            <a:xfrm>
              <a:off x="784" y="2867"/>
              <a:ext cx="381" cy="20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6156325" y="1987550"/>
            <a:ext cx="1152525" cy="706438"/>
            <a:chOff x="3243" y="2886"/>
            <a:chExt cx="726" cy="445"/>
          </a:xfrm>
        </p:grpSpPr>
        <p:sp>
          <p:nvSpPr>
            <p:cNvPr id="7187" name="Oval 10"/>
            <p:cNvSpPr>
              <a:spLocks noChangeArrowheads="1"/>
            </p:cNvSpPr>
            <p:nvPr/>
          </p:nvSpPr>
          <p:spPr bwMode="auto">
            <a:xfrm>
              <a:off x="3324" y="3149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188" name="Oval 11"/>
            <p:cNvSpPr>
              <a:spLocks noChangeArrowheads="1"/>
            </p:cNvSpPr>
            <p:nvPr/>
          </p:nvSpPr>
          <p:spPr bwMode="auto">
            <a:xfrm>
              <a:off x="3724" y="3141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189" name="Oval 12"/>
            <p:cNvSpPr>
              <a:spLocks noChangeArrowheads="1"/>
            </p:cNvSpPr>
            <p:nvPr/>
          </p:nvSpPr>
          <p:spPr bwMode="auto">
            <a:xfrm>
              <a:off x="3243" y="2995"/>
              <a:ext cx="726" cy="227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7190" name="Oval 13"/>
            <p:cNvSpPr>
              <a:spLocks noChangeArrowheads="1"/>
            </p:cNvSpPr>
            <p:nvPr/>
          </p:nvSpPr>
          <p:spPr bwMode="auto">
            <a:xfrm>
              <a:off x="3415" y="2886"/>
              <a:ext cx="381" cy="2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7174" name="Line 14"/>
          <p:cNvSpPr>
            <a:spLocks noChangeShapeType="1"/>
          </p:cNvSpPr>
          <p:nvPr/>
        </p:nvSpPr>
        <p:spPr bwMode="auto">
          <a:xfrm>
            <a:off x="1836738" y="2779713"/>
            <a:ext cx="5327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37583" name="Line 15"/>
          <p:cNvSpPr>
            <a:spLocks noChangeShapeType="1"/>
          </p:cNvSpPr>
          <p:nvPr/>
        </p:nvSpPr>
        <p:spPr bwMode="auto">
          <a:xfrm>
            <a:off x="5076825" y="26352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7176" name="Rectangle 16"/>
          <p:cNvSpPr>
            <a:spLocks noChangeArrowheads="1"/>
          </p:cNvSpPr>
          <p:nvPr/>
        </p:nvSpPr>
        <p:spPr bwMode="auto">
          <a:xfrm>
            <a:off x="1620838" y="2708275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7177" name="Rectangle 17"/>
          <p:cNvSpPr>
            <a:spLocks noChangeArrowheads="1"/>
          </p:cNvSpPr>
          <p:nvPr/>
        </p:nvSpPr>
        <p:spPr bwMode="auto">
          <a:xfrm>
            <a:off x="7019925" y="2708275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237586" name="AutoShape 18"/>
          <p:cNvSpPr>
            <a:spLocks/>
          </p:cNvSpPr>
          <p:nvPr/>
        </p:nvSpPr>
        <p:spPr bwMode="auto">
          <a:xfrm rot="-5400000">
            <a:off x="3275806" y="1786732"/>
            <a:ext cx="346075" cy="3227388"/>
          </a:xfrm>
          <a:prstGeom prst="leftBrace">
            <a:avLst>
              <a:gd name="adj1" fmla="val 77714"/>
              <a:gd name="adj2" fmla="val 50000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37587" name="AutoShape 19"/>
          <p:cNvSpPr>
            <a:spLocks/>
          </p:cNvSpPr>
          <p:nvPr/>
        </p:nvSpPr>
        <p:spPr bwMode="auto">
          <a:xfrm rot="-5400000">
            <a:off x="5976144" y="2312194"/>
            <a:ext cx="287338" cy="2089150"/>
          </a:xfrm>
          <a:prstGeom prst="leftBrace">
            <a:avLst>
              <a:gd name="adj1" fmla="val 60589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37588" name="Rectangle 20"/>
          <p:cNvSpPr>
            <a:spLocks noChangeArrowheads="1"/>
          </p:cNvSpPr>
          <p:nvPr/>
        </p:nvSpPr>
        <p:spPr bwMode="auto">
          <a:xfrm>
            <a:off x="3276600" y="3386138"/>
            <a:ext cx="4318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endParaRPr lang="cs-CZ" sz="24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37589" name="Rectangle 21"/>
          <p:cNvSpPr>
            <a:spLocks noChangeArrowheads="1"/>
          </p:cNvSpPr>
          <p:nvPr/>
        </p:nvSpPr>
        <p:spPr bwMode="auto">
          <a:xfrm>
            <a:off x="5940425" y="3343275"/>
            <a:ext cx="4318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endParaRPr lang="cs-CZ" sz="24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37590" name="Rectangle 22"/>
          <p:cNvSpPr>
            <a:spLocks noChangeArrowheads="1"/>
          </p:cNvSpPr>
          <p:nvPr/>
        </p:nvSpPr>
        <p:spPr bwMode="auto">
          <a:xfrm>
            <a:off x="1331913" y="4581525"/>
            <a:ext cx="52578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Součet těchto uražených drah, (vzdáleností) je roven celkové vzdálenosti mezi místy A a B - </a:t>
            </a:r>
            <a:r>
              <a:rPr lang="cs-CZ" sz="2400" b="1" i="1">
                <a:solidFill>
                  <a:schemeClr val="tx2"/>
                </a:solidFill>
                <a:latin typeface="Century Gothic" pitchFamily="34" charset="0"/>
              </a:rPr>
              <a:t>s</a:t>
            </a:r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.</a:t>
            </a:r>
          </a:p>
        </p:txBody>
      </p:sp>
      <p:sp>
        <p:nvSpPr>
          <p:cNvPr id="237591" name="AutoShape 23"/>
          <p:cNvSpPr>
            <a:spLocks/>
          </p:cNvSpPr>
          <p:nvPr/>
        </p:nvSpPr>
        <p:spPr bwMode="auto">
          <a:xfrm rot="5400000">
            <a:off x="4305300" y="-957262"/>
            <a:ext cx="346075" cy="5400675"/>
          </a:xfrm>
          <a:prstGeom prst="leftBrace">
            <a:avLst>
              <a:gd name="adj1" fmla="val 130046"/>
              <a:gd name="adj2" fmla="val 50000"/>
            </a:avLst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37592" name="Rectangle 24"/>
          <p:cNvSpPr>
            <a:spLocks noChangeArrowheads="1"/>
          </p:cNvSpPr>
          <p:nvPr/>
        </p:nvSpPr>
        <p:spPr bwMode="auto">
          <a:xfrm>
            <a:off x="4356100" y="981075"/>
            <a:ext cx="4318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rgbClr val="00CC00"/>
                </a:solidFill>
                <a:latin typeface="Century Gothic" pitchFamily="34" charset="0"/>
              </a:rPr>
              <a:t>s</a:t>
            </a:r>
            <a:endParaRPr lang="cs-CZ" sz="2400" b="1">
              <a:solidFill>
                <a:srgbClr val="00CC00"/>
              </a:solidFill>
              <a:latin typeface="Century Gothic" pitchFamily="34" charset="0"/>
            </a:endParaRPr>
          </a:p>
        </p:txBody>
      </p:sp>
      <p:sp>
        <p:nvSpPr>
          <p:cNvPr id="237593" name="Rectangle 25"/>
          <p:cNvSpPr>
            <a:spLocks noChangeArrowheads="1"/>
          </p:cNvSpPr>
          <p:nvPr/>
        </p:nvSpPr>
        <p:spPr bwMode="auto">
          <a:xfrm>
            <a:off x="1331913" y="4581525"/>
            <a:ext cx="52578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Tato logická rovnost plynoucí </a:t>
            </a:r>
            <a:br>
              <a:rPr lang="cs-CZ" sz="2400" b="1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z textu úlohy je i základem pro sestavení rovnice pro výpočet hledané neznámé.</a:t>
            </a:r>
          </a:p>
        </p:txBody>
      </p:sp>
      <p:sp>
        <p:nvSpPr>
          <p:cNvPr id="237594" name="Rectangle 26"/>
          <p:cNvSpPr>
            <a:spLocks noChangeArrowheads="1"/>
          </p:cNvSpPr>
          <p:nvPr/>
        </p:nvSpPr>
        <p:spPr bwMode="auto">
          <a:xfrm>
            <a:off x="2627313" y="5445125"/>
            <a:ext cx="52578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Century Gothic" pitchFamily="34" charset="0"/>
              </a:rPr>
              <a:t>s</a:t>
            </a:r>
            <a:r>
              <a:rPr lang="cs-CZ" sz="4000" b="1">
                <a:solidFill>
                  <a:schemeClr val="tx2"/>
                </a:solidFill>
                <a:latin typeface="Century Gothic" pitchFamily="34" charset="0"/>
              </a:rPr>
              <a:t> = </a:t>
            </a:r>
            <a:r>
              <a:rPr lang="cs-CZ" sz="4000" b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4000" b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4000" b="1">
                <a:solidFill>
                  <a:schemeClr val="tx2"/>
                </a:solidFill>
                <a:latin typeface="Century Gothic" pitchFamily="34" charset="0"/>
              </a:rPr>
              <a:t> + </a:t>
            </a:r>
            <a:r>
              <a:rPr lang="cs-CZ" sz="4000" b="1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4000" b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89017E-6 L 0.25191 0.0011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89017E-6 L -0.11806 0.0011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7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37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3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3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37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3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375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3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3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3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375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3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3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71" grpId="0"/>
      <p:bldP spid="237571" grpId="1"/>
      <p:bldP spid="237583" grpId="0" animBg="1"/>
      <p:bldP spid="237586" grpId="0" animBg="1"/>
      <p:bldP spid="237587" grpId="0" animBg="1"/>
      <p:bldP spid="237588" grpId="0"/>
      <p:bldP spid="237589" grpId="0"/>
      <p:bldP spid="237590" grpId="0"/>
      <p:bldP spid="237590" grpId="1"/>
      <p:bldP spid="237591" grpId="0" animBg="1"/>
      <p:bldP spid="237592" grpId="0"/>
      <p:bldP spid="237593" grpId="0"/>
      <p:bldP spid="2375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1</a:t>
            </a:r>
          </a:p>
        </p:txBody>
      </p:sp>
      <p:grpSp>
        <p:nvGrpSpPr>
          <p:cNvPr id="8195" name="Group 4"/>
          <p:cNvGrpSpPr>
            <a:grpSpLocks/>
          </p:cNvGrpSpPr>
          <p:nvPr/>
        </p:nvGrpSpPr>
        <p:grpSpPr bwMode="auto">
          <a:xfrm>
            <a:off x="1620838" y="1987550"/>
            <a:ext cx="1152525" cy="706438"/>
            <a:chOff x="612" y="2867"/>
            <a:chExt cx="726" cy="445"/>
          </a:xfrm>
        </p:grpSpPr>
        <p:sp>
          <p:nvSpPr>
            <p:cNvPr id="8216" name="Oval 5"/>
            <p:cNvSpPr>
              <a:spLocks noChangeArrowheads="1"/>
            </p:cNvSpPr>
            <p:nvPr/>
          </p:nvSpPr>
          <p:spPr bwMode="auto">
            <a:xfrm>
              <a:off x="693" y="3130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217" name="Oval 6"/>
            <p:cNvSpPr>
              <a:spLocks noChangeArrowheads="1"/>
            </p:cNvSpPr>
            <p:nvPr/>
          </p:nvSpPr>
          <p:spPr bwMode="auto">
            <a:xfrm>
              <a:off x="1093" y="3122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218" name="Oval 7"/>
            <p:cNvSpPr>
              <a:spLocks noChangeArrowheads="1"/>
            </p:cNvSpPr>
            <p:nvPr/>
          </p:nvSpPr>
          <p:spPr bwMode="auto">
            <a:xfrm>
              <a:off x="612" y="2976"/>
              <a:ext cx="726" cy="227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219" name="Oval 8"/>
            <p:cNvSpPr>
              <a:spLocks noChangeArrowheads="1"/>
            </p:cNvSpPr>
            <p:nvPr/>
          </p:nvSpPr>
          <p:spPr bwMode="auto">
            <a:xfrm>
              <a:off x="784" y="2867"/>
              <a:ext cx="381" cy="20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</p:grpSp>
      <p:grpSp>
        <p:nvGrpSpPr>
          <p:cNvPr id="8196" name="Group 9"/>
          <p:cNvGrpSpPr>
            <a:grpSpLocks/>
          </p:cNvGrpSpPr>
          <p:nvPr/>
        </p:nvGrpSpPr>
        <p:grpSpPr bwMode="auto">
          <a:xfrm>
            <a:off x="6156325" y="1987550"/>
            <a:ext cx="1152525" cy="706438"/>
            <a:chOff x="3243" y="2886"/>
            <a:chExt cx="726" cy="445"/>
          </a:xfrm>
        </p:grpSpPr>
        <p:sp>
          <p:nvSpPr>
            <p:cNvPr id="8212" name="Oval 10"/>
            <p:cNvSpPr>
              <a:spLocks noChangeArrowheads="1"/>
            </p:cNvSpPr>
            <p:nvPr/>
          </p:nvSpPr>
          <p:spPr bwMode="auto">
            <a:xfrm>
              <a:off x="3324" y="3149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213" name="Oval 11"/>
            <p:cNvSpPr>
              <a:spLocks noChangeArrowheads="1"/>
            </p:cNvSpPr>
            <p:nvPr/>
          </p:nvSpPr>
          <p:spPr bwMode="auto">
            <a:xfrm>
              <a:off x="3724" y="3141"/>
              <a:ext cx="182" cy="18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214" name="Oval 12"/>
            <p:cNvSpPr>
              <a:spLocks noChangeArrowheads="1"/>
            </p:cNvSpPr>
            <p:nvPr/>
          </p:nvSpPr>
          <p:spPr bwMode="auto">
            <a:xfrm>
              <a:off x="3243" y="2995"/>
              <a:ext cx="726" cy="227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215" name="Oval 13"/>
            <p:cNvSpPr>
              <a:spLocks noChangeArrowheads="1"/>
            </p:cNvSpPr>
            <p:nvPr/>
          </p:nvSpPr>
          <p:spPr bwMode="auto">
            <a:xfrm>
              <a:off x="3415" y="2886"/>
              <a:ext cx="381" cy="2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8197" name="Line 14"/>
          <p:cNvSpPr>
            <a:spLocks noChangeShapeType="1"/>
          </p:cNvSpPr>
          <p:nvPr/>
        </p:nvSpPr>
        <p:spPr bwMode="auto">
          <a:xfrm>
            <a:off x="1836738" y="2779713"/>
            <a:ext cx="5327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8198" name="Line 15"/>
          <p:cNvSpPr>
            <a:spLocks noChangeShapeType="1"/>
          </p:cNvSpPr>
          <p:nvPr/>
        </p:nvSpPr>
        <p:spPr bwMode="auto">
          <a:xfrm>
            <a:off x="5076825" y="26352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8199" name="Rectangle 16"/>
          <p:cNvSpPr>
            <a:spLocks noChangeArrowheads="1"/>
          </p:cNvSpPr>
          <p:nvPr/>
        </p:nvSpPr>
        <p:spPr bwMode="auto">
          <a:xfrm>
            <a:off x="1620838" y="2708275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8200" name="Rectangle 17"/>
          <p:cNvSpPr>
            <a:spLocks noChangeArrowheads="1"/>
          </p:cNvSpPr>
          <p:nvPr/>
        </p:nvSpPr>
        <p:spPr bwMode="auto">
          <a:xfrm>
            <a:off x="7019925" y="2708275"/>
            <a:ext cx="5048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8201" name="AutoShape 18"/>
          <p:cNvSpPr>
            <a:spLocks/>
          </p:cNvSpPr>
          <p:nvPr/>
        </p:nvSpPr>
        <p:spPr bwMode="auto">
          <a:xfrm rot="-5400000">
            <a:off x="3275806" y="1786732"/>
            <a:ext cx="346075" cy="3227388"/>
          </a:xfrm>
          <a:prstGeom prst="leftBrace">
            <a:avLst>
              <a:gd name="adj1" fmla="val 77714"/>
              <a:gd name="adj2" fmla="val 50000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202" name="AutoShape 19"/>
          <p:cNvSpPr>
            <a:spLocks/>
          </p:cNvSpPr>
          <p:nvPr/>
        </p:nvSpPr>
        <p:spPr bwMode="auto">
          <a:xfrm rot="-5400000">
            <a:off x="5976144" y="2312194"/>
            <a:ext cx="287338" cy="2089150"/>
          </a:xfrm>
          <a:prstGeom prst="leftBrace">
            <a:avLst>
              <a:gd name="adj1" fmla="val 60589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41684" name="Rectangle 20"/>
          <p:cNvSpPr>
            <a:spLocks noChangeArrowheads="1"/>
          </p:cNvSpPr>
          <p:nvPr/>
        </p:nvSpPr>
        <p:spPr bwMode="auto">
          <a:xfrm>
            <a:off x="3276600" y="3386138"/>
            <a:ext cx="4318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endParaRPr lang="cs-CZ" sz="24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41685" name="Rectangle 21"/>
          <p:cNvSpPr>
            <a:spLocks noChangeArrowheads="1"/>
          </p:cNvSpPr>
          <p:nvPr/>
        </p:nvSpPr>
        <p:spPr bwMode="auto">
          <a:xfrm>
            <a:off x="5940425" y="3343275"/>
            <a:ext cx="4318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endParaRPr lang="cs-CZ" sz="24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8205" name="AutoShape 23"/>
          <p:cNvSpPr>
            <a:spLocks/>
          </p:cNvSpPr>
          <p:nvPr/>
        </p:nvSpPr>
        <p:spPr bwMode="auto">
          <a:xfrm rot="5400000">
            <a:off x="4305300" y="-957262"/>
            <a:ext cx="346075" cy="5400675"/>
          </a:xfrm>
          <a:prstGeom prst="leftBrace">
            <a:avLst>
              <a:gd name="adj1" fmla="val 130046"/>
              <a:gd name="adj2" fmla="val 50000"/>
            </a:avLst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206" name="Rectangle 24"/>
          <p:cNvSpPr>
            <a:spLocks noChangeArrowheads="1"/>
          </p:cNvSpPr>
          <p:nvPr/>
        </p:nvSpPr>
        <p:spPr bwMode="auto">
          <a:xfrm>
            <a:off x="4356100" y="981075"/>
            <a:ext cx="4318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rgbClr val="00CC00"/>
                </a:solidFill>
                <a:latin typeface="Century Gothic" pitchFamily="34" charset="0"/>
              </a:rPr>
              <a:t>s</a:t>
            </a:r>
            <a:endParaRPr lang="cs-CZ" sz="2400" b="1">
              <a:solidFill>
                <a:srgbClr val="00CC00"/>
              </a:solidFill>
              <a:latin typeface="Century Gothic" pitchFamily="34" charset="0"/>
            </a:endParaRPr>
          </a:p>
        </p:txBody>
      </p:sp>
      <p:sp>
        <p:nvSpPr>
          <p:cNvPr id="241690" name="Rectangle 26"/>
          <p:cNvSpPr>
            <a:spLocks noChangeArrowheads="1"/>
          </p:cNvSpPr>
          <p:nvPr/>
        </p:nvSpPr>
        <p:spPr bwMode="auto">
          <a:xfrm>
            <a:off x="2627313" y="5445125"/>
            <a:ext cx="52578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Century Gothic" pitchFamily="34" charset="0"/>
              </a:rPr>
              <a:t>s</a:t>
            </a:r>
            <a:r>
              <a:rPr lang="cs-CZ" sz="4000" b="1">
                <a:solidFill>
                  <a:schemeClr val="tx2"/>
                </a:solidFill>
                <a:latin typeface="Century Gothic" pitchFamily="34" charset="0"/>
              </a:rPr>
              <a:t> = </a:t>
            </a:r>
            <a:r>
              <a:rPr lang="cs-CZ" sz="4000" b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4000" b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4000" b="1">
                <a:solidFill>
                  <a:schemeClr val="tx2"/>
                </a:solidFill>
                <a:latin typeface="Century Gothic" pitchFamily="34" charset="0"/>
              </a:rPr>
              <a:t> + </a:t>
            </a:r>
            <a:r>
              <a:rPr lang="cs-CZ" sz="4000" b="1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4000" b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</a:p>
        </p:txBody>
      </p:sp>
      <p:sp>
        <p:nvSpPr>
          <p:cNvPr id="241691" name="Rectangle 27"/>
          <p:cNvSpPr>
            <a:spLocks noChangeArrowheads="1"/>
          </p:cNvSpPr>
          <p:nvPr/>
        </p:nvSpPr>
        <p:spPr bwMode="auto">
          <a:xfrm>
            <a:off x="1331913" y="4508500"/>
            <a:ext cx="52578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Uražená dráha se přitom vypočítá jako součin průměrné rychlosti pohybujícího se tělesa a doby pohybu: </a:t>
            </a:r>
            <a:r>
              <a:rPr lang="cs-CZ" sz="2400" b="1" i="1">
                <a:solidFill>
                  <a:schemeClr val="tx2"/>
                </a:solidFill>
                <a:latin typeface="Century Gothic" pitchFamily="34" charset="0"/>
              </a:rPr>
              <a:t>s = v . t</a:t>
            </a:r>
          </a:p>
        </p:txBody>
      </p:sp>
      <p:sp>
        <p:nvSpPr>
          <p:cNvPr id="241692" name="Rectangle 28"/>
          <p:cNvSpPr>
            <a:spLocks noChangeArrowheads="1"/>
          </p:cNvSpPr>
          <p:nvPr/>
        </p:nvSpPr>
        <p:spPr bwMode="auto">
          <a:xfrm>
            <a:off x="2916238" y="3386138"/>
            <a:ext cx="1511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=v</a:t>
            </a:r>
            <a:r>
              <a:rPr lang="cs-CZ" sz="24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.t</a:t>
            </a:r>
            <a:r>
              <a:rPr lang="cs-CZ" sz="24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endParaRPr lang="cs-CZ" sz="24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41693" name="Rectangle 29"/>
          <p:cNvSpPr>
            <a:spLocks noChangeArrowheads="1"/>
          </p:cNvSpPr>
          <p:nvPr/>
        </p:nvSpPr>
        <p:spPr bwMode="auto">
          <a:xfrm>
            <a:off x="5580063" y="3343275"/>
            <a:ext cx="1728787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=v</a:t>
            </a:r>
            <a:r>
              <a:rPr lang="cs-CZ" sz="24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.t</a:t>
            </a:r>
            <a:r>
              <a:rPr lang="cs-CZ" sz="24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endParaRPr lang="cs-CZ" sz="24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41694" name="Rectangle 30"/>
          <p:cNvSpPr>
            <a:spLocks noChangeArrowheads="1"/>
          </p:cNvSpPr>
          <p:nvPr/>
        </p:nvSpPr>
        <p:spPr bwMode="auto">
          <a:xfrm>
            <a:off x="2627313" y="5445125"/>
            <a:ext cx="52578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4000" b="1">
                <a:solidFill>
                  <a:srgbClr val="00CC00"/>
                </a:solidFill>
                <a:latin typeface="Century Gothic" pitchFamily="34" charset="0"/>
              </a:rPr>
              <a:t>s</a:t>
            </a:r>
            <a:r>
              <a:rPr lang="cs-CZ" sz="4000" b="1">
                <a:solidFill>
                  <a:schemeClr val="tx2"/>
                </a:solidFill>
                <a:latin typeface="Century Gothic" pitchFamily="34" charset="0"/>
              </a:rPr>
              <a:t> = </a:t>
            </a:r>
            <a:r>
              <a:rPr lang="cs-CZ" sz="4000" b="1">
                <a:solidFill>
                  <a:schemeClr val="accent2"/>
                </a:solidFill>
                <a:latin typeface="Century Gothic" pitchFamily="34" charset="0"/>
              </a:rPr>
              <a:t>v</a:t>
            </a:r>
            <a:r>
              <a:rPr lang="cs-CZ" sz="4000" b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4000" b="1">
                <a:solidFill>
                  <a:schemeClr val="accent2"/>
                </a:solidFill>
                <a:latin typeface="Century Gothic" pitchFamily="34" charset="0"/>
              </a:rPr>
              <a:t>.t</a:t>
            </a:r>
            <a:r>
              <a:rPr lang="cs-CZ" sz="4000" b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4000" b="1">
                <a:solidFill>
                  <a:schemeClr val="tx2"/>
                </a:solidFill>
                <a:latin typeface="Century Gothic" pitchFamily="34" charset="0"/>
              </a:rPr>
              <a:t> + </a:t>
            </a:r>
            <a:r>
              <a:rPr lang="cs-CZ" sz="4000" b="1">
                <a:solidFill>
                  <a:srgbClr val="FF0000"/>
                </a:solidFill>
                <a:latin typeface="Century Gothic" pitchFamily="34" charset="0"/>
              </a:rPr>
              <a:t>v</a:t>
            </a:r>
            <a:r>
              <a:rPr lang="cs-CZ" sz="4000" b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4000" b="1">
                <a:solidFill>
                  <a:srgbClr val="FF0000"/>
                </a:solidFill>
                <a:latin typeface="Century Gothic" pitchFamily="34" charset="0"/>
              </a:rPr>
              <a:t>.t</a:t>
            </a:r>
            <a:r>
              <a:rPr lang="cs-CZ" sz="4000" b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2416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2416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41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41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2416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41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84" grpId="0"/>
      <p:bldP spid="241685" grpId="0"/>
      <p:bldP spid="241690" grpId="0"/>
      <p:bldP spid="241691" grpId="0"/>
      <p:bldP spid="241692" grpId="0"/>
      <p:bldP spid="241693" grpId="0"/>
      <p:bldP spid="24169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0" y="0"/>
            <a:ext cx="9144000" cy="620688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Slovní úloha o pohybu – varianta 1</a:t>
            </a:r>
          </a:p>
        </p:txBody>
      </p:sp>
      <p:sp>
        <p:nvSpPr>
          <p:cNvPr id="243714" name="Rectangle 2"/>
          <p:cNvSpPr>
            <a:spLocks noChangeArrowheads="1"/>
          </p:cNvSpPr>
          <p:nvPr/>
        </p:nvSpPr>
        <p:spPr bwMode="auto">
          <a:xfrm>
            <a:off x="179513" y="764704"/>
            <a:ext cx="8784976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Příklad: </a:t>
            </a:r>
            <a:br>
              <a:rPr lang="cs-CZ" b="1" dirty="0">
                <a:solidFill>
                  <a:schemeClr val="tx2"/>
                </a:solidFill>
                <a:latin typeface="Century Gothic" pitchFamily="34" charset="0"/>
              </a:rPr>
            </a:b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Ze dvou míst A 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a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 B vzdálených 24 km vyrazí současně proti sobě chodec rychlostí 4 km/h a cyklista rychlostí 12 km/</a:t>
            </a:r>
            <a:r>
              <a:rPr lang="cs-CZ" b="1" dirty="0" err="1">
                <a:solidFill>
                  <a:schemeClr val="tx2"/>
                </a:solidFill>
                <a:latin typeface="Century Gothic" pitchFamily="34" charset="0"/>
              </a:rPr>
              <a:t>h</a:t>
            </a:r>
            <a:r>
              <a:rPr lang="cs-CZ" b="1" dirty="0">
                <a:solidFill>
                  <a:schemeClr val="tx2"/>
                </a:solidFill>
                <a:latin typeface="Century Gothic" pitchFamily="34" charset="0"/>
              </a:rPr>
              <a:t>. Za kolik hodin od okamžiku, kdy vyrazili, a v jaké vzdálenosti od místa A se setkají?</a:t>
            </a:r>
          </a:p>
        </p:txBody>
      </p:sp>
      <p:sp>
        <p:nvSpPr>
          <p:cNvPr id="243725" name="Line 13"/>
          <p:cNvSpPr>
            <a:spLocks noChangeShapeType="1"/>
          </p:cNvSpPr>
          <p:nvPr/>
        </p:nvSpPr>
        <p:spPr bwMode="auto">
          <a:xfrm>
            <a:off x="1403350" y="3067050"/>
            <a:ext cx="5327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26" name="Line 14"/>
          <p:cNvSpPr>
            <a:spLocks noChangeShapeType="1"/>
          </p:cNvSpPr>
          <p:nvPr/>
        </p:nvSpPr>
        <p:spPr bwMode="auto">
          <a:xfrm>
            <a:off x="2770188" y="2922588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43727" name="Rectangle 15"/>
          <p:cNvSpPr>
            <a:spLocks noChangeArrowheads="1"/>
          </p:cNvSpPr>
          <p:nvPr/>
        </p:nvSpPr>
        <p:spPr bwMode="auto">
          <a:xfrm>
            <a:off x="1187450" y="2995613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A</a:t>
            </a:r>
          </a:p>
        </p:txBody>
      </p:sp>
      <p:sp>
        <p:nvSpPr>
          <p:cNvPr id="243728" name="Rectangle 16"/>
          <p:cNvSpPr>
            <a:spLocks noChangeArrowheads="1"/>
          </p:cNvSpPr>
          <p:nvPr/>
        </p:nvSpPr>
        <p:spPr bwMode="auto">
          <a:xfrm>
            <a:off x="6586538" y="2995613"/>
            <a:ext cx="5048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>
                <a:solidFill>
                  <a:schemeClr val="tx2"/>
                </a:solidFill>
                <a:latin typeface="Century Gothic" pitchFamily="34" charset="0"/>
              </a:rPr>
              <a:t>B</a:t>
            </a:r>
          </a:p>
        </p:txBody>
      </p:sp>
      <p:sp>
        <p:nvSpPr>
          <p:cNvPr id="243729" name="AutoShape 17"/>
          <p:cNvSpPr>
            <a:spLocks/>
          </p:cNvSpPr>
          <p:nvPr/>
        </p:nvSpPr>
        <p:spPr bwMode="auto">
          <a:xfrm rot="-5400000">
            <a:off x="1912938" y="3205163"/>
            <a:ext cx="346075" cy="1368425"/>
          </a:xfrm>
          <a:prstGeom prst="leftBrace">
            <a:avLst>
              <a:gd name="adj1" fmla="val 32951"/>
              <a:gd name="adj2" fmla="val 50000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43730" name="AutoShape 18"/>
          <p:cNvSpPr>
            <a:spLocks/>
          </p:cNvSpPr>
          <p:nvPr/>
        </p:nvSpPr>
        <p:spPr bwMode="auto">
          <a:xfrm rot="-5400000">
            <a:off x="4570413" y="1931988"/>
            <a:ext cx="360362" cy="3960812"/>
          </a:xfrm>
          <a:prstGeom prst="leftBrace">
            <a:avLst>
              <a:gd name="adj1" fmla="val 91593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43731" name="Rectangle 19"/>
          <p:cNvSpPr>
            <a:spLocks noChangeArrowheads="1"/>
          </p:cNvSpPr>
          <p:nvPr/>
        </p:nvSpPr>
        <p:spPr bwMode="auto">
          <a:xfrm>
            <a:off x="1476252" y="2492896"/>
            <a:ext cx="1439564" cy="37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v</a:t>
            </a:r>
            <a:r>
              <a:rPr lang="cs-CZ" sz="1600" b="1" i="1" baseline="-25000" dirty="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=4 km/h</a:t>
            </a:r>
            <a:endParaRPr lang="cs-CZ" sz="1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43733" name="AutoShape 21"/>
          <p:cNvSpPr>
            <a:spLocks/>
          </p:cNvSpPr>
          <p:nvPr/>
        </p:nvSpPr>
        <p:spPr bwMode="auto">
          <a:xfrm rot="5400000">
            <a:off x="3900488" y="-135880"/>
            <a:ext cx="346075" cy="5343525"/>
          </a:xfrm>
          <a:prstGeom prst="leftBrace">
            <a:avLst>
              <a:gd name="adj1" fmla="val 128670"/>
              <a:gd name="adj2" fmla="val 50000"/>
            </a:avLst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43734" name="Rectangle 22"/>
          <p:cNvSpPr>
            <a:spLocks noChangeArrowheads="1"/>
          </p:cNvSpPr>
          <p:nvPr/>
        </p:nvSpPr>
        <p:spPr bwMode="auto">
          <a:xfrm>
            <a:off x="3722688" y="1915617"/>
            <a:ext cx="1154112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rgbClr val="00CC00"/>
                </a:solidFill>
                <a:latin typeface="Century Gothic" pitchFamily="34" charset="0"/>
              </a:rPr>
              <a:t>24 km</a:t>
            </a:r>
            <a:endParaRPr lang="cs-CZ" sz="1600" b="1" dirty="0">
              <a:solidFill>
                <a:srgbClr val="00CC00"/>
              </a:solidFill>
              <a:latin typeface="Century Gothic" pitchFamily="34" charset="0"/>
            </a:endParaRPr>
          </a:p>
        </p:txBody>
      </p:sp>
      <p:sp>
        <p:nvSpPr>
          <p:cNvPr id="243736" name="Rectangle 24"/>
          <p:cNvSpPr>
            <a:spLocks noChangeArrowheads="1"/>
          </p:cNvSpPr>
          <p:nvPr/>
        </p:nvSpPr>
        <p:spPr bwMode="auto">
          <a:xfrm>
            <a:off x="1258888" y="5372100"/>
            <a:ext cx="52578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chemeClr val="tx2"/>
                </a:solidFill>
                <a:latin typeface="Century Gothic" pitchFamily="34" charset="0"/>
              </a:rPr>
              <a:t>Při řešení nejen slovních úloh o pohybu je pro větší názornost vždy velmi přínosný obrázek vykreslující situaci úlohy. Do něj si zapíšeme všechny známé i neznámé údaje.</a:t>
            </a:r>
            <a:endParaRPr lang="cs-CZ" b="1" i="1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243737" name="Rectangle 25"/>
          <p:cNvSpPr>
            <a:spLocks noChangeArrowheads="1"/>
          </p:cNvSpPr>
          <p:nvPr/>
        </p:nvSpPr>
        <p:spPr bwMode="auto">
          <a:xfrm>
            <a:off x="1647825" y="3889375"/>
            <a:ext cx="15113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=v</a:t>
            </a:r>
            <a:r>
              <a:rPr lang="cs-CZ" sz="2400" b="1" i="1" baseline="-25000">
                <a:solidFill>
                  <a:schemeClr val="accent2"/>
                </a:solidFill>
                <a:latin typeface="Century Gothic" pitchFamily="34" charset="0"/>
              </a:rPr>
              <a:t>1</a:t>
            </a:r>
            <a:r>
              <a:rPr lang="cs-CZ" sz="2400" b="1" i="1">
                <a:solidFill>
                  <a:schemeClr val="accent2"/>
                </a:solidFill>
                <a:latin typeface="Century Gothic" pitchFamily="34" charset="0"/>
              </a:rPr>
              <a:t>.t</a:t>
            </a:r>
            <a:endParaRPr lang="cs-CZ" sz="2400" b="1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43738" name="Rectangle 26"/>
          <p:cNvSpPr>
            <a:spLocks noChangeArrowheads="1"/>
          </p:cNvSpPr>
          <p:nvPr/>
        </p:nvSpPr>
        <p:spPr bwMode="auto">
          <a:xfrm>
            <a:off x="4383088" y="3889375"/>
            <a:ext cx="1728787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s</a:t>
            </a:r>
            <a:r>
              <a:rPr lang="cs-CZ" sz="24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=v</a:t>
            </a:r>
            <a:r>
              <a:rPr lang="cs-CZ" sz="2400" b="1" i="1" baseline="-2500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2400" b="1" i="1">
                <a:solidFill>
                  <a:srgbClr val="FF0000"/>
                </a:solidFill>
                <a:latin typeface="Century Gothic" pitchFamily="34" charset="0"/>
              </a:rPr>
              <a:t>.t</a:t>
            </a:r>
            <a:endParaRPr lang="cs-CZ" sz="2400" b="1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43740" name="Line 28"/>
          <p:cNvSpPr>
            <a:spLocks noChangeShapeType="1"/>
          </p:cNvSpPr>
          <p:nvPr/>
        </p:nvSpPr>
        <p:spPr bwMode="auto">
          <a:xfrm>
            <a:off x="1116013" y="2060575"/>
            <a:ext cx="741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43741" name="Line 29"/>
          <p:cNvSpPr>
            <a:spLocks noChangeShapeType="1"/>
          </p:cNvSpPr>
          <p:nvPr/>
        </p:nvSpPr>
        <p:spPr bwMode="auto">
          <a:xfrm>
            <a:off x="1403648" y="2852936"/>
            <a:ext cx="1368152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42" name="Rectangle 30"/>
          <p:cNvSpPr>
            <a:spLocks noChangeArrowheads="1"/>
          </p:cNvSpPr>
          <p:nvPr/>
        </p:nvSpPr>
        <p:spPr bwMode="auto">
          <a:xfrm>
            <a:off x="1258888" y="5373688"/>
            <a:ext cx="52578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chemeClr val="tx2"/>
                </a:solidFill>
                <a:latin typeface="Century Gothic" pitchFamily="34" charset="0"/>
              </a:rPr>
              <a:t>Nejprve tedy ty známé …</a:t>
            </a:r>
            <a:endParaRPr lang="cs-CZ" b="1" i="1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243743" name="Rectangle 31"/>
          <p:cNvSpPr>
            <a:spLocks noChangeArrowheads="1"/>
          </p:cNvSpPr>
          <p:nvPr/>
        </p:nvSpPr>
        <p:spPr bwMode="auto">
          <a:xfrm>
            <a:off x="4860032" y="2492896"/>
            <a:ext cx="1309340" cy="37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rgbClr val="FF0000"/>
                </a:solidFill>
                <a:latin typeface="Century Gothic" pitchFamily="34" charset="0"/>
              </a:rPr>
              <a:t>v</a:t>
            </a:r>
            <a:r>
              <a:rPr lang="cs-CZ" sz="1600" b="1" i="1" baseline="-25000" dirty="0">
                <a:solidFill>
                  <a:srgbClr val="FF0000"/>
                </a:solidFill>
                <a:latin typeface="Century Gothic" pitchFamily="34" charset="0"/>
              </a:rPr>
              <a:t>2</a:t>
            </a:r>
            <a:r>
              <a:rPr lang="cs-CZ" sz="1600" b="1" i="1" dirty="0">
                <a:solidFill>
                  <a:srgbClr val="FF0000"/>
                </a:solidFill>
                <a:latin typeface="Century Gothic" pitchFamily="34" charset="0"/>
              </a:rPr>
              <a:t>=12 km/h</a:t>
            </a:r>
            <a:endParaRPr lang="cs-CZ" sz="16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243744" name="Line 32"/>
          <p:cNvSpPr>
            <a:spLocks noChangeShapeType="1"/>
          </p:cNvSpPr>
          <p:nvPr/>
        </p:nvSpPr>
        <p:spPr bwMode="auto">
          <a:xfrm rot="10800000">
            <a:off x="2771800" y="2852936"/>
            <a:ext cx="396044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43745" name="AutoShape 33"/>
          <p:cNvSpPr>
            <a:spLocks noChangeArrowheads="1"/>
          </p:cNvSpPr>
          <p:nvPr/>
        </p:nvSpPr>
        <p:spPr bwMode="auto">
          <a:xfrm>
            <a:off x="3059113" y="3500438"/>
            <a:ext cx="1800225" cy="936625"/>
          </a:xfrm>
          <a:prstGeom prst="cloudCallout">
            <a:avLst>
              <a:gd name="adj1" fmla="val -61463"/>
              <a:gd name="adj2" fmla="val -8796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cs-CZ" sz="1600" b="1"/>
              <a:t>Místo setkání.</a:t>
            </a:r>
          </a:p>
        </p:txBody>
      </p:sp>
      <p:sp>
        <p:nvSpPr>
          <p:cNvPr id="243746" name="Rectangle 34"/>
          <p:cNvSpPr>
            <a:spLocks noChangeArrowheads="1"/>
          </p:cNvSpPr>
          <p:nvPr/>
        </p:nvSpPr>
        <p:spPr bwMode="auto">
          <a:xfrm>
            <a:off x="1258888" y="4940300"/>
            <a:ext cx="52578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chemeClr val="tx2"/>
                </a:solidFill>
                <a:latin typeface="Century Gothic" pitchFamily="34" charset="0"/>
              </a:rPr>
              <a:t>A potom ty neznámé …</a:t>
            </a:r>
            <a:endParaRPr lang="cs-CZ" b="1" i="1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243747" name="Rectangle 35"/>
          <p:cNvSpPr>
            <a:spLocks noChangeArrowheads="1"/>
          </p:cNvSpPr>
          <p:nvPr/>
        </p:nvSpPr>
        <p:spPr bwMode="auto">
          <a:xfrm>
            <a:off x="1258888" y="5241925"/>
            <a:ext cx="5545137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chemeClr val="tx2"/>
                </a:solidFill>
                <a:latin typeface="Century Gothic" pitchFamily="34" charset="0"/>
              </a:rPr>
              <a:t>V našem případě je to čas pohybu obou osob.</a:t>
            </a:r>
            <a:endParaRPr lang="cs-CZ" b="1" i="1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243748" name="Rectangle 36"/>
          <p:cNvSpPr>
            <a:spLocks noChangeArrowheads="1"/>
          </p:cNvSpPr>
          <p:nvPr/>
        </p:nvSpPr>
        <p:spPr bwMode="auto">
          <a:xfrm>
            <a:off x="1258888" y="5732463"/>
            <a:ext cx="63373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b="1">
                <a:solidFill>
                  <a:schemeClr val="tx2"/>
                </a:solidFill>
                <a:latin typeface="Century Gothic" pitchFamily="34" charset="0"/>
              </a:rPr>
              <a:t>Jelikož vyrazili současně, bude čas stejný. Čas bude tedy naší neznámou. Označíme jej u obou stejně - </a:t>
            </a:r>
            <a:r>
              <a:rPr lang="cs-CZ" b="1" i="1">
                <a:solidFill>
                  <a:schemeClr val="tx2"/>
                </a:solidFill>
                <a:latin typeface="Century Gothic" pitchFamily="34" charset="0"/>
              </a:rPr>
              <a:t>t</a:t>
            </a:r>
            <a:r>
              <a:rPr lang="cs-CZ" b="1">
                <a:solidFill>
                  <a:schemeClr val="tx2"/>
                </a:solidFill>
                <a:latin typeface="Century Gothic" pitchFamily="34" charset="0"/>
              </a:rPr>
              <a:t>.</a:t>
            </a:r>
            <a:endParaRPr lang="cs-CZ" b="1" i="1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243749" name="Rectangle 37"/>
          <p:cNvSpPr>
            <a:spLocks noChangeArrowheads="1"/>
          </p:cNvSpPr>
          <p:nvPr/>
        </p:nvSpPr>
        <p:spPr bwMode="auto">
          <a:xfrm>
            <a:off x="1835696" y="3140968"/>
            <a:ext cx="57606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chemeClr val="accent2"/>
                </a:solidFill>
                <a:latin typeface="Century Gothic" pitchFamily="34" charset="0"/>
              </a:rPr>
              <a:t>t</a:t>
            </a:r>
            <a:endParaRPr lang="cs-CZ" sz="1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243750" name="Rectangle 38"/>
          <p:cNvSpPr>
            <a:spLocks noChangeArrowheads="1"/>
          </p:cNvSpPr>
          <p:nvPr/>
        </p:nvSpPr>
        <p:spPr bwMode="auto">
          <a:xfrm>
            <a:off x="4860032" y="3068960"/>
            <a:ext cx="373236" cy="517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600" b="1" i="1" dirty="0">
                <a:solidFill>
                  <a:srgbClr val="FF0000"/>
                </a:solidFill>
                <a:latin typeface="Century Gothic" pitchFamily="34" charset="0"/>
              </a:rPr>
              <a:t>t</a:t>
            </a:r>
            <a:endParaRPr lang="cs-CZ" sz="1600" b="1" dirty="0">
              <a:solidFill>
                <a:srgbClr val="FF000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3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4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43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43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43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43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4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2437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2437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4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4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4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4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43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24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24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437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43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243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243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243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243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243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24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24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24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4" grpId="0"/>
      <p:bldP spid="243725" grpId="0" animBg="1"/>
      <p:bldP spid="243726" grpId="0" animBg="1"/>
      <p:bldP spid="243727" grpId="0"/>
      <p:bldP spid="243728" grpId="0"/>
      <p:bldP spid="243729" grpId="0" animBg="1"/>
      <p:bldP spid="243730" grpId="0" animBg="1"/>
      <p:bldP spid="243731" grpId="0"/>
      <p:bldP spid="243733" grpId="0" animBg="1"/>
      <p:bldP spid="243734" grpId="0"/>
      <p:bldP spid="243736" grpId="0"/>
      <p:bldP spid="243736" grpId="1"/>
      <p:bldP spid="243737" grpId="0"/>
      <p:bldP spid="243738" grpId="0"/>
      <p:bldP spid="243740" grpId="0" animBg="1"/>
      <p:bldP spid="243741" grpId="0" animBg="1"/>
      <p:bldP spid="243742" grpId="0"/>
      <p:bldP spid="243742" grpId="1"/>
      <p:bldP spid="243743" grpId="0"/>
      <p:bldP spid="243744" grpId="0" animBg="1"/>
      <p:bldP spid="243745" grpId="0" animBg="1"/>
      <p:bldP spid="243745" grpId="1" animBg="1"/>
      <p:bldP spid="243746" grpId="0"/>
      <p:bldP spid="243747" grpId="0"/>
      <p:bldP spid="243748" grpId="0"/>
      <p:bldP spid="243749" grpId="0"/>
      <p:bldP spid="243750" grpId="0"/>
    </p:bldLst>
  </p:timing>
</p:sld>
</file>

<file path=ppt/theme/theme1.xml><?xml version="1.0" encoding="utf-8"?>
<a:theme xmlns:a="http://schemas.openxmlformats.org/drawingml/2006/main" name="01159440">
  <a:themeElements>
    <a:clrScheme name="0115944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01159440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115944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4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4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4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4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4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4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01159440</Template>
  <TotalTime>3601</TotalTime>
  <Words>1345</Words>
  <Application>Microsoft Office PowerPoint</Application>
  <PresentationFormat>Předvádění na obrazovce (4:3)</PresentationFormat>
  <Paragraphs>196</Paragraphs>
  <Slides>14</Slides>
  <Notes>13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1" baseType="lpstr">
      <vt:lpstr>Arial</vt:lpstr>
      <vt:lpstr>Century Gothic</vt:lpstr>
      <vt:lpstr>Times New Roman</vt:lpstr>
      <vt:lpstr>Trebuchet MS</vt:lpstr>
      <vt:lpstr>Wingdings</vt:lpstr>
      <vt:lpstr>01159440</vt:lpstr>
      <vt:lpstr>Rovnice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ZŠ Břest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Slovní úlohy o pohybu - 1.</dc:title>
  <dc:subject>Matematika</dc:subject>
  <dc:creator>Mgr. Vladimír Žůrek</dc:creator>
  <dc:description/>
  <cp:lastModifiedBy>Žůrek Vladimír</cp:lastModifiedBy>
  <cp:revision>234</cp:revision>
  <dcterms:created xsi:type="dcterms:W3CDTF">2008-05-31T11:29:33Z</dcterms:created>
  <dcterms:modified xsi:type="dcterms:W3CDTF">2023-05-23T08:44:53Z</dcterms:modified>
</cp:coreProperties>
</file>