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408" r:id="rId2"/>
    <p:sldId id="362" r:id="rId3"/>
    <p:sldId id="409" r:id="rId4"/>
    <p:sldId id="410" r:id="rId5"/>
    <p:sldId id="395" r:id="rId6"/>
    <p:sldId id="404" r:id="rId7"/>
    <p:sldId id="396" r:id="rId8"/>
    <p:sldId id="398" r:id="rId9"/>
    <p:sldId id="399" r:id="rId10"/>
    <p:sldId id="400" r:id="rId11"/>
    <p:sldId id="401" r:id="rId12"/>
    <p:sldId id="402" r:id="rId13"/>
    <p:sldId id="403" r:id="rId14"/>
    <p:sldId id="40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F5F5F"/>
    <a:srgbClr val="969696"/>
    <a:srgbClr val="D60093"/>
    <a:srgbClr val="FF00FF"/>
    <a:srgbClr val="0000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1D4EED-5E5A-428E-9533-B90BB49EA7AF}" v="5" dt="2023-05-23T08:23:14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7288-4E99-4A47-94E9-C5BD701E7C3E}" type="datetimeFigureOut">
              <a:rPr lang="cs-CZ" smtClean="0"/>
              <a:t>23.05.2023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1E6E-0C98-4A59-9BAE-4B3D5532155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6E47E8-DC3C-427C-BB92-B62A71DFB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B48C0-2E29-4A26-B54B-A83C87630C54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991BE-2411-4EF6-B8D6-DD185F7CAA0E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F3CBC-0CB2-4E05-8872-617F612841F5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00B55-2485-4EEC-931F-1CF5DA271EA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AFDC4-B86C-4DB5-9526-6C4E532A6C0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445DB-7A20-450C-A5DC-13B8B28DC1B2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025D-9AB9-411C-A8DA-0BB29984DC0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10499-3965-44CB-B5F9-FA1FD2F98C7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72A1B-5481-4255-B7D6-E1EB08CDA328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EE007-C41A-4E35-BDBA-45C9940E0629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A0E97-9924-45CD-A376-A56BD27DA126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4EA4F-0D3C-4C6D-A32F-DE13302B76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F4D5-0CA0-49DC-B01C-F4E640FE1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279525" y="685800"/>
            <a:ext cx="7086600" cy="54403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7E19B-4ED4-4438-A135-9821A6F0D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4F47-1813-43B6-98F9-FB7DF9DF6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584A3-C7BB-4311-AAEE-7BBE44FBF0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DE4B7-4737-4694-AA7D-AD1C0634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D392-6497-4917-85FA-E77AF5B3B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034F-0324-4874-8A1D-1C5FDD204B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6F41-0123-4568-B5EA-5DA0F4F203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D1246-1EC5-478D-A91A-686CC35DDA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0870-67F1-4EFE-8117-7E3844CFF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593367A-281E-4E89-BEB6-90726B64E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23528" y="260649"/>
          <a:ext cx="8424936" cy="1485793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0207">
                <a:tc>
                  <a:txBody>
                    <a:bodyPr/>
                    <a:lstStyle/>
                    <a:p>
                      <a:pPr algn="ctr"/>
                      <a:r>
                        <a:rPr lang="cs-CZ" sz="60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Rovnice 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953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Slovní  úlohy o pohybu 1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Zástupný symbol pro obsah 6"/>
          <p:cNvGraphicFramePr>
            <a:graphicFrameLocks/>
          </p:cNvGraphicFramePr>
          <p:nvPr/>
        </p:nvGraphicFramePr>
        <p:xfrm>
          <a:off x="323528" y="1772816"/>
          <a:ext cx="8424936" cy="29667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6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0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IV.-V. 2014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VIII.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i="0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Formuluje a řeší reálnou situaci pomocí rovnic a jejich soustav</a:t>
                      </a:r>
                      <a:endParaRPr lang="cs-CZ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1600" b="0" dirty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600" b="1" dirty="0">
                          <a:latin typeface="Arial" pitchFamily="34" charset="0"/>
                          <a:cs typeface="Arial" pitchFamily="34" charset="0"/>
                        </a:rPr>
                        <a:t>Prezentace k předvádění, výklad učiva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511" y="764704"/>
            <a:ext cx="896448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Ze dvou míst A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a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B vzdálených 24 km vyrazí současně proti sobě chodec rychlostí 4 km/h a cyklista rychlostí 12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kolik hodin od okamžiku, kdy vyrazili, a v jaké vzdálenosti od místa A se setkají?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403350" y="3067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770188" y="2922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87450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586538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 rot="-5400000">
            <a:off x="1912938" y="3205163"/>
            <a:ext cx="346075" cy="1368425"/>
          </a:xfrm>
          <a:prstGeom prst="leftBrace">
            <a:avLst>
              <a:gd name="adj1" fmla="val 3295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-5400000">
            <a:off x="4570413" y="1931988"/>
            <a:ext cx="360362" cy="3960812"/>
          </a:xfrm>
          <a:prstGeom prst="leftBrace">
            <a:avLst>
              <a:gd name="adj1" fmla="val 915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476375" y="31273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 rot="5400000">
            <a:off x="3900488" y="50800"/>
            <a:ext cx="346075" cy="5343525"/>
          </a:xfrm>
          <a:prstGeom prst="leftBrace">
            <a:avLst>
              <a:gd name="adj1" fmla="val 12867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22688" y="2058988"/>
            <a:ext cx="11541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00CC00"/>
                </a:solidFill>
                <a:latin typeface="Century Gothic" pitchFamily="34" charset="0"/>
              </a:rPr>
              <a:t>24 km</a:t>
            </a:r>
            <a:endParaRPr lang="cs-CZ" sz="16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1647825" y="3889375"/>
            <a:ext cx="1511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4383088" y="3889375"/>
            <a:ext cx="1728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>
            <a:off x="1547813" y="3284538"/>
            <a:ext cx="64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5422900" y="31273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=12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rot="10800000">
            <a:off x="5940425" y="3284538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58" name="Rectangle 24"/>
          <p:cNvSpPr>
            <a:spLocks noChangeArrowheads="1"/>
          </p:cNvSpPr>
          <p:nvPr/>
        </p:nvSpPr>
        <p:spPr bwMode="auto">
          <a:xfrm>
            <a:off x="1476375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0259" name="Rectangle 25"/>
          <p:cNvSpPr>
            <a:spLocks noChangeArrowheads="1"/>
          </p:cNvSpPr>
          <p:nvPr/>
        </p:nvSpPr>
        <p:spPr bwMode="auto">
          <a:xfrm>
            <a:off x="5422900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5786" name="Rectangle 26"/>
          <p:cNvSpPr>
            <a:spLocks noChangeArrowheads="1"/>
          </p:cNvSpPr>
          <p:nvPr/>
        </p:nvSpPr>
        <p:spPr bwMode="auto">
          <a:xfrm>
            <a:off x="1647825" y="4262438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=4.t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5787" name="Rectangle 27"/>
          <p:cNvSpPr>
            <a:spLocks noChangeArrowheads="1"/>
          </p:cNvSpPr>
          <p:nvPr/>
        </p:nvSpPr>
        <p:spPr bwMode="auto">
          <a:xfrm>
            <a:off x="4383088" y="4262438"/>
            <a:ext cx="17287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=12.t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5788" name="Rectangle 28"/>
          <p:cNvSpPr>
            <a:spLocks noChangeArrowheads="1"/>
          </p:cNvSpPr>
          <p:nvPr/>
        </p:nvSpPr>
        <p:spPr bwMode="auto">
          <a:xfrm>
            <a:off x="2339975" y="4651375"/>
            <a:ext cx="5257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Century Gothic" pitchFamily="34" charset="0"/>
              </a:rPr>
              <a:t>s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245790" name="Rectangle 30"/>
          <p:cNvSpPr>
            <a:spLocks noChangeArrowheads="1"/>
          </p:cNvSpPr>
          <p:nvPr/>
        </p:nvSpPr>
        <p:spPr bwMode="auto">
          <a:xfrm>
            <a:off x="1042988" y="5630863"/>
            <a:ext cx="583406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Vyjádřené údaje pak dosadíme do logické rovnosti plynoucí z textu úlohy, čímž sestavíme rovnici pro výpočet neznámé.</a:t>
            </a:r>
          </a:p>
        </p:txBody>
      </p:sp>
      <p:sp>
        <p:nvSpPr>
          <p:cNvPr id="245791" name="Rectangle 31"/>
          <p:cNvSpPr>
            <a:spLocks noChangeArrowheads="1"/>
          </p:cNvSpPr>
          <p:nvPr/>
        </p:nvSpPr>
        <p:spPr bwMode="auto">
          <a:xfrm>
            <a:off x="1979613" y="5299075"/>
            <a:ext cx="5257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Century Gothic" pitchFamily="34" charset="0"/>
              </a:rPr>
              <a:t>24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4t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12t</a:t>
            </a:r>
            <a:endParaRPr lang="cs-CZ" sz="4000" b="1" baseline="-2500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6" grpId="0"/>
      <p:bldP spid="245787" grpId="0"/>
      <p:bldP spid="245788" grpId="0"/>
      <p:bldP spid="245790" grpId="0"/>
      <p:bldP spid="245790" grpId="1"/>
      <p:bldP spid="2457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513" y="764704"/>
            <a:ext cx="87849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Ze dvou míst A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a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B vzdálených 24 km vyrazí současně proti sobě chodec rychlostí 4 km/h a cyklista rychlostí 12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kolik hodin od okamžiku, kdy vyrazili, a v jaké vzdálenosti od místa A se setkají?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403350" y="3067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770188" y="2922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187450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586538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 rot="-5400000">
            <a:off x="1912938" y="3205163"/>
            <a:ext cx="346075" cy="1368425"/>
          </a:xfrm>
          <a:prstGeom prst="leftBrace">
            <a:avLst>
              <a:gd name="adj1" fmla="val 3295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 rot="-5400000">
            <a:off x="4570413" y="1931988"/>
            <a:ext cx="360362" cy="3960812"/>
          </a:xfrm>
          <a:prstGeom prst="leftBrace">
            <a:avLst>
              <a:gd name="adj1" fmla="val 915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476375" y="31273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=4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 rot="5400000">
            <a:off x="3900488" y="50800"/>
            <a:ext cx="346075" cy="5343525"/>
          </a:xfrm>
          <a:prstGeom prst="leftBrace">
            <a:avLst>
              <a:gd name="adj1" fmla="val 12867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22688" y="2058988"/>
            <a:ext cx="11541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00CC00"/>
                </a:solidFill>
                <a:latin typeface="Century Gothic" pitchFamily="34" charset="0"/>
              </a:rPr>
              <a:t>24 km</a:t>
            </a:r>
            <a:endParaRPr lang="cs-CZ" sz="16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647825" y="3889375"/>
            <a:ext cx="1511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383088" y="3889375"/>
            <a:ext cx="1728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547813" y="3284538"/>
            <a:ext cx="64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422900" y="31273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=12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rot="10800000">
            <a:off x="5940425" y="3284538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476375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5422900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647825" y="4262438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=4.t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383088" y="4262438"/>
            <a:ext cx="1728787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=12.t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1836738" y="4565650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24 = 4t + 12t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33" name="Rectangle 25"/>
          <p:cNvSpPr>
            <a:spLocks noChangeArrowheads="1"/>
          </p:cNvSpPr>
          <p:nvPr/>
        </p:nvSpPr>
        <p:spPr bwMode="auto">
          <a:xfrm>
            <a:off x="1836738" y="4940300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24 = 16t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34" name="Rectangle 26"/>
          <p:cNvSpPr>
            <a:spLocks noChangeArrowheads="1"/>
          </p:cNvSpPr>
          <p:nvPr/>
        </p:nvSpPr>
        <p:spPr bwMode="auto">
          <a:xfrm>
            <a:off x="1144588" y="5299075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24 : 16 = t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35" name="Rectangle 27"/>
          <p:cNvSpPr>
            <a:spLocks noChangeArrowheads="1"/>
          </p:cNvSpPr>
          <p:nvPr/>
        </p:nvSpPr>
        <p:spPr bwMode="auto">
          <a:xfrm>
            <a:off x="1433513" y="5688013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1,5 h = t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36" name="AutoShape 28"/>
          <p:cNvSpPr>
            <a:spLocks noChangeArrowheads="1"/>
          </p:cNvSpPr>
          <p:nvPr/>
        </p:nvSpPr>
        <p:spPr bwMode="auto">
          <a:xfrm>
            <a:off x="4356100" y="5445125"/>
            <a:ext cx="1800225" cy="936625"/>
          </a:xfrm>
          <a:prstGeom prst="cloudCallout">
            <a:avLst>
              <a:gd name="adj1" fmla="val -65519"/>
              <a:gd name="adj2" fmla="val -77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1600" b="1"/>
              <a:t>Rovnici vyřešíme.</a:t>
            </a:r>
          </a:p>
        </p:txBody>
      </p:sp>
      <p:sp>
        <p:nvSpPr>
          <p:cNvPr id="247837" name="AutoShape 29"/>
          <p:cNvSpPr>
            <a:spLocks noChangeArrowheads="1"/>
          </p:cNvSpPr>
          <p:nvPr/>
        </p:nvSpPr>
        <p:spPr bwMode="auto">
          <a:xfrm>
            <a:off x="4427538" y="4508500"/>
            <a:ext cx="2952750" cy="1944688"/>
          </a:xfrm>
          <a:prstGeom prst="cloudCallout">
            <a:avLst>
              <a:gd name="adj1" fmla="val -99787"/>
              <a:gd name="adj2" fmla="val 372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/>
              <a:t>Setkají se tedy za 1,5 hodiny. Ještě nám ale zbývá dopočítat </a:t>
            </a:r>
          </a:p>
          <a:p>
            <a:pPr algn="ctr"/>
            <a:r>
              <a:rPr lang="cs-CZ" sz="1400" b="1"/>
              <a:t>v jaké vzdálenosti od místa A, tzn </a:t>
            </a:r>
            <a:r>
              <a:rPr lang="cs-CZ" sz="1400" b="1" i="1"/>
              <a:t>s</a:t>
            </a:r>
            <a:r>
              <a:rPr lang="cs-CZ" sz="1400" b="1" i="1" baseline="-25000"/>
              <a:t>1</a:t>
            </a:r>
            <a:r>
              <a:rPr lang="cs-CZ" sz="1400" b="1"/>
              <a:t>.</a:t>
            </a:r>
          </a:p>
        </p:txBody>
      </p:sp>
      <p:sp>
        <p:nvSpPr>
          <p:cNvPr id="247838" name="Rectangle 30"/>
          <p:cNvSpPr>
            <a:spLocks noChangeArrowheads="1"/>
          </p:cNvSpPr>
          <p:nvPr/>
        </p:nvSpPr>
        <p:spPr bwMode="auto">
          <a:xfrm>
            <a:off x="4427538" y="4567238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s</a:t>
            </a:r>
            <a:r>
              <a:rPr lang="cs-CZ" sz="2800" b="1" baseline="-25000">
                <a:latin typeface="Century Gothic" pitchFamily="34" charset="0"/>
              </a:rPr>
              <a:t>1 </a:t>
            </a:r>
            <a:r>
              <a:rPr lang="cs-CZ" sz="2800" b="1">
                <a:latin typeface="Century Gothic" pitchFamily="34" charset="0"/>
              </a:rPr>
              <a:t>= 4 . t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39" name="Rectangle 31"/>
          <p:cNvSpPr>
            <a:spLocks noChangeArrowheads="1"/>
          </p:cNvSpPr>
          <p:nvPr/>
        </p:nvSpPr>
        <p:spPr bwMode="auto">
          <a:xfrm>
            <a:off x="4427538" y="4911725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s</a:t>
            </a:r>
            <a:r>
              <a:rPr lang="cs-CZ" sz="2800" b="1" baseline="-25000">
                <a:latin typeface="Century Gothic" pitchFamily="34" charset="0"/>
              </a:rPr>
              <a:t>1 </a:t>
            </a:r>
            <a:r>
              <a:rPr lang="cs-CZ" sz="2800" b="1">
                <a:latin typeface="Century Gothic" pitchFamily="34" charset="0"/>
              </a:rPr>
              <a:t>= 4 . 1,5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40" name="Rectangle 32"/>
          <p:cNvSpPr>
            <a:spLocks noChangeArrowheads="1"/>
          </p:cNvSpPr>
          <p:nvPr/>
        </p:nvSpPr>
        <p:spPr bwMode="auto">
          <a:xfrm>
            <a:off x="4427538" y="5284788"/>
            <a:ext cx="37449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s</a:t>
            </a:r>
            <a:r>
              <a:rPr lang="cs-CZ" sz="2800" b="1" baseline="-25000">
                <a:latin typeface="Century Gothic" pitchFamily="34" charset="0"/>
              </a:rPr>
              <a:t>1 </a:t>
            </a:r>
            <a:r>
              <a:rPr lang="cs-CZ" sz="2800" b="1">
                <a:latin typeface="Century Gothic" pitchFamily="34" charset="0"/>
              </a:rPr>
              <a:t>= 6 km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7841" name="Line 33"/>
          <p:cNvSpPr>
            <a:spLocks noChangeShapeType="1"/>
          </p:cNvSpPr>
          <p:nvPr/>
        </p:nvSpPr>
        <p:spPr bwMode="auto">
          <a:xfrm>
            <a:off x="1476375" y="6381750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7842" name="Line 34"/>
          <p:cNvSpPr>
            <a:spLocks noChangeShapeType="1"/>
          </p:cNvSpPr>
          <p:nvPr/>
        </p:nvSpPr>
        <p:spPr bwMode="auto">
          <a:xfrm>
            <a:off x="1476375" y="6424613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7843" name="Line 35"/>
          <p:cNvSpPr>
            <a:spLocks noChangeShapeType="1"/>
          </p:cNvSpPr>
          <p:nvPr/>
        </p:nvSpPr>
        <p:spPr bwMode="auto">
          <a:xfrm>
            <a:off x="4502150" y="6037263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7844" name="Line 36"/>
          <p:cNvSpPr>
            <a:spLocks noChangeShapeType="1"/>
          </p:cNvSpPr>
          <p:nvPr/>
        </p:nvSpPr>
        <p:spPr bwMode="auto">
          <a:xfrm>
            <a:off x="4502150" y="6080125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47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47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33" grpId="0"/>
      <p:bldP spid="247834" grpId="0"/>
      <p:bldP spid="247835" grpId="0"/>
      <p:bldP spid="247836" grpId="0" animBg="1"/>
      <p:bldP spid="247836" grpId="1" animBg="1"/>
      <p:bldP spid="247837" grpId="0" animBg="1"/>
      <p:bldP spid="247837" grpId="1" animBg="1"/>
      <p:bldP spid="247838" grpId="0"/>
      <p:bldP spid="247839" grpId="0"/>
      <p:bldP spid="247840" grpId="0"/>
      <p:bldP spid="247841" grpId="0" animBg="1"/>
      <p:bldP spid="247842" grpId="0" animBg="1"/>
      <p:bldP spid="247843" grpId="0" animBg="1"/>
      <p:bldP spid="2478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Ze dvou míst A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a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B vzdálených 24 km vyrazí současně proti sobě chodec rychlostí 4 km/h a cyklista rychlostí 12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kolik hodin od okamžiku, kdy vyrazili, a v jaké vzdálenosti od místa A se setkají?</a:t>
            </a:r>
          </a:p>
        </p:txBody>
      </p:sp>
      <p:sp>
        <p:nvSpPr>
          <p:cNvPr id="12291" name="Line 14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2" name="Rectangle 25"/>
          <p:cNvSpPr>
            <a:spLocks noChangeArrowheads="1"/>
          </p:cNvSpPr>
          <p:nvPr/>
        </p:nvSpPr>
        <p:spPr bwMode="auto">
          <a:xfrm>
            <a:off x="1028700" y="1914525"/>
            <a:ext cx="37449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t = 1,5 h</a:t>
            </a:r>
          </a:p>
        </p:txBody>
      </p:sp>
      <p:sp>
        <p:nvSpPr>
          <p:cNvPr id="12293" name="Rectangle 30"/>
          <p:cNvSpPr>
            <a:spLocks noChangeArrowheads="1"/>
          </p:cNvSpPr>
          <p:nvPr/>
        </p:nvSpPr>
        <p:spPr bwMode="auto">
          <a:xfrm>
            <a:off x="1028700" y="2349500"/>
            <a:ext cx="37449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>
                <a:latin typeface="Century Gothic" pitchFamily="34" charset="0"/>
              </a:rPr>
              <a:t>s</a:t>
            </a:r>
            <a:r>
              <a:rPr lang="cs-CZ" sz="2800" b="1" baseline="-25000">
                <a:latin typeface="Century Gothic" pitchFamily="34" charset="0"/>
              </a:rPr>
              <a:t>1 </a:t>
            </a:r>
            <a:r>
              <a:rPr lang="cs-CZ" sz="2800" b="1">
                <a:latin typeface="Century Gothic" pitchFamily="34" charset="0"/>
              </a:rPr>
              <a:t>= 6 km</a:t>
            </a:r>
            <a:endParaRPr lang="cs-CZ" sz="2800" b="1" baseline="-25000">
              <a:latin typeface="Century Gothic" pitchFamily="34" charset="0"/>
            </a:endParaRPr>
          </a:p>
        </p:txBody>
      </p:sp>
      <p:sp>
        <p:nvSpPr>
          <p:cNvPr id="249891" name="Rectangle 35"/>
          <p:cNvSpPr>
            <a:spLocks noChangeArrowheads="1"/>
          </p:cNvSpPr>
          <p:nvPr/>
        </p:nvSpPr>
        <p:spPr bwMode="auto">
          <a:xfrm>
            <a:off x="1042988" y="2852738"/>
            <a:ext cx="7058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latin typeface="Century Gothic" pitchFamily="34" charset="0"/>
              </a:rPr>
              <a:t>Na závěr se provede zkouška toho, zda získané hodnoty vyhovují podmínkám úlohy:</a:t>
            </a:r>
            <a:endParaRPr lang="cs-CZ" sz="1600" b="1" baseline="-25000">
              <a:latin typeface="Century Gothic" pitchFamily="34" charset="0"/>
            </a:endParaRPr>
          </a:p>
        </p:txBody>
      </p:sp>
      <p:sp>
        <p:nvSpPr>
          <p:cNvPr id="249892" name="Rectangle 36"/>
          <p:cNvSpPr>
            <a:spLocks noChangeArrowheads="1"/>
          </p:cNvSpPr>
          <p:nvPr/>
        </p:nvSpPr>
        <p:spPr bwMode="auto">
          <a:xfrm>
            <a:off x="1042988" y="3427413"/>
            <a:ext cx="55451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latin typeface="Century Gothic" pitchFamily="34" charset="0"/>
              </a:rPr>
              <a:t>Chodec při rychlosti 4 km/h urazí za 1,5 hodiny dráhu:</a:t>
            </a:r>
            <a:endParaRPr lang="cs-CZ" b="1" baseline="-25000">
              <a:latin typeface="Century Gothic" pitchFamily="34" charset="0"/>
            </a:endParaRPr>
          </a:p>
        </p:txBody>
      </p:sp>
      <p:sp>
        <p:nvSpPr>
          <p:cNvPr id="249893" name="Rectangle 37"/>
          <p:cNvSpPr>
            <a:spLocks noChangeArrowheads="1"/>
          </p:cNvSpPr>
          <p:nvPr/>
        </p:nvSpPr>
        <p:spPr bwMode="auto">
          <a:xfrm>
            <a:off x="1042988" y="4365625"/>
            <a:ext cx="55451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latin typeface="Century Gothic" pitchFamily="34" charset="0"/>
              </a:rPr>
              <a:t>Cyklista při rychlosti 12 km/h urazí za 1,5 hodiny dráhu:</a:t>
            </a:r>
            <a:endParaRPr lang="cs-CZ" b="1" baseline="-25000">
              <a:latin typeface="Century Gothic" pitchFamily="34" charset="0"/>
            </a:endParaRPr>
          </a:p>
        </p:txBody>
      </p:sp>
      <p:sp>
        <p:nvSpPr>
          <p:cNvPr id="249894" name="Rectangle 38"/>
          <p:cNvSpPr>
            <a:spLocks noChangeArrowheads="1"/>
          </p:cNvSpPr>
          <p:nvPr/>
        </p:nvSpPr>
        <p:spPr bwMode="auto">
          <a:xfrm>
            <a:off x="1042988" y="5372100"/>
            <a:ext cx="55451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latin typeface="Century Gothic" pitchFamily="34" charset="0"/>
              </a:rPr>
              <a:t>Dohromady uražená dráha tedy odpovídá celkové vzdálenosti míst A a B, tj. 24 km. Můžeme tedy napsat odpověď:</a:t>
            </a:r>
            <a:endParaRPr lang="cs-CZ" b="1" baseline="-25000">
              <a:latin typeface="Century Gothic" pitchFamily="34" charset="0"/>
            </a:endParaRPr>
          </a:p>
        </p:txBody>
      </p:sp>
      <p:sp>
        <p:nvSpPr>
          <p:cNvPr id="249895" name="Rectangle 39"/>
          <p:cNvSpPr>
            <a:spLocks noChangeArrowheads="1"/>
          </p:cNvSpPr>
          <p:nvPr/>
        </p:nvSpPr>
        <p:spPr bwMode="auto">
          <a:xfrm>
            <a:off x="2051050" y="3759200"/>
            <a:ext cx="5545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>
                <a:solidFill>
                  <a:schemeClr val="accent2"/>
                </a:solidFill>
                <a:latin typeface="Century Gothic" pitchFamily="34" charset="0"/>
              </a:rPr>
              <a:t> = 4 . 1,5 = 6 km</a:t>
            </a:r>
            <a:endParaRPr lang="cs-CZ" sz="2400" b="1" baseline="-2500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9896" name="Rectangle 40"/>
          <p:cNvSpPr>
            <a:spLocks noChangeArrowheads="1"/>
          </p:cNvSpPr>
          <p:nvPr/>
        </p:nvSpPr>
        <p:spPr bwMode="auto">
          <a:xfrm>
            <a:off x="2051050" y="4651375"/>
            <a:ext cx="55451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baseline="-25000">
                <a:solidFill>
                  <a:schemeClr val="accent2"/>
                </a:solidFill>
                <a:latin typeface="Century Gothic" pitchFamily="34" charset="0"/>
              </a:rPr>
              <a:t>2</a:t>
            </a:r>
            <a:r>
              <a:rPr lang="cs-CZ" sz="2400" b="1">
                <a:solidFill>
                  <a:schemeClr val="accent2"/>
                </a:solidFill>
                <a:latin typeface="Century Gothic" pitchFamily="34" charset="0"/>
              </a:rPr>
              <a:t> = 12 . 1,5 = 18 km</a:t>
            </a:r>
            <a:endParaRPr lang="cs-CZ" sz="2400" b="1" baseline="-2500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9897" name="AutoShape 41"/>
          <p:cNvSpPr>
            <a:spLocks noChangeArrowheads="1"/>
          </p:cNvSpPr>
          <p:nvPr/>
        </p:nvSpPr>
        <p:spPr bwMode="auto">
          <a:xfrm>
            <a:off x="5976938" y="4652963"/>
            <a:ext cx="3059112" cy="2087562"/>
          </a:xfrm>
          <a:prstGeom prst="cloudCallout">
            <a:avLst>
              <a:gd name="adj1" fmla="val -88662"/>
              <a:gd name="adj2" fmla="val 2642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1600" b="1"/>
              <a:t>Chodec a cyklista se setkají za </a:t>
            </a:r>
          </a:p>
          <a:p>
            <a:pPr algn="ctr"/>
            <a:r>
              <a:rPr lang="cs-CZ" sz="1600" b="1"/>
              <a:t>1,5 hodiny, ve vzdálenosti </a:t>
            </a:r>
          </a:p>
          <a:p>
            <a:pPr algn="ctr"/>
            <a:r>
              <a:rPr lang="cs-CZ" sz="1600" b="1"/>
              <a:t>6 kilometrů </a:t>
            </a:r>
          </a:p>
          <a:p>
            <a:pPr algn="ctr"/>
            <a:r>
              <a:rPr lang="cs-CZ" sz="1600" b="1"/>
              <a:t>od místa 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91" grpId="0"/>
      <p:bldP spid="249892" grpId="0"/>
      <p:bldP spid="249893" grpId="0"/>
      <p:bldP spid="249894" grpId="0"/>
      <p:bldP spid="249895" grpId="0"/>
      <p:bldP spid="249896" grpId="0"/>
      <p:bldP spid="24989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Dvě letadla startující současně z letišť A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a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B letí navzájem proti sobě. Vzdálenost letišť je 220 km a průměrná rychlost letadla letícího z letiště A je 300 km/h, letadla letícího z letiště B je 360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Vypočítej, za jak dlouho se letadla střetnou.</a:t>
            </a:r>
            <a:r>
              <a:rPr lang="cs-CZ" dirty="0">
                <a:solidFill>
                  <a:schemeClr val="tx2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116013" y="2276872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03350" y="3067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51275" y="2922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450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86538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-5400000">
            <a:off x="2453481" y="2664620"/>
            <a:ext cx="346075" cy="2449512"/>
          </a:xfrm>
          <a:prstGeom prst="leftBrace">
            <a:avLst>
              <a:gd name="adj1" fmla="val 5898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 rot="-5400000">
            <a:off x="5110957" y="2472531"/>
            <a:ext cx="360362" cy="2879725"/>
          </a:xfrm>
          <a:prstGeom prst="leftBrace">
            <a:avLst>
              <a:gd name="adj1" fmla="val 665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476375" y="3127375"/>
            <a:ext cx="15113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=300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 rot="5400000">
            <a:off x="3900488" y="50800"/>
            <a:ext cx="346075" cy="5343525"/>
          </a:xfrm>
          <a:prstGeom prst="leftBrace">
            <a:avLst>
              <a:gd name="adj1" fmla="val 12867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722688" y="2058988"/>
            <a:ext cx="11541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00CC00"/>
                </a:solidFill>
                <a:latin typeface="Century Gothic" pitchFamily="34" charset="0"/>
              </a:rPr>
              <a:t>220 km</a:t>
            </a:r>
            <a:endParaRPr lang="cs-CZ" sz="16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39963" y="3875088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endParaRPr lang="cs-CZ" sz="20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930775" y="3889375"/>
            <a:ext cx="17287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endParaRPr lang="cs-CZ" sz="20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547813" y="3284538"/>
            <a:ext cx="64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292725" y="3127375"/>
            <a:ext cx="1454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=360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rot="10800000">
            <a:off x="5940425" y="3284538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476375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07013" y="3343275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239963" y="4206875"/>
            <a:ext cx="1511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=300.t</a:t>
            </a:r>
            <a:endParaRPr lang="cs-CZ" sz="20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930775" y="4219575"/>
            <a:ext cx="17287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=360.t</a:t>
            </a:r>
            <a:endParaRPr lang="cs-CZ" sz="20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843213" y="4724400"/>
            <a:ext cx="23764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Century Gothic" pitchFamily="34" charset="0"/>
              </a:rPr>
              <a:t>220</a:t>
            </a: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2000" b="1">
                <a:solidFill>
                  <a:schemeClr val="accent2"/>
                </a:solidFill>
                <a:latin typeface="Century Gothic" pitchFamily="34" charset="0"/>
              </a:rPr>
              <a:t>300t</a:t>
            </a: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2000" b="1">
                <a:solidFill>
                  <a:srgbClr val="FF0000"/>
                </a:solidFill>
                <a:latin typeface="Century Gothic" pitchFamily="34" charset="0"/>
              </a:rPr>
              <a:t>360t</a:t>
            </a:r>
            <a:endParaRPr lang="cs-CZ" sz="2000" b="1" baseline="-25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843213" y="5011738"/>
            <a:ext cx="23764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220 = 660t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209800" y="5345113"/>
            <a:ext cx="2376488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220 : 660 = t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2297113" y="5632450"/>
            <a:ext cx="23764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t = 1/3 h = 20 min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403350" y="5961063"/>
            <a:ext cx="46085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Letadla se střetnou za 20 minut.</a:t>
            </a:r>
            <a:endParaRPr lang="cs-CZ" sz="2000" b="1" baseline="-250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764704"/>
            <a:ext cx="8784975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Vzdálenost z Prahy do Olomouce je přibližně 250 km. V 5:40 hodin vyjel z Prahy do Olomouce rychlík rychlostí 85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Ve stejném okamžiku mu vyjel naproti z Olomouce osobní vlak rychlostí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65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Kdy se vlaky setkají?</a:t>
            </a:r>
            <a:r>
              <a:rPr lang="cs-CZ" dirty="0">
                <a:solidFill>
                  <a:schemeClr val="tx2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1116013" y="2204864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03350" y="3067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51275" y="2922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450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86538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-5400000">
            <a:off x="2453481" y="2664620"/>
            <a:ext cx="346075" cy="2449512"/>
          </a:xfrm>
          <a:prstGeom prst="leftBrace">
            <a:avLst>
              <a:gd name="adj1" fmla="val 5898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 rot="-5400000">
            <a:off x="5110957" y="2472531"/>
            <a:ext cx="360362" cy="2879725"/>
          </a:xfrm>
          <a:prstGeom prst="leftBrace">
            <a:avLst>
              <a:gd name="adj1" fmla="val 665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476375" y="3127375"/>
            <a:ext cx="15113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=85 km/h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 rot="5400000">
            <a:off x="3900488" y="50800"/>
            <a:ext cx="346075" cy="5343525"/>
          </a:xfrm>
          <a:prstGeom prst="leftBrace">
            <a:avLst>
              <a:gd name="adj1" fmla="val 12867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722688" y="2058988"/>
            <a:ext cx="11541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00CC00"/>
                </a:solidFill>
                <a:latin typeface="Century Gothic" pitchFamily="34" charset="0"/>
              </a:rPr>
              <a:t>250 km</a:t>
            </a:r>
            <a:endParaRPr lang="cs-CZ" sz="16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39963" y="3875088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endParaRPr lang="cs-CZ" sz="20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930775" y="3889375"/>
            <a:ext cx="17287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endParaRPr lang="cs-CZ" sz="20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547813" y="3284538"/>
            <a:ext cx="64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292725" y="3127375"/>
            <a:ext cx="14541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=65 km/h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rot="10800000">
            <a:off x="5940425" y="3284538"/>
            <a:ext cx="6477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476375" y="3343275"/>
            <a:ext cx="136683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07013" y="3343275"/>
            <a:ext cx="136683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239963" y="4206875"/>
            <a:ext cx="1511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000" b="1" i="1">
                <a:solidFill>
                  <a:schemeClr val="accent2"/>
                </a:solidFill>
                <a:latin typeface="Century Gothic" pitchFamily="34" charset="0"/>
              </a:rPr>
              <a:t>=85.t</a:t>
            </a:r>
            <a:endParaRPr lang="cs-CZ" sz="20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930775" y="4219575"/>
            <a:ext cx="17287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0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000" b="1" i="1">
                <a:solidFill>
                  <a:srgbClr val="FF0000"/>
                </a:solidFill>
                <a:latin typeface="Century Gothic" pitchFamily="34" charset="0"/>
              </a:rPr>
              <a:t>=65.t</a:t>
            </a:r>
            <a:endParaRPr lang="cs-CZ" sz="20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843213" y="4724400"/>
            <a:ext cx="23764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Century Gothic" pitchFamily="34" charset="0"/>
              </a:rPr>
              <a:t>250</a:t>
            </a: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2000" b="1">
                <a:solidFill>
                  <a:schemeClr val="accent2"/>
                </a:solidFill>
                <a:latin typeface="Century Gothic" pitchFamily="34" charset="0"/>
              </a:rPr>
              <a:t>85t</a:t>
            </a: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2000" b="1">
                <a:solidFill>
                  <a:srgbClr val="FF0000"/>
                </a:solidFill>
                <a:latin typeface="Century Gothic" pitchFamily="34" charset="0"/>
              </a:rPr>
              <a:t>65t</a:t>
            </a:r>
            <a:endParaRPr lang="cs-CZ" sz="2000" b="1" baseline="-25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843213" y="5011738"/>
            <a:ext cx="23764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250 = 150t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209800" y="5345113"/>
            <a:ext cx="2376488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250 : 150 = t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2297113" y="5632450"/>
            <a:ext cx="31384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t = 5/3 h = 1 h 40 min</a:t>
            </a:r>
            <a:endParaRPr lang="cs-CZ" sz="2000" b="1" baseline="-25000">
              <a:latin typeface="Century Gothic" pitchFamily="34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042988" y="5961063"/>
            <a:ext cx="74168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latin typeface="Century Gothic" pitchFamily="34" charset="0"/>
              </a:rPr>
              <a:t>Vlaky se setkají za 1 hodinu a 40 minut, tzn. v 7:20 hodin.</a:t>
            </a:r>
            <a:endParaRPr lang="cs-CZ" sz="2000" b="1" baseline="-250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1028700" y="134143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/>
                </a:solidFill>
                <a:latin typeface="Century Gothic" pitchFamily="34" charset="0"/>
              </a:rPr>
              <a:t>1. Pozorně si přečti text úlohy (raději několikrát).</a:t>
            </a:r>
          </a:p>
        </p:txBody>
      </p:sp>
      <p:sp>
        <p:nvSpPr>
          <p:cNvPr id="157729" name="Rectangle 33"/>
          <p:cNvSpPr>
            <a:spLocks noChangeArrowheads="1"/>
          </p:cNvSpPr>
          <p:nvPr/>
        </p:nvSpPr>
        <p:spPr bwMode="auto">
          <a:xfrm>
            <a:off x="1042988" y="2060575"/>
            <a:ext cx="7489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2. Mezi neznámými údaji zvol jeden, o kterém nevíš vůbec nic, jako neznámou.</a:t>
            </a:r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042988" y="2927350"/>
            <a:ext cx="7489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3. Pomocí zvolené neznámé a zadaných podmínek vyjádři všechny ostatní údaje z textu.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2988" y="3863975"/>
            <a:ext cx="583406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4. Vyjádři logickou rovnost plynoucí z textu úlohy a na jejím základě sestav rovnici </a:t>
            </a:r>
            <a:br>
              <a:rPr lang="cs-CZ" sz="2000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a vyřeš ji.</a:t>
            </a:r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042988" y="4868863"/>
            <a:ext cx="568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5. Proveď zkoušku, kterou ověříš, že získané výsledky vyhovují všem podmínkám úlohy.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042988" y="565943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6. Napiš odpovědi na otázky zadané úlohy.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23" grpId="0"/>
      <p:bldP spid="157729" grpId="0"/>
      <p:bldP spid="157730" grpId="0"/>
      <p:bldP spid="157731" grpId="0"/>
      <p:bldP spid="157732" grpId="0"/>
      <p:bldP spid="157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760413" y="609501"/>
            <a:ext cx="77724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solidFill>
                  <a:schemeClr val="tx2"/>
                </a:solidFill>
              </a:rPr>
              <a:t>Trochu opakování z fyziky:</a:t>
            </a:r>
          </a:p>
        </p:txBody>
      </p:sp>
      <p:graphicFrame>
        <p:nvGraphicFramePr>
          <p:cNvPr id="53284" name="Group 36"/>
          <p:cNvGraphicFramePr>
            <a:graphicFrameLocks noGrp="1"/>
          </p:cNvGraphicFramePr>
          <p:nvPr/>
        </p:nvGraphicFramePr>
        <p:xfrm>
          <a:off x="1524000" y="1397000"/>
          <a:ext cx="6096000" cy="1856106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Veličina: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Označení: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Základní jednotka: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dráha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rychlost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doba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971600" y="3573016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A ještě základní </a:t>
            </a:r>
            <a:r>
              <a:rPr lang="cs-CZ" sz="2400" b="1" dirty="0"/>
              <a:t>převody jednotek</a:t>
            </a:r>
            <a:r>
              <a:rPr lang="cs-CZ" sz="2400" dirty="0"/>
              <a:t>: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971600" y="4221088"/>
            <a:ext cx="6192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1 km = 1000 m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1 h = 60 min = 3600 s</a:t>
            </a:r>
          </a:p>
          <a:p>
            <a:pPr>
              <a:spcBef>
                <a:spcPct val="50000"/>
              </a:spcBef>
            </a:pPr>
            <a:r>
              <a:rPr lang="cs-CZ" sz="2400" dirty="0"/>
              <a:t>1km/h = 1000/3600 m/s = 0,27 m/s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355976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242088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355976" y="28529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372200" y="206084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m, km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012160" y="24208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m/s , km/ h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300192" y="285293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 , 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53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3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3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86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Jak při řešení rovnic postupovat?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3528" y="764704"/>
            <a:ext cx="82089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  <a:latin typeface="Trebuchet MS" pitchFamily="34" charset="0"/>
              </a:rPr>
              <a:t>Na začátek zopakujme z fyziky vzorec  pro výpočet průměrné rychlosti: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539750" y="3141663"/>
            <a:ext cx="8069263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2000" b="1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v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je průměrná rychlost v km/h (m/s)</a:t>
            </a: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s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je ujetá dráha v km (m)</a:t>
            </a:r>
          </a:p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t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je čas potřebný k ujetí dráhy s v hodinách (sekundách)</a:t>
            </a:r>
          </a:p>
          <a:p>
            <a:endParaRPr lang="cs-CZ" sz="20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539750" y="4652963"/>
            <a:ext cx="81359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Pro úlohy o pohybu si z tohoto vzorce vyjádříme dráhu, popř. čas: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3635375" y="1844675"/>
          <a:ext cx="13684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393529" imgH="393529" progId="Equation.3">
                  <p:embed/>
                </p:oleObj>
              </mc:Choice>
              <mc:Fallback>
                <p:oleObj name="Rovnice" r:id="rId3" imgW="393529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844675"/>
                        <a:ext cx="136842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1" name="Object 7"/>
          <p:cNvGraphicFramePr>
            <a:graphicFrameLocks noChangeAspect="1"/>
          </p:cNvGraphicFramePr>
          <p:nvPr/>
        </p:nvGraphicFramePr>
        <p:xfrm>
          <a:off x="755650" y="5157788"/>
          <a:ext cx="863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393529" imgH="393529" progId="Equation.3">
                  <p:embed/>
                </p:oleObj>
              </mc:Choice>
              <mc:Fallback>
                <p:oleObj name="Rovnice" r:id="rId5" imgW="393529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157788"/>
                        <a:ext cx="8636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2" name="Object 8"/>
          <p:cNvGraphicFramePr>
            <a:graphicFrameLocks noChangeAspect="1"/>
          </p:cNvGraphicFramePr>
          <p:nvPr/>
        </p:nvGraphicFramePr>
        <p:xfrm>
          <a:off x="1908175" y="5445125"/>
          <a:ext cx="419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90417" imgH="139639" progId="Equation.3">
                  <p:embed/>
                </p:oleObj>
              </mc:Choice>
              <mc:Fallback>
                <p:oleObj name="Rovnice" r:id="rId7" imgW="190417" imgH="13963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445125"/>
                        <a:ext cx="419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/>
        </p:nvGraphicFramePr>
        <p:xfrm>
          <a:off x="2586038" y="5373688"/>
          <a:ext cx="10318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469800" imgH="177480" progId="Equation.3">
                  <p:embed/>
                </p:oleObj>
              </mc:Choice>
              <mc:Fallback>
                <p:oleObj name="Rovnice" r:id="rId9" imgW="46980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373688"/>
                        <a:ext cx="10318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4" name="Object 10"/>
          <p:cNvGraphicFramePr>
            <a:graphicFrameLocks noChangeAspect="1"/>
          </p:cNvGraphicFramePr>
          <p:nvPr/>
        </p:nvGraphicFramePr>
        <p:xfrm>
          <a:off x="3851275" y="5445125"/>
          <a:ext cx="419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190417" imgH="139639" progId="Equation.3">
                  <p:embed/>
                </p:oleObj>
              </mc:Choice>
              <mc:Fallback>
                <p:oleObj name="Rovnice" r:id="rId11" imgW="190417" imgH="13963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445125"/>
                        <a:ext cx="419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5" name="Object 11"/>
          <p:cNvGraphicFramePr>
            <a:graphicFrameLocks noChangeAspect="1"/>
          </p:cNvGraphicFramePr>
          <p:nvPr/>
        </p:nvGraphicFramePr>
        <p:xfrm>
          <a:off x="4641850" y="5137150"/>
          <a:ext cx="808038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3" imgW="368140" imgH="393529" progId="Equation.3">
                  <p:embed/>
                </p:oleObj>
              </mc:Choice>
              <mc:Fallback>
                <p:oleObj name="Rovnice" r:id="rId13" imgW="368140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137150"/>
                        <a:ext cx="808038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8" grpId="0"/>
      <p:bldP spid="1495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1042988" y="2274888"/>
            <a:ext cx="7489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Touto variantou se myslí úlohy, ve kterých pohybující se tělesa vycházejí, vyjíždějí, odlétají ze dvou různých míst a pohybují se proti sobě tak, aby se v jistém okamžiku a v jisté vzdálenosti od obou míst střetla.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00113" y="5013325"/>
            <a:ext cx="1152525" cy="706438"/>
            <a:chOff x="612" y="2867"/>
            <a:chExt cx="726" cy="445"/>
          </a:xfrm>
        </p:grpSpPr>
        <p:sp>
          <p:nvSpPr>
            <p:cNvPr id="5134" name="Oval 9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5" name="Oval 10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6" name="Oval 11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7" name="Oval 13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435600" y="5013325"/>
            <a:ext cx="1152525" cy="706438"/>
            <a:chOff x="3243" y="2886"/>
            <a:chExt cx="726" cy="445"/>
          </a:xfrm>
        </p:grpSpPr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1" name="Oval 16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39" name="Line 19"/>
          <p:cNvSpPr>
            <a:spLocks noChangeShapeType="1"/>
          </p:cNvSpPr>
          <p:nvPr/>
        </p:nvSpPr>
        <p:spPr bwMode="auto">
          <a:xfrm>
            <a:off x="1116013" y="5805488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5543" name="Line 23"/>
          <p:cNvSpPr>
            <a:spLocks noChangeShapeType="1"/>
          </p:cNvSpPr>
          <p:nvPr/>
        </p:nvSpPr>
        <p:spPr bwMode="auto">
          <a:xfrm>
            <a:off x="4356100" y="56610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544" name="Rectangle 24"/>
          <p:cNvSpPr>
            <a:spLocks noChangeArrowheads="1"/>
          </p:cNvSpPr>
          <p:nvPr/>
        </p:nvSpPr>
        <p:spPr bwMode="auto">
          <a:xfrm>
            <a:off x="900113" y="573405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35545" name="Rectangle 25"/>
          <p:cNvSpPr>
            <a:spLocks noChangeArrowheads="1"/>
          </p:cNvSpPr>
          <p:nvPr/>
        </p:nvSpPr>
        <p:spPr bwMode="auto">
          <a:xfrm>
            <a:off x="6299200" y="5734050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9017E-6 L 0.25191 0.0011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89017E-6 L -0.11806 0.001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/>
      <p:bldP spid="235539" grpId="0" animBg="1"/>
      <p:bldP spid="235543" grpId="0" animBg="1"/>
      <p:bldP spid="235544" grpId="0"/>
      <p:bldP spid="2355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1114425" y="4508500"/>
            <a:ext cx="5473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Ze dvou míst A a B vzdálených </a:t>
            </a:r>
            <a:br>
              <a:rPr lang="cs-CZ" sz="2400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24 km vyrazí současně proti sobě chodec rychlostí 4 km/h a cyklista rychlostí 12 km/h. Za kolik hodin od okamžiku, kdy vyrazili, a v jaké vzdálenosti od místa A se setkají?</a:t>
            </a: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1114425" y="2995613"/>
            <a:ext cx="54737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tx2"/>
                </a:solidFill>
                <a:latin typeface="Century Gothic" pitchFamily="34" charset="0"/>
              </a:rPr>
              <a:t>Ukázka zadání takové úlohy: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19700" y="1557338"/>
            <a:ext cx="1152525" cy="706437"/>
            <a:chOff x="612" y="2867"/>
            <a:chExt cx="726" cy="445"/>
          </a:xfrm>
        </p:grpSpPr>
        <p:sp>
          <p:nvSpPr>
            <p:cNvPr id="6155" name="Oval 6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6" name="Oval 7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7" name="Oval 8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8" name="Oval 9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372225" y="2133600"/>
            <a:ext cx="1152525" cy="706438"/>
            <a:chOff x="3243" y="2886"/>
            <a:chExt cx="726" cy="445"/>
          </a:xfrm>
        </p:grpSpPr>
        <p:sp>
          <p:nvSpPr>
            <p:cNvPr id="6151" name="Oval 11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2" name="Oval 12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3" name="Oval 13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54" name="Oval 14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  <p:bldP spid="2539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1330325" y="4579938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Obě pohybující se tělesa přitom urazí nějakou svoji dráhu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tx2"/>
                </a:solidFill>
                <a:latin typeface="Century Gothic" pitchFamily="34" charset="0"/>
              </a:rPr>
              <a:t>1</a:t>
            </a: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 a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tx2"/>
                </a:solidFill>
                <a:latin typeface="Century Gothic" pitchFamily="34" charset="0"/>
              </a:rPr>
              <a:t>2</a:t>
            </a: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0838" y="1987550"/>
            <a:ext cx="1152525" cy="706438"/>
            <a:chOff x="612" y="2867"/>
            <a:chExt cx="726" cy="445"/>
          </a:xfrm>
        </p:grpSpPr>
        <p:sp>
          <p:nvSpPr>
            <p:cNvPr id="7191" name="Oval 5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92" name="Oval 6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93" name="Oval 7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94" name="Oval 8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156325" y="1987550"/>
            <a:ext cx="1152525" cy="706438"/>
            <a:chOff x="3243" y="2886"/>
            <a:chExt cx="726" cy="445"/>
          </a:xfrm>
        </p:grpSpPr>
        <p:sp>
          <p:nvSpPr>
            <p:cNvPr id="7187" name="Oval 10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8" name="Oval 11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89" name="Oval 12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90" name="Oval 13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174" name="Line 14"/>
          <p:cNvSpPr>
            <a:spLocks noChangeShapeType="1"/>
          </p:cNvSpPr>
          <p:nvPr/>
        </p:nvSpPr>
        <p:spPr bwMode="auto">
          <a:xfrm>
            <a:off x="1836738" y="2779713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7583" name="Line 15"/>
          <p:cNvSpPr>
            <a:spLocks noChangeShapeType="1"/>
          </p:cNvSpPr>
          <p:nvPr/>
        </p:nvSpPr>
        <p:spPr bwMode="auto">
          <a:xfrm>
            <a:off x="5076825" y="26352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6" name="Rectangle 16"/>
          <p:cNvSpPr>
            <a:spLocks noChangeArrowheads="1"/>
          </p:cNvSpPr>
          <p:nvPr/>
        </p:nvSpPr>
        <p:spPr bwMode="auto">
          <a:xfrm>
            <a:off x="1620838" y="27082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7177" name="Rectangle 17"/>
          <p:cNvSpPr>
            <a:spLocks noChangeArrowheads="1"/>
          </p:cNvSpPr>
          <p:nvPr/>
        </p:nvSpPr>
        <p:spPr bwMode="auto">
          <a:xfrm>
            <a:off x="7019925" y="27082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37586" name="AutoShape 18"/>
          <p:cNvSpPr>
            <a:spLocks/>
          </p:cNvSpPr>
          <p:nvPr/>
        </p:nvSpPr>
        <p:spPr bwMode="auto">
          <a:xfrm rot="-5400000">
            <a:off x="3275806" y="1786732"/>
            <a:ext cx="346075" cy="3227388"/>
          </a:xfrm>
          <a:prstGeom prst="leftBrace">
            <a:avLst>
              <a:gd name="adj1" fmla="val 77714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7587" name="AutoShape 19"/>
          <p:cNvSpPr>
            <a:spLocks/>
          </p:cNvSpPr>
          <p:nvPr/>
        </p:nvSpPr>
        <p:spPr bwMode="auto">
          <a:xfrm rot="-5400000">
            <a:off x="5976144" y="2312194"/>
            <a:ext cx="287338" cy="2089150"/>
          </a:xfrm>
          <a:prstGeom prst="leftBrace">
            <a:avLst>
              <a:gd name="adj1" fmla="val 6058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7588" name="Rectangle 20"/>
          <p:cNvSpPr>
            <a:spLocks noChangeArrowheads="1"/>
          </p:cNvSpPr>
          <p:nvPr/>
        </p:nvSpPr>
        <p:spPr bwMode="auto">
          <a:xfrm>
            <a:off x="3276600" y="3386138"/>
            <a:ext cx="431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37589" name="Rectangle 21"/>
          <p:cNvSpPr>
            <a:spLocks noChangeArrowheads="1"/>
          </p:cNvSpPr>
          <p:nvPr/>
        </p:nvSpPr>
        <p:spPr bwMode="auto">
          <a:xfrm>
            <a:off x="5940425" y="3343275"/>
            <a:ext cx="43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37590" name="Rectangle 22"/>
          <p:cNvSpPr>
            <a:spLocks noChangeArrowheads="1"/>
          </p:cNvSpPr>
          <p:nvPr/>
        </p:nvSpPr>
        <p:spPr bwMode="auto">
          <a:xfrm>
            <a:off x="1331913" y="4581525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Součet těchto uražených drah, (vzdáleností) je roven celkové vzdálenosti mezi místy A a B -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</a:t>
            </a: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37591" name="AutoShape 23"/>
          <p:cNvSpPr>
            <a:spLocks/>
          </p:cNvSpPr>
          <p:nvPr/>
        </p:nvSpPr>
        <p:spPr bwMode="auto">
          <a:xfrm rot="5400000">
            <a:off x="4305300" y="-957262"/>
            <a:ext cx="346075" cy="5400675"/>
          </a:xfrm>
          <a:prstGeom prst="leftBrace">
            <a:avLst>
              <a:gd name="adj1" fmla="val 130046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7592" name="Rectangle 24"/>
          <p:cNvSpPr>
            <a:spLocks noChangeArrowheads="1"/>
          </p:cNvSpPr>
          <p:nvPr/>
        </p:nvSpPr>
        <p:spPr bwMode="auto">
          <a:xfrm>
            <a:off x="4356100" y="981075"/>
            <a:ext cx="43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00CC00"/>
                </a:solidFill>
                <a:latin typeface="Century Gothic" pitchFamily="34" charset="0"/>
              </a:rPr>
              <a:t>s</a:t>
            </a:r>
            <a:endParaRPr lang="cs-CZ" sz="24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237593" name="Rectangle 25"/>
          <p:cNvSpPr>
            <a:spLocks noChangeArrowheads="1"/>
          </p:cNvSpPr>
          <p:nvPr/>
        </p:nvSpPr>
        <p:spPr bwMode="auto">
          <a:xfrm>
            <a:off x="1331913" y="4581525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Tato logická rovnost plynoucí </a:t>
            </a:r>
            <a:br>
              <a:rPr lang="cs-CZ" sz="2400" b="1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z textu úlohy je i základem pro sestavení rovnice pro výpočet hledané neznámé.</a:t>
            </a:r>
          </a:p>
        </p:txBody>
      </p:sp>
      <p:sp>
        <p:nvSpPr>
          <p:cNvPr id="237594" name="Rectangle 26"/>
          <p:cNvSpPr>
            <a:spLocks noChangeArrowheads="1"/>
          </p:cNvSpPr>
          <p:nvPr/>
        </p:nvSpPr>
        <p:spPr bwMode="auto">
          <a:xfrm>
            <a:off x="2627313" y="5445125"/>
            <a:ext cx="5257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Century Gothic" pitchFamily="34" charset="0"/>
              </a:rPr>
              <a:t>s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9017E-6 L 0.25191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89017E-6 L -0.11806 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7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7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3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/>
      <p:bldP spid="237571" grpId="1"/>
      <p:bldP spid="237583" grpId="0" animBg="1"/>
      <p:bldP spid="237586" grpId="0" animBg="1"/>
      <p:bldP spid="237587" grpId="0" animBg="1"/>
      <p:bldP spid="237588" grpId="0"/>
      <p:bldP spid="237589" grpId="0"/>
      <p:bldP spid="237590" grpId="0"/>
      <p:bldP spid="237590" grpId="1"/>
      <p:bldP spid="237591" grpId="0" animBg="1"/>
      <p:bldP spid="237592" grpId="0"/>
      <p:bldP spid="237593" grpId="0"/>
      <p:bldP spid="2375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1620838" y="1987550"/>
            <a:ext cx="1152525" cy="706438"/>
            <a:chOff x="612" y="2867"/>
            <a:chExt cx="726" cy="445"/>
          </a:xfrm>
        </p:grpSpPr>
        <p:sp>
          <p:nvSpPr>
            <p:cNvPr id="8216" name="Oval 5"/>
            <p:cNvSpPr>
              <a:spLocks noChangeArrowheads="1"/>
            </p:cNvSpPr>
            <p:nvPr/>
          </p:nvSpPr>
          <p:spPr bwMode="auto">
            <a:xfrm>
              <a:off x="693" y="3130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7" name="Oval 6"/>
            <p:cNvSpPr>
              <a:spLocks noChangeArrowheads="1"/>
            </p:cNvSpPr>
            <p:nvPr/>
          </p:nvSpPr>
          <p:spPr bwMode="auto">
            <a:xfrm>
              <a:off x="1093" y="3122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8" name="Oval 7"/>
            <p:cNvSpPr>
              <a:spLocks noChangeArrowheads="1"/>
            </p:cNvSpPr>
            <p:nvPr/>
          </p:nvSpPr>
          <p:spPr bwMode="auto">
            <a:xfrm>
              <a:off x="612" y="2976"/>
              <a:ext cx="726" cy="22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9" name="Oval 8"/>
            <p:cNvSpPr>
              <a:spLocks noChangeArrowheads="1"/>
            </p:cNvSpPr>
            <p:nvPr/>
          </p:nvSpPr>
          <p:spPr bwMode="auto">
            <a:xfrm>
              <a:off x="784" y="2867"/>
              <a:ext cx="381" cy="20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196" name="Group 9"/>
          <p:cNvGrpSpPr>
            <a:grpSpLocks/>
          </p:cNvGrpSpPr>
          <p:nvPr/>
        </p:nvGrpSpPr>
        <p:grpSpPr bwMode="auto">
          <a:xfrm>
            <a:off x="6156325" y="1987550"/>
            <a:ext cx="1152525" cy="706438"/>
            <a:chOff x="3243" y="2886"/>
            <a:chExt cx="726" cy="445"/>
          </a:xfrm>
        </p:grpSpPr>
        <p:sp>
          <p:nvSpPr>
            <p:cNvPr id="8212" name="Oval 10"/>
            <p:cNvSpPr>
              <a:spLocks noChangeArrowheads="1"/>
            </p:cNvSpPr>
            <p:nvPr/>
          </p:nvSpPr>
          <p:spPr bwMode="auto">
            <a:xfrm>
              <a:off x="3324" y="3149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3" name="Oval 11"/>
            <p:cNvSpPr>
              <a:spLocks noChangeArrowheads="1"/>
            </p:cNvSpPr>
            <p:nvPr/>
          </p:nvSpPr>
          <p:spPr bwMode="auto">
            <a:xfrm>
              <a:off x="3724" y="3141"/>
              <a:ext cx="182" cy="1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4" name="Oval 12"/>
            <p:cNvSpPr>
              <a:spLocks noChangeArrowheads="1"/>
            </p:cNvSpPr>
            <p:nvPr/>
          </p:nvSpPr>
          <p:spPr bwMode="auto">
            <a:xfrm>
              <a:off x="3243" y="2995"/>
              <a:ext cx="7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5" name="Oval 13"/>
            <p:cNvSpPr>
              <a:spLocks noChangeArrowheads="1"/>
            </p:cNvSpPr>
            <p:nvPr/>
          </p:nvSpPr>
          <p:spPr bwMode="auto">
            <a:xfrm>
              <a:off x="3415" y="2886"/>
              <a:ext cx="381" cy="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97" name="Line 14"/>
          <p:cNvSpPr>
            <a:spLocks noChangeShapeType="1"/>
          </p:cNvSpPr>
          <p:nvPr/>
        </p:nvSpPr>
        <p:spPr bwMode="auto">
          <a:xfrm>
            <a:off x="1836738" y="2779713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198" name="Line 15"/>
          <p:cNvSpPr>
            <a:spLocks noChangeShapeType="1"/>
          </p:cNvSpPr>
          <p:nvPr/>
        </p:nvSpPr>
        <p:spPr bwMode="auto">
          <a:xfrm>
            <a:off x="5076825" y="26352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1620838" y="27082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7019925" y="2708275"/>
            <a:ext cx="5048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8201" name="AutoShape 18"/>
          <p:cNvSpPr>
            <a:spLocks/>
          </p:cNvSpPr>
          <p:nvPr/>
        </p:nvSpPr>
        <p:spPr bwMode="auto">
          <a:xfrm rot="-5400000">
            <a:off x="3275806" y="1786732"/>
            <a:ext cx="346075" cy="3227388"/>
          </a:xfrm>
          <a:prstGeom prst="leftBrace">
            <a:avLst>
              <a:gd name="adj1" fmla="val 77714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AutoShape 19"/>
          <p:cNvSpPr>
            <a:spLocks/>
          </p:cNvSpPr>
          <p:nvPr/>
        </p:nvSpPr>
        <p:spPr bwMode="auto">
          <a:xfrm rot="-5400000">
            <a:off x="5976144" y="2312194"/>
            <a:ext cx="287338" cy="2089150"/>
          </a:xfrm>
          <a:prstGeom prst="leftBrace">
            <a:avLst>
              <a:gd name="adj1" fmla="val 60589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3276600" y="3386138"/>
            <a:ext cx="431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5940425" y="3343275"/>
            <a:ext cx="43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8205" name="AutoShape 23"/>
          <p:cNvSpPr>
            <a:spLocks/>
          </p:cNvSpPr>
          <p:nvPr/>
        </p:nvSpPr>
        <p:spPr bwMode="auto">
          <a:xfrm rot="5400000">
            <a:off x="4305300" y="-957262"/>
            <a:ext cx="346075" cy="5400675"/>
          </a:xfrm>
          <a:prstGeom prst="leftBrace">
            <a:avLst>
              <a:gd name="adj1" fmla="val 130046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6" name="Rectangle 24"/>
          <p:cNvSpPr>
            <a:spLocks noChangeArrowheads="1"/>
          </p:cNvSpPr>
          <p:nvPr/>
        </p:nvSpPr>
        <p:spPr bwMode="auto">
          <a:xfrm>
            <a:off x="4356100" y="981075"/>
            <a:ext cx="431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00CC00"/>
                </a:solidFill>
                <a:latin typeface="Century Gothic" pitchFamily="34" charset="0"/>
              </a:rPr>
              <a:t>s</a:t>
            </a:r>
            <a:endParaRPr lang="cs-CZ" sz="2400" b="1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241690" name="Rectangle 26"/>
          <p:cNvSpPr>
            <a:spLocks noChangeArrowheads="1"/>
          </p:cNvSpPr>
          <p:nvPr/>
        </p:nvSpPr>
        <p:spPr bwMode="auto">
          <a:xfrm>
            <a:off x="2627313" y="5445125"/>
            <a:ext cx="5257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Century Gothic" pitchFamily="34" charset="0"/>
              </a:rPr>
              <a:t>s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  <p:sp>
        <p:nvSpPr>
          <p:cNvPr id="241691" name="Rectangle 27"/>
          <p:cNvSpPr>
            <a:spLocks noChangeArrowheads="1"/>
          </p:cNvSpPr>
          <p:nvPr/>
        </p:nvSpPr>
        <p:spPr bwMode="auto">
          <a:xfrm>
            <a:off x="1331913" y="4508500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Uražená dráha se přitom vypočítá jako součin průměrné rychlosti pohybujícího se tělesa a doby pohybu: </a:t>
            </a:r>
            <a:r>
              <a:rPr lang="cs-CZ" sz="2400" b="1" i="1">
                <a:solidFill>
                  <a:schemeClr val="tx2"/>
                </a:solidFill>
                <a:latin typeface="Century Gothic" pitchFamily="34" charset="0"/>
              </a:rPr>
              <a:t>s = v . t</a:t>
            </a:r>
          </a:p>
        </p:txBody>
      </p:sp>
      <p:sp>
        <p:nvSpPr>
          <p:cNvPr id="241692" name="Rectangle 28"/>
          <p:cNvSpPr>
            <a:spLocks noChangeArrowheads="1"/>
          </p:cNvSpPr>
          <p:nvPr/>
        </p:nvSpPr>
        <p:spPr bwMode="auto">
          <a:xfrm>
            <a:off x="2916238" y="3386138"/>
            <a:ext cx="1511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1693" name="Rectangle 29"/>
          <p:cNvSpPr>
            <a:spLocks noChangeArrowheads="1"/>
          </p:cNvSpPr>
          <p:nvPr/>
        </p:nvSpPr>
        <p:spPr bwMode="auto">
          <a:xfrm>
            <a:off x="5580063" y="3343275"/>
            <a:ext cx="1728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1694" name="Rectangle 30"/>
          <p:cNvSpPr>
            <a:spLocks noChangeArrowheads="1"/>
          </p:cNvSpPr>
          <p:nvPr/>
        </p:nvSpPr>
        <p:spPr bwMode="auto">
          <a:xfrm>
            <a:off x="2627313" y="5445125"/>
            <a:ext cx="52578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000" b="1">
                <a:solidFill>
                  <a:srgbClr val="00CC00"/>
                </a:solidFill>
                <a:latin typeface="Century Gothic" pitchFamily="34" charset="0"/>
              </a:rPr>
              <a:t>s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= 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r>
              <a:rPr lang="cs-CZ" sz="4000" b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4000" b="1">
                <a:solidFill>
                  <a:schemeClr val="tx2"/>
                </a:solidFill>
                <a:latin typeface="Century Gothic" pitchFamily="34" charset="0"/>
              </a:rPr>
              <a:t> + 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4000" b="1">
                <a:solidFill>
                  <a:srgbClr val="FF0000"/>
                </a:solidFill>
                <a:latin typeface="Century Gothic" pitchFamily="34" charset="0"/>
              </a:rPr>
              <a:t>.t</a:t>
            </a:r>
            <a:r>
              <a:rPr lang="cs-CZ" sz="4000" b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1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1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41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4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4" grpId="0"/>
      <p:bldP spid="241685" grpId="0"/>
      <p:bldP spid="241690" grpId="0"/>
      <p:bldP spid="241691" grpId="0"/>
      <p:bldP spid="241692" grpId="0"/>
      <p:bldP spid="241693" grpId="0"/>
      <p:bldP spid="2416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Slovní úloha o pohybu – varianta 1</a:t>
            </a: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179513" y="764704"/>
            <a:ext cx="87849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Příklad: </a:t>
            </a:r>
            <a:br>
              <a:rPr lang="cs-CZ" b="1" dirty="0">
                <a:solidFill>
                  <a:schemeClr val="tx2"/>
                </a:solidFill>
                <a:latin typeface="Century Gothic" pitchFamily="34" charset="0"/>
              </a:rPr>
            </a:b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Ze dvou míst A 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a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 B vzdálených 24 km vyrazí současně proti sobě chodec rychlostí 4 km/h a cyklista rychlostí 12 km/</a:t>
            </a:r>
            <a:r>
              <a:rPr lang="cs-CZ" b="1" dirty="0" err="1">
                <a:solidFill>
                  <a:schemeClr val="tx2"/>
                </a:solidFill>
                <a:latin typeface="Century Gothic" pitchFamily="34" charset="0"/>
              </a:rPr>
              <a:t>h</a:t>
            </a:r>
            <a:r>
              <a:rPr lang="cs-CZ" b="1" dirty="0">
                <a:solidFill>
                  <a:schemeClr val="tx2"/>
                </a:solidFill>
                <a:latin typeface="Century Gothic" pitchFamily="34" charset="0"/>
              </a:rPr>
              <a:t>. Za kolik hodin od okamžiku, kdy vyrazili, a v jaké vzdálenosti od místa A se setkají?</a:t>
            </a:r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1403350" y="3067050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2770188" y="292258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27" name="Rectangle 15"/>
          <p:cNvSpPr>
            <a:spLocks noChangeArrowheads="1"/>
          </p:cNvSpPr>
          <p:nvPr/>
        </p:nvSpPr>
        <p:spPr bwMode="auto">
          <a:xfrm>
            <a:off x="1187450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A</a:t>
            </a:r>
          </a:p>
        </p:txBody>
      </p:sp>
      <p:sp>
        <p:nvSpPr>
          <p:cNvPr id="243728" name="Rectangle 16"/>
          <p:cNvSpPr>
            <a:spLocks noChangeArrowheads="1"/>
          </p:cNvSpPr>
          <p:nvPr/>
        </p:nvSpPr>
        <p:spPr bwMode="auto">
          <a:xfrm>
            <a:off x="6586538" y="2995613"/>
            <a:ext cx="5048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chemeClr val="tx2"/>
                </a:solidFill>
                <a:latin typeface="Century Gothic" pitchFamily="34" charset="0"/>
              </a:rPr>
              <a:t>B</a:t>
            </a:r>
          </a:p>
        </p:txBody>
      </p:sp>
      <p:sp>
        <p:nvSpPr>
          <p:cNvPr id="243729" name="AutoShape 17"/>
          <p:cNvSpPr>
            <a:spLocks/>
          </p:cNvSpPr>
          <p:nvPr/>
        </p:nvSpPr>
        <p:spPr bwMode="auto">
          <a:xfrm rot="-5400000">
            <a:off x="1912938" y="3205163"/>
            <a:ext cx="346075" cy="1368425"/>
          </a:xfrm>
          <a:prstGeom prst="leftBrace">
            <a:avLst>
              <a:gd name="adj1" fmla="val 3295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3730" name="AutoShape 18"/>
          <p:cNvSpPr>
            <a:spLocks/>
          </p:cNvSpPr>
          <p:nvPr/>
        </p:nvSpPr>
        <p:spPr bwMode="auto">
          <a:xfrm rot="-5400000">
            <a:off x="4570413" y="1931988"/>
            <a:ext cx="360362" cy="3960812"/>
          </a:xfrm>
          <a:prstGeom prst="leftBrace">
            <a:avLst>
              <a:gd name="adj1" fmla="val 915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3731" name="Rectangle 19"/>
          <p:cNvSpPr>
            <a:spLocks noChangeArrowheads="1"/>
          </p:cNvSpPr>
          <p:nvPr/>
        </p:nvSpPr>
        <p:spPr bwMode="auto">
          <a:xfrm>
            <a:off x="1476252" y="2492896"/>
            <a:ext cx="1439564" cy="37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=4 km/h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33" name="AutoShape 21"/>
          <p:cNvSpPr>
            <a:spLocks/>
          </p:cNvSpPr>
          <p:nvPr/>
        </p:nvSpPr>
        <p:spPr bwMode="auto">
          <a:xfrm rot="5400000">
            <a:off x="3900488" y="-135880"/>
            <a:ext cx="346075" cy="5343525"/>
          </a:xfrm>
          <a:prstGeom prst="leftBrace">
            <a:avLst>
              <a:gd name="adj1" fmla="val 128670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3734" name="Rectangle 22"/>
          <p:cNvSpPr>
            <a:spLocks noChangeArrowheads="1"/>
          </p:cNvSpPr>
          <p:nvPr/>
        </p:nvSpPr>
        <p:spPr bwMode="auto">
          <a:xfrm>
            <a:off x="3722688" y="1915617"/>
            <a:ext cx="11541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00CC00"/>
                </a:solidFill>
                <a:latin typeface="Century Gothic" pitchFamily="34" charset="0"/>
              </a:rPr>
              <a:t>24 km</a:t>
            </a:r>
            <a:endParaRPr lang="cs-CZ" sz="16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243736" name="Rectangle 24"/>
          <p:cNvSpPr>
            <a:spLocks noChangeArrowheads="1"/>
          </p:cNvSpPr>
          <p:nvPr/>
        </p:nvSpPr>
        <p:spPr bwMode="auto">
          <a:xfrm>
            <a:off x="1258888" y="5372100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Při řešení nejen slovních úloh o pohybu je pro větší názornost vždy velmi přínosný obrázek vykreslující situaci úlohy. Do něj si zapíšeme všechny známé i neznámé údaje.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37" name="Rectangle 25"/>
          <p:cNvSpPr>
            <a:spLocks noChangeArrowheads="1"/>
          </p:cNvSpPr>
          <p:nvPr/>
        </p:nvSpPr>
        <p:spPr bwMode="auto">
          <a:xfrm>
            <a:off x="1647825" y="3889375"/>
            <a:ext cx="15113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chemeClr val="accent2"/>
                </a:solidFill>
                <a:latin typeface="Century Gothic" pitchFamily="34" charset="0"/>
              </a:rPr>
              <a:t>1</a:t>
            </a:r>
            <a:r>
              <a:rPr lang="cs-CZ" sz="2400" b="1" i="1">
                <a:solidFill>
                  <a:schemeClr val="accent2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38" name="Rectangle 26"/>
          <p:cNvSpPr>
            <a:spLocks noChangeArrowheads="1"/>
          </p:cNvSpPr>
          <p:nvPr/>
        </p:nvSpPr>
        <p:spPr bwMode="auto">
          <a:xfrm>
            <a:off x="4383088" y="3889375"/>
            <a:ext cx="17287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s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=v</a:t>
            </a:r>
            <a:r>
              <a:rPr lang="cs-CZ" sz="2400" b="1" i="1" baseline="-25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2400" b="1" i="1">
                <a:solidFill>
                  <a:srgbClr val="FF0000"/>
                </a:solidFill>
                <a:latin typeface="Century Gothic" pitchFamily="34" charset="0"/>
              </a:rPr>
              <a:t>.t</a:t>
            </a:r>
            <a:endParaRPr lang="cs-CZ" sz="24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1116013" y="20605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3741" name="Line 29"/>
          <p:cNvSpPr>
            <a:spLocks noChangeShapeType="1"/>
          </p:cNvSpPr>
          <p:nvPr/>
        </p:nvSpPr>
        <p:spPr bwMode="auto">
          <a:xfrm>
            <a:off x="1403648" y="2852936"/>
            <a:ext cx="136815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42" name="Rectangle 30"/>
          <p:cNvSpPr>
            <a:spLocks noChangeArrowheads="1"/>
          </p:cNvSpPr>
          <p:nvPr/>
        </p:nvSpPr>
        <p:spPr bwMode="auto">
          <a:xfrm>
            <a:off x="1258888" y="5373688"/>
            <a:ext cx="52578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Nejprve tedy ty známé …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3" name="Rectangle 31"/>
          <p:cNvSpPr>
            <a:spLocks noChangeArrowheads="1"/>
          </p:cNvSpPr>
          <p:nvPr/>
        </p:nvSpPr>
        <p:spPr bwMode="auto">
          <a:xfrm>
            <a:off x="4860032" y="2492896"/>
            <a:ext cx="1309340" cy="37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v</a:t>
            </a:r>
            <a:r>
              <a:rPr lang="cs-CZ" sz="1600" b="1" i="1" baseline="-25000" dirty="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=12 km/h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43744" name="Line 32"/>
          <p:cNvSpPr>
            <a:spLocks noChangeShapeType="1"/>
          </p:cNvSpPr>
          <p:nvPr/>
        </p:nvSpPr>
        <p:spPr bwMode="auto">
          <a:xfrm rot="10800000">
            <a:off x="2771800" y="2852936"/>
            <a:ext cx="396044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43745" name="AutoShape 33"/>
          <p:cNvSpPr>
            <a:spLocks noChangeArrowheads="1"/>
          </p:cNvSpPr>
          <p:nvPr/>
        </p:nvSpPr>
        <p:spPr bwMode="auto">
          <a:xfrm>
            <a:off x="3059113" y="3500438"/>
            <a:ext cx="1800225" cy="936625"/>
          </a:xfrm>
          <a:prstGeom prst="cloudCallout">
            <a:avLst>
              <a:gd name="adj1" fmla="val -61463"/>
              <a:gd name="adj2" fmla="val -879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1600" b="1"/>
              <a:t>Místo setkání.</a:t>
            </a:r>
          </a:p>
        </p:txBody>
      </p:sp>
      <p:sp>
        <p:nvSpPr>
          <p:cNvPr id="243746" name="Rectangle 34"/>
          <p:cNvSpPr>
            <a:spLocks noChangeArrowheads="1"/>
          </p:cNvSpPr>
          <p:nvPr/>
        </p:nvSpPr>
        <p:spPr bwMode="auto">
          <a:xfrm>
            <a:off x="1258888" y="4940300"/>
            <a:ext cx="52578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A potom ty neznámé …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7" name="Rectangle 35"/>
          <p:cNvSpPr>
            <a:spLocks noChangeArrowheads="1"/>
          </p:cNvSpPr>
          <p:nvPr/>
        </p:nvSpPr>
        <p:spPr bwMode="auto">
          <a:xfrm>
            <a:off x="1258888" y="5241925"/>
            <a:ext cx="554513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V našem případě je to čas pohybu obou osob.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8" name="Rectangle 36"/>
          <p:cNvSpPr>
            <a:spLocks noChangeArrowheads="1"/>
          </p:cNvSpPr>
          <p:nvPr/>
        </p:nvSpPr>
        <p:spPr bwMode="auto">
          <a:xfrm>
            <a:off x="1258888" y="5732463"/>
            <a:ext cx="63373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Jelikož vyrazili současně, bude čas stejný. Čas bude tedy naší neznámou. Označíme jej u obou stejně - </a:t>
            </a:r>
            <a:r>
              <a:rPr lang="cs-CZ" b="1" i="1">
                <a:solidFill>
                  <a:schemeClr val="tx2"/>
                </a:solidFill>
                <a:latin typeface="Century Gothic" pitchFamily="34" charset="0"/>
              </a:rPr>
              <a:t>t</a:t>
            </a:r>
            <a:r>
              <a:rPr lang="cs-CZ" b="1">
                <a:solidFill>
                  <a:schemeClr val="tx2"/>
                </a:solidFill>
                <a:latin typeface="Century Gothic" pitchFamily="34" charset="0"/>
              </a:rPr>
              <a:t>.</a:t>
            </a:r>
            <a:endParaRPr lang="cs-CZ" b="1" i="1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43749" name="Rectangle 37"/>
          <p:cNvSpPr>
            <a:spLocks noChangeArrowheads="1"/>
          </p:cNvSpPr>
          <p:nvPr/>
        </p:nvSpPr>
        <p:spPr bwMode="auto">
          <a:xfrm>
            <a:off x="1835696" y="3140968"/>
            <a:ext cx="5760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chemeClr val="accent2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43750" name="Rectangle 38"/>
          <p:cNvSpPr>
            <a:spLocks noChangeArrowheads="1"/>
          </p:cNvSpPr>
          <p:nvPr/>
        </p:nvSpPr>
        <p:spPr bwMode="auto">
          <a:xfrm>
            <a:off x="4860032" y="3068960"/>
            <a:ext cx="373236" cy="51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 i="1" dirty="0">
                <a:solidFill>
                  <a:srgbClr val="FF0000"/>
                </a:solidFill>
                <a:latin typeface="Century Gothic" pitchFamily="34" charset="0"/>
              </a:rPr>
              <a:t>t</a:t>
            </a:r>
            <a:endParaRPr lang="cs-CZ" sz="1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43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4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4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4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24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25" grpId="0" animBg="1"/>
      <p:bldP spid="243726" grpId="0" animBg="1"/>
      <p:bldP spid="243727" grpId="0"/>
      <p:bldP spid="243728" grpId="0"/>
      <p:bldP spid="243729" grpId="0" animBg="1"/>
      <p:bldP spid="243730" grpId="0" animBg="1"/>
      <p:bldP spid="243731" grpId="0"/>
      <p:bldP spid="243733" grpId="0" animBg="1"/>
      <p:bldP spid="243734" grpId="0"/>
      <p:bldP spid="243736" grpId="0"/>
      <p:bldP spid="243736" grpId="1"/>
      <p:bldP spid="243737" grpId="0"/>
      <p:bldP spid="243738" grpId="0"/>
      <p:bldP spid="243740" grpId="0" animBg="1"/>
      <p:bldP spid="243741" grpId="0" animBg="1"/>
      <p:bldP spid="243742" grpId="0"/>
      <p:bldP spid="243742" grpId="1"/>
      <p:bldP spid="243743" grpId="0"/>
      <p:bldP spid="243744" grpId="0" animBg="1"/>
      <p:bldP spid="243745" grpId="0" animBg="1"/>
      <p:bldP spid="243745" grpId="1" animBg="1"/>
      <p:bldP spid="243746" grpId="0"/>
      <p:bldP spid="243747" grpId="0"/>
      <p:bldP spid="243748" grpId="0"/>
      <p:bldP spid="243749" grpId="0"/>
      <p:bldP spid="243750" grpId="0"/>
    </p:bld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3601</TotalTime>
  <Words>1345</Words>
  <Application>Microsoft Office PowerPoint</Application>
  <PresentationFormat>Předvádění na obrazovce (4:3)</PresentationFormat>
  <Paragraphs>196</Paragraphs>
  <Slides>14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Times New Roman</vt:lpstr>
      <vt:lpstr>Trebuchet MS</vt:lpstr>
      <vt:lpstr>Wingdings</vt:lpstr>
      <vt:lpstr>01159440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úlohy o pohybu - 1.</dc:title>
  <dc:subject>Matematika</dc:subject>
  <dc:creator>Mgr. Vladimír Žůrek</dc:creator>
  <dc:description/>
  <cp:lastModifiedBy>Žůrek Vladimír</cp:lastModifiedBy>
  <cp:revision>234</cp:revision>
  <dcterms:created xsi:type="dcterms:W3CDTF">2008-05-31T11:29:33Z</dcterms:created>
  <dcterms:modified xsi:type="dcterms:W3CDTF">2023-05-23T08:44:53Z</dcterms:modified>
</cp:coreProperties>
</file>