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sldIdLst>
    <p:sldId id="338" r:id="rId2"/>
    <p:sldId id="297" r:id="rId3"/>
    <p:sldId id="320" r:id="rId4"/>
    <p:sldId id="312" r:id="rId5"/>
    <p:sldId id="313" r:id="rId6"/>
    <p:sldId id="314" r:id="rId7"/>
    <p:sldId id="315" r:id="rId8"/>
    <p:sldId id="316" r:id="rId9"/>
    <p:sldId id="311" r:id="rId10"/>
    <p:sldId id="318" r:id="rId11"/>
    <p:sldId id="319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00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0D923-C13F-4C05-B320-535D28D6A489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BEAA4-9F43-4787-A3A0-21217357E93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pPr>
              <a:defRPr/>
            </a:pPr>
            <a:fld id="{1EE2D6A7-4C53-47A5-8246-7C7ECACC6D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5FB11-8310-41EA-B49F-768207272D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EF120-AF30-4A04-9586-D31D741017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9CCA-EF2F-4772-8521-5AEA31E182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F6590-CEA2-48C2-A80C-A69C17E02E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AF12A-562C-423F-8009-CF96836814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C6BA1-7FFA-429D-8EB3-2B3D3EE87C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5A7F0-C0DF-479C-BCE2-FE80B0F490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1D07E-67A2-4AF8-8E92-4F90BC9D6D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03D9E-95C6-4B68-B97C-E2C8AE1A51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31A42-D7F8-4F68-9208-FF82CA028D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Text s odrážkami na druhé úrovni</a:t>
            </a:r>
          </a:p>
          <a:p>
            <a:pPr lvl="2"/>
            <a:r>
              <a:rPr lang="cs-CZ"/>
              <a:t>Text s odrážkami na třetí úrovni</a:t>
            </a:r>
          </a:p>
          <a:p>
            <a:pPr lvl="3"/>
            <a:r>
              <a:rPr lang="cs-CZ"/>
              <a:t> Text s odrážkami na čtvrté úrovni</a:t>
            </a:r>
          </a:p>
          <a:p>
            <a:pPr lvl="4"/>
            <a:r>
              <a:rPr lang="cs-CZ"/>
              <a:t>Text s odrážkami na páté úrovni</a:t>
            </a:r>
          </a:p>
          <a:p>
            <a:pPr lvl="1"/>
            <a:endParaRPr lang="cs-CZ"/>
          </a:p>
          <a:p>
            <a:pPr lvl="2"/>
            <a:endParaRPr lang="cs-CZ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4722E037-5F36-464F-953B-632D378AFD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19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5348722"/>
            <a:ext cx="5400600" cy="132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737712"/>
          <a:ext cx="8208912" cy="37795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11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7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I.-IV. 2012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IX.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Geometrie v rovině a v prostoru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Užívá k argumentaci a při výpočtech věty o shodnosti a podobnosti trojúhelníků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Anotace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Prezentace k předvádění, zavádí věty o podobnosti trojúhelníků. Obsahuje příklady na procvičení i s řešením spolu s pracovním listem pro žáky.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440472"/>
          <a:ext cx="8208912" cy="1332344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</a:rPr>
                        <a:t>Podobnost geometrických útvarů</a:t>
                      </a: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>
                          <a:solidFill>
                            <a:schemeClr val="bg1"/>
                          </a:solidFill>
                        </a:rPr>
                        <a:t>Rozdělení úsečky v daném poměru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734789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6763" y="2190650"/>
            <a:ext cx="49911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107505" y="3429000"/>
            <a:ext cx="8856984" cy="3312368"/>
          </a:xfrm>
          <a:prstGeom prst="cloudCallout">
            <a:avLst>
              <a:gd name="adj1" fmla="val 9282"/>
              <a:gd name="adj2" fmla="val -8908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r>
              <a:rPr lang="cs-CZ" sz="2400" b="1" dirty="0">
                <a:latin typeface="Trebuchet MS" pitchFamily="34" charset="0"/>
              </a:rPr>
              <a:t>Dokázali byste rozdělit tuto úsečku  např. v poměru 2:1? Předpokládám, že ano a že byste to udělali početně.  Ale…</a:t>
            </a:r>
          </a:p>
          <a:p>
            <a:pPr algn="ctr"/>
            <a:r>
              <a:rPr lang="cs-CZ" sz="2400" b="1" dirty="0">
                <a:latin typeface="Trebuchet MS" pitchFamily="34" charset="0"/>
              </a:rPr>
              <a:t>Zkusme to!</a:t>
            </a:r>
            <a:endParaRPr lang="cs-CZ" sz="2400" b="1" i="1" dirty="0"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6701E30D-0133-4E15-92E9-E610A5F62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úsečky v daném poměru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0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52736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827608" y="836712"/>
            <a:ext cx="813688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Příklad: Rozdělte úsečku 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  <a:sym typeface="Symbol" pitchFamily="18" charset="2"/>
              </a:rPr>
              <a:t>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AB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  <a:sym typeface="Symbol" pitchFamily="18" charset="2"/>
              </a:rPr>
              <a:t>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=10 cm v poměru 2:1.</a:t>
            </a:r>
          </a:p>
        </p:txBody>
      </p:sp>
      <p:sp>
        <p:nvSpPr>
          <p:cNvPr id="102408" name="Rectangle 8"/>
          <p:cNvSpPr>
            <a:spLocks noChangeArrowheads="1"/>
          </p:cNvSpPr>
          <p:nvPr/>
        </p:nvSpPr>
        <p:spPr bwMode="auto">
          <a:xfrm>
            <a:off x="611186" y="3429000"/>
            <a:ext cx="8136879" cy="66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Řešení: Úsečku rozdělujeme celkem na tři stejné části (vyplývá to ze zadání poměru 2:1 … 2 + 1 = 3)</a:t>
            </a:r>
          </a:p>
        </p:txBody>
      </p:sp>
      <p:sp>
        <p:nvSpPr>
          <p:cNvPr id="102410" name="AutoShape 10"/>
          <p:cNvSpPr>
            <a:spLocks noChangeAspect="1"/>
          </p:cNvSpPr>
          <p:nvPr/>
        </p:nvSpPr>
        <p:spPr bwMode="auto">
          <a:xfrm rot="-5400000">
            <a:off x="3546475" y="1084263"/>
            <a:ext cx="338138" cy="3154362"/>
          </a:xfrm>
          <a:prstGeom prst="leftBrace">
            <a:avLst>
              <a:gd name="adj1" fmla="val 77739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1" name="Rectangle 11"/>
          <p:cNvSpPr>
            <a:spLocks noChangeArrowheads="1"/>
          </p:cNvSpPr>
          <p:nvPr/>
        </p:nvSpPr>
        <p:spPr bwMode="auto">
          <a:xfrm>
            <a:off x="3533775" y="2781300"/>
            <a:ext cx="433388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2</a:t>
            </a:r>
            <a:endParaRPr lang="en-US" sz="2400" b="1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02412" name="AutoShape 12"/>
          <p:cNvSpPr>
            <a:spLocks noChangeAspect="1"/>
          </p:cNvSpPr>
          <p:nvPr/>
        </p:nvSpPr>
        <p:spPr bwMode="auto">
          <a:xfrm rot="-5400000">
            <a:off x="5929313" y="1884363"/>
            <a:ext cx="338137" cy="1557337"/>
          </a:xfrm>
          <a:prstGeom prst="leftBrace">
            <a:avLst>
              <a:gd name="adj1" fmla="val 38380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3" name="Rectangle 13"/>
          <p:cNvSpPr>
            <a:spLocks noChangeArrowheads="1"/>
          </p:cNvSpPr>
          <p:nvPr/>
        </p:nvSpPr>
        <p:spPr bwMode="auto">
          <a:xfrm>
            <a:off x="5910263" y="2781300"/>
            <a:ext cx="433387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1</a:t>
            </a:r>
            <a:endParaRPr lang="en-US" sz="2400" b="1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02414" name="Rectangle 14"/>
          <p:cNvSpPr>
            <a:spLocks noChangeArrowheads="1"/>
          </p:cNvSpPr>
          <p:nvPr/>
        </p:nvSpPr>
        <p:spPr bwMode="auto">
          <a:xfrm>
            <a:off x="1116013" y="4451350"/>
            <a:ext cx="74168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Početně: </a:t>
            </a:r>
            <a:br>
              <a:rPr lang="cs-CZ" sz="20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Velikost 1 dílu … 10 : 3 = 3,3333333</a:t>
            </a:r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…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= 3,3</a:t>
            </a:r>
          </a:p>
        </p:txBody>
      </p:sp>
      <p:sp>
        <p:nvSpPr>
          <p:cNvPr id="102415" name="Rectangle 15"/>
          <p:cNvSpPr>
            <a:spLocks noChangeArrowheads="1"/>
          </p:cNvSpPr>
          <p:nvPr/>
        </p:nvSpPr>
        <p:spPr bwMode="auto">
          <a:xfrm>
            <a:off x="6069013" y="4321175"/>
            <a:ext cx="3603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_</a:t>
            </a:r>
          </a:p>
        </p:txBody>
      </p:sp>
      <p:sp>
        <p:nvSpPr>
          <p:cNvPr id="102417" name="Rectangle 17"/>
          <p:cNvSpPr>
            <a:spLocks noChangeArrowheads="1"/>
          </p:cNvSpPr>
          <p:nvPr/>
        </p:nvSpPr>
        <p:spPr bwMode="auto">
          <a:xfrm>
            <a:off x="1116013" y="4941888"/>
            <a:ext cx="7416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Velikost 2 dílů … 2 . 3,3333333</a:t>
            </a:r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…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= 2 . 3,3 = 6,6</a:t>
            </a:r>
          </a:p>
        </p:txBody>
      </p:sp>
      <p:sp>
        <p:nvSpPr>
          <p:cNvPr id="102418" name="Rectangle 18"/>
          <p:cNvSpPr>
            <a:spLocks noChangeArrowheads="1"/>
          </p:cNvSpPr>
          <p:nvPr/>
        </p:nvSpPr>
        <p:spPr bwMode="auto">
          <a:xfrm>
            <a:off x="5868988" y="4667250"/>
            <a:ext cx="3603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_</a:t>
            </a:r>
          </a:p>
        </p:txBody>
      </p:sp>
      <p:sp>
        <p:nvSpPr>
          <p:cNvPr id="102419" name="Rectangle 19"/>
          <p:cNvSpPr>
            <a:spLocks noChangeArrowheads="1"/>
          </p:cNvSpPr>
          <p:nvPr/>
        </p:nvSpPr>
        <p:spPr bwMode="auto">
          <a:xfrm>
            <a:off x="6588125" y="4667250"/>
            <a:ext cx="3603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_</a:t>
            </a:r>
          </a:p>
        </p:txBody>
      </p:sp>
      <p:sp>
        <p:nvSpPr>
          <p:cNvPr id="102420" name="Rectangle 20"/>
          <p:cNvSpPr>
            <a:spLocks noChangeArrowheads="1"/>
          </p:cNvSpPr>
          <p:nvPr/>
        </p:nvSpPr>
        <p:spPr bwMode="auto">
          <a:xfrm>
            <a:off x="251520" y="5589587"/>
            <a:ext cx="871296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Protože úsečku vzhledem k vycházejícím periodám nelze přesně rozdělit početně, musíme si pomoci graficky.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FDFE13C1-E16E-4E15-A0BA-5C93864BA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úsečky v daném poměru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2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0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7" grpId="0"/>
      <p:bldP spid="102408" grpId="0"/>
      <p:bldP spid="102410" grpId="0" animBg="1"/>
      <p:bldP spid="102412" grpId="0" animBg="1"/>
      <p:bldP spid="102414" grpId="0"/>
      <p:bldP spid="102415" grpId="0"/>
      <p:bldP spid="102417" grpId="0"/>
      <p:bldP spid="102418" grpId="0"/>
      <p:bldP spid="102419" grpId="0"/>
      <p:bldP spid="1024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16632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3" name="AutoShape 5"/>
          <p:cNvSpPr>
            <a:spLocks noChangeArrowheads="1"/>
          </p:cNvSpPr>
          <p:nvPr/>
        </p:nvSpPr>
        <p:spPr bwMode="auto">
          <a:xfrm>
            <a:off x="1042988" y="2770932"/>
            <a:ext cx="5257800" cy="2305050"/>
          </a:xfrm>
          <a:prstGeom prst="cloudCallout">
            <a:avLst>
              <a:gd name="adj1" fmla="val 15125"/>
              <a:gd name="adj2" fmla="val -9910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Základní postup při rozdělení úsečky v poměru 2:1 je tedy dle předcházejícího snímku stejný jako při rozdělení úsečky na tři stejné části. Tak si ho ještě jedenkrát projdeme.</a:t>
            </a:r>
            <a:endParaRPr lang="cs-CZ" sz="1600" b="1" i="1">
              <a:latin typeface="Trebuchet MS" pitchFamily="34" charset="0"/>
              <a:sym typeface="Symbol" pitchFamily="18" charset="2"/>
            </a:endParaRPr>
          </a:p>
        </p:txBody>
      </p:sp>
      <p:pic>
        <p:nvPicPr>
          <p:cNvPr id="1044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121394"/>
            <a:ext cx="7704137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323528" y="4077047"/>
            <a:ext cx="5040734" cy="2659559"/>
          </a:xfrm>
          <a:prstGeom prst="cloudCallout">
            <a:avLst>
              <a:gd name="adj1" fmla="val 1288"/>
              <a:gd name="adj2" fmla="val -11940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2400" b="1">
                <a:latin typeface="Trebuchet MS" pitchFamily="34" charset="0"/>
              </a:rPr>
              <a:t>Sestrojíme polopřímku </a:t>
            </a:r>
          </a:p>
          <a:p>
            <a:pPr algn="ctr"/>
            <a:r>
              <a:rPr lang="cs-CZ" sz="2400" b="1">
                <a:latin typeface="Trebuchet MS" pitchFamily="34" charset="0"/>
              </a:rPr>
              <a:t>z krajního bodu </a:t>
            </a:r>
            <a:r>
              <a:rPr lang="cs-CZ" sz="2400" b="1" i="1">
                <a:latin typeface="Trebuchet MS" pitchFamily="34" charset="0"/>
              </a:rPr>
              <a:t>A</a:t>
            </a:r>
            <a:r>
              <a:rPr lang="cs-CZ" sz="2400" b="1">
                <a:latin typeface="Trebuchet MS" pitchFamily="34" charset="0"/>
              </a:rPr>
              <a:t> pod úhlem přibližně 45°.</a:t>
            </a:r>
            <a:endParaRPr lang="cs-CZ" sz="2400" b="1" i="1"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1D40EC9C-6799-4AE3-9129-38E574BC9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úsečky v daném poměru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 animBg="1"/>
      <p:bldP spid="10445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769466"/>
            <a:ext cx="7704137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764704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7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5" y="764704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8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5" y="764704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81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8675" y="764704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82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8675" y="764704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83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8675" y="764704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">
            <a:extLst>
              <a:ext uri="{FF2B5EF4-FFF2-40B4-BE49-F238E27FC236}">
                <a16:creationId xmlns:a16="http://schemas.microsoft.com/office/drawing/2014/main" id="{CB90CD1C-BE5F-42FE-BFD3-7BA739524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úsečky v daném poměru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  <p:sp>
        <p:nvSpPr>
          <p:cNvPr id="105477" name="AutoShape 5"/>
          <p:cNvSpPr>
            <a:spLocks noChangeArrowheads="1"/>
          </p:cNvSpPr>
          <p:nvPr/>
        </p:nvSpPr>
        <p:spPr bwMode="auto">
          <a:xfrm>
            <a:off x="107503" y="4509343"/>
            <a:ext cx="4248473" cy="2232025"/>
          </a:xfrm>
          <a:prstGeom prst="cloudCallout">
            <a:avLst>
              <a:gd name="adj1" fmla="val 12894"/>
              <a:gd name="adj2" fmla="val -11159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2000" b="1">
                <a:latin typeface="Trebuchet MS" pitchFamily="34" charset="0"/>
              </a:rPr>
              <a:t>Na polopřímce </a:t>
            </a:r>
            <a:r>
              <a:rPr lang="cs-CZ" sz="2000" b="1" i="1">
                <a:latin typeface="Trebuchet MS" pitchFamily="34" charset="0"/>
              </a:rPr>
              <a:t>AZ</a:t>
            </a:r>
            <a:r>
              <a:rPr lang="cs-CZ" sz="2000" b="1">
                <a:latin typeface="Trebuchet MS" pitchFamily="34" charset="0"/>
              </a:rPr>
              <a:t> sestrojíme přesnou stupnici, v našem případě stačí tři stejné dílky.</a:t>
            </a:r>
          </a:p>
        </p:txBody>
      </p:sp>
      <p:sp>
        <p:nvSpPr>
          <p:cNvPr id="15" name="AutoShape 5">
            <a:extLst>
              <a:ext uri="{FF2B5EF4-FFF2-40B4-BE49-F238E27FC236}">
                <a16:creationId xmlns:a16="http://schemas.microsoft.com/office/drawing/2014/main" id="{14DD8BD5-D5DD-44E6-B0CA-3A881C62D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016" y="4581128"/>
            <a:ext cx="4361206" cy="2232025"/>
          </a:xfrm>
          <a:prstGeom prst="cloudCallout">
            <a:avLst>
              <a:gd name="adj1" fmla="val -39309"/>
              <a:gd name="adj2" fmla="val -10070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2000" b="1" dirty="0">
                <a:latin typeface="Trebuchet MS" pitchFamily="34" charset="0"/>
              </a:rPr>
              <a:t>Stejné dílky je možné naměřit i podle </a:t>
            </a:r>
            <a:r>
              <a:rPr lang="cs-CZ" sz="2000" b="1" dirty="0" err="1">
                <a:latin typeface="Trebuchet MS" pitchFamily="34" charset="0"/>
              </a:rPr>
              <a:t>pravíka</a:t>
            </a:r>
            <a:r>
              <a:rPr lang="cs-CZ" sz="2000" b="1" dirty="0">
                <a:latin typeface="Trebuchet MS" pitchFamily="34" charset="0"/>
              </a:rPr>
              <a:t>. Např.: 1 dílek = 1 cm</a:t>
            </a:r>
          </a:p>
          <a:p>
            <a:pPr algn="ctr"/>
            <a:r>
              <a:rPr lang="cs-CZ" sz="2000" b="1" dirty="0">
                <a:latin typeface="Trebuchet MS" pitchFamily="34" charset="0"/>
              </a:rPr>
              <a:t>nebo 1 dílek = 2 cm.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7" grpId="0" animBg="1"/>
      <p:bldP spid="105477" grpId="1" animBg="1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50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5A581B82-6E4D-4394-A8CA-B9C1B81D1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úsečky v daném poměru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  <p:sp>
        <p:nvSpPr>
          <p:cNvPr id="106501" name="AutoShape 5"/>
          <p:cNvSpPr>
            <a:spLocks noChangeArrowheads="1"/>
          </p:cNvSpPr>
          <p:nvPr/>
        </p:nvSpPr>
        <p:spPr bwMode="auto">
          <a:xfrm>
            <a:off x="323850" y="4579938"/>
            <a:ext cx="4104134" cy="2161430"/>
          </a:xfrm>
          <a:prstGeom prst="cloudCallout">
            <a:avLst>
              <a:gd name="adj1" fmla="val 47282"/>
              <a:gd name="adj2" fmla="val -96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2000" b="1" dirty="0">
                <a:latin typeface="Trebuchet MS" pitchFamily="34" charset="0"/>
              </a:rPr>
              <a:t>Máme tedy tři stejné dílky </a:t>
            </a:r>
            <a:r>
              <a:rPr lang="cs-CZ" sz="2000" b="1" i="1" dirty="0">
                <a:latin typeface="Trebuchet MS" pitchFamily="34" charset="0"/>
              </a:rPr>
              <a:t>AY</a:t>
            </a:r>
            <a:r>
              <a:rPr lang="cs-CZ" sz="2000" b="1" i="1" baseline="-25000" dirty="0">
                <a:latin typeface="Trebuchet MS" pitchFamily="34" charset="0"/>
              </a:rPr>
              <a:t>1</a:t>
            </a:r>
            <a:r>
              <a:rPr lang="cs-CZ" sz="2000" b="1" dirty="0">
                <a:latin typeface="Trebuchet MS" pitchFamily="34" charset="0"/>
              </a:rPr>
              <a:t>, </a:t>
            </a:r>
            <a:r>
              <a:rPr lang="cs-CZ" sz="2000" b="1" i="1" dirty="0">
                <a:latin typeface="Trebuchet MS" pitchFamily="34" charset="0"/>
              </a:rPr>
              <a:t>Y</a:t>
            </a:r>
            <a:r>
              <a:rPr lang="cs-CZ" sz="2000" b="1" i="1" baseline="-25000" dirty="0">
                <a:latin typeface="Trebuchet MS" pitchFamily="34" charset="0"/>
              </a:rPr>
              <a:t>1</a:t>
            </a:r>
            <a:r>
              <a:rPr lang="cs-CZ" sz="2000" b="1" i="1" dirty="0">
                <a:latin typeface="Trebuchet MS" pitchFamily="34" charset="0"/>
              </a:rPr>
              <a:t>Y</a:t>
            </a:r>
            <a:r>
              <a:rPr lang="cs-CZ" sz="2000" b="1" i="1" baseline="-25000" dirty="0">
                <a:latin typeface="Trebuchet MS" pitchFamily="34" charset="0"/>
              </a:rPr>
              <a:t>2</a:t>
            </a:r>
            <a:r>
              <a:rPr lang="cs-CZ" sz="2000" b="1" dirty="0">
                <a:latin typeface="Trebuchet MS" pitchFamily="34" charset="0"/>
              </a:rPr>
              <a:t> a </a:t>
            </a:r>
            <a:r>
              <a:rPr lang="cs-CZ" sz="2000" b="1" i="1" dirty="0">
                <a:latin typeface="Trebuchet MS" pitchFamily="34" charset="0"/>
              </a:rPr>
              <a:t>Y</a:t>
            </a:r>
            <a:r>
              <a:rPr lang="cs-CZ" sz="2000" b="1" i="1" baseline="-25000" dirty="0">
                <a:latin typeface="Trebuchet MS" pitchFamily="34" charset="0"/>
              </a:rPr>
              <a:t>2</a:t>
            </a:r>
            <a:r>
              <a:rPr lang="cs-CZ" sz="2000" b="1" i="1" dirty="0">
                <a:latin typeface="Trebuchet MS" pitchFamily="34" charset="0"/>
              </a:rPr>
              <a:t>Y</a:t>
            </a:r>
            <a:r>
              <a:rPr lang="cs-CZ" sz="2000" b="1" i="1" baseline="-25000" dirty="0">
                <a:latin typeface="Trebuchet MS" pitchFamily="34" charset="0"/>
              </a:rPr>
              <a:t>3</a:t>
            </a:r>
            <a:r>
              <a:rPr lang="cs-CZ" sz="2000" b="1" dirty="0">
                <a:latin typeface="Trebuchet MS" pitchFamily="34" charset="0"/>
              </a:rPr>
              <a:t>. </a:t>
            </a:r>
          </a:p>
          <a:p>
            <a:pPr algn="ctr"/>
            <a:r>
              <a:rPr lang="cs-CZ" sz="2000" b="1" dirty="0">
                <a:solidFill>
                  <a:srgbClr val="FF0000"/>
                </a:solidFill>
                <a:latin typeface="Trebuchet MS" pitchFamily="34" charset="0"/>
              </a:rPr>
              <a:t>Spojíme nyní třetí z nich </a:t>
            </a:r>
            <a:r>
              <a:rPr lang="cs-CZ" sz="2000" b="1" i="1" dirty="0">
                <a:solidFill>
                  <a:srgbClr val="FF0000"/>
                </a:solidFill>
                <a:latin typeface="Trebuchet MS" pitchFamily="34" charset="0"/>
              </a:rPr>
              <a:t>Y</a:t>
            </a:r>
            <a:r>
              <a:rPr lang="cs-CZ" sz="2000" b="1" i="1" baseline="-25000" dirty="0">
                <a:solidFill>
                  <a:srgbClr val="FF0000"/>
                </a:solidFill>
                <a:latin typeface="Trebuchet MS" pitchFamily="34" charset="0"/>
              </a:rPr>
              <a:t>3</a:t>
            </a:r>
            <a:r>
              <a:rPr lang="cs-CZ" sz="2000" b="1" dirty="0">
                <a:solidFill>
                  <a:srgbClr val="FF0000"/>
                </a:solidFill>
                <a:latin typeface="Trebuchet MS" pitchFamily="34" charset="0"/>
              </a:rPr>
              <a:t> s bodem </a:t>
            </a:r>
            <a:r>
              <a:rPr lang="cs-CZ" sz="2000" b="1" i="1" dirty="0">
                <a:solidFill>
                  <a:srgbClr val="FF0000"/>
                </a:solidFill>
                <a:latin typeface="Trebuchet MS" pitchFamily="34" charset="0"/>
              </a:rPr>
              <a:t>B</a:t>
            </a:r>
            <a:r>
              <a:rPr lang="cs-CZ" sz="2000" b="1" dirty="0">
                <a:solidFill>
                  <a:srgbClr val="FF0000"/>
                </a:solidFill>
                <a:latin typeface="Trebuchet MS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 animBg="1"/>
      <p:bldP spid="10650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8E8ADDDE-8E3F-480E-B712-8E0916127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úsečky v daném poměru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5219700" y="3860800"/>
            <a:ext cx="3744913" cy="2663825"/>
          </a:xfrm>
          <a:prstGeom prst="cloudCallout">
            <a:avLst>
              <a:gd name="adj1" fmla="val -81329"/>
              <a:gd name="adj2" fmla="val -4738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Nyní sestrojíme rovnoběžku </a:t>
            </a:r>
          </a:p>
          <a:p>
            <a:pPr algn="ctr"/>
            <a:r>
              <a:rPr lang="cs-CZ" sz="1600" b="1">
                <a:latin typeface="Trebuchet MS" pitchFamily="34" charset="0"/>
              </a:rPr>
              <a:t>s přímkou </a:t>
            </a:r>
            <a:r>
              <a:rPr lang="cs-CZ" sz="1600" b="1" i="1">
                <a:latin typeface="Trebuchet MS" pitchFamily="34" charset="0"/>
              </a:rPr>
              <a:t>f</a:t>
            </a:r>
            <a:r>
              <a:rPr lang="cs-CZ" sz="1600" b="1">
                <a:latin typeface="Trebuchet MS" pitchFamily="34" charset="0"/>
              </a:rPr>
              <a:t> procházející druhým bodem </a:t>
            </a:r>
            <a:r>
              <a:rPr lang="cs-CZ" sz="1600" b="1" i="1">
                <a:latin typeface="Trebuchet MS" pitchFamily="34" charset="0"/>
              </a:rPr>
              <a:t>Y</a:t>
            </a:r>
            <a:r>
              <a:rPr lang="cs-CZ" sz="1600" b="1" i="1" baseline="-25000">
                <a:latin typeface="Trebuchet MS" pitchFamily="34" charset="0"/>
              </a:rPr>
              <a:t>2</a:t>
            </a:r>
            <a:r>
              <a:rPr lang="cs-CZ" sz="1600" b="1">
                <a:latin typeface="Trebuchet MS" pitchFamily="34" charset="0"/>
              </a:rPr>
              <a:t> (což plyne </a:t>
            </a:r>
          </a:p>
          <a:p>
            <a:pPr algn="ctr"/>
            <a:r>
              <a:rPr lang="cs-CZ" sz="1600" b="1">
                <a:latin typeface="Trebuchet MS" pitchFamily="34" charset="0"/>
              </a:rPr>
              <a:t>z prvního členu </a:t>
            </a:r>
          </a:p>
          <a:p>
            <a:pPr algn="ctr"/>
            <a:r>
              <a:rPr lang="cs-CZ" sz="1600" b="1">
                <a:latin typeface="Trebuchet MS" pitchFamily="34" charset="0"/>
              </a:rPr>
              <a:t>poměru 2:1).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 animBg="1"/>
      <p:bldP spid="10752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9" name="AutoShape 5"/>
          <p:cNvSpPr>
            <a:spLocks noChangeArrowheads="1"/>
          </p:cNvSpPr>
          <p:nvPr/>
        </p:nvSpPr>
        <p:spPr bwMode="auto">
          <a:xfrm>
            <a:off x="3707904" y="3573016"/>
            <a:ext cx="5328592" cy="3168351"/>
          </a:xfrm>
          <a:prstGeom prst="cloudCallout">
            <a:avLst>
              <a:gd name="adj1" fmla="val -18933"/>
              <a:gd name="adj2" fmla="val -8170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2000" b="1" dirty="0">
                <a:latin typeface="Trebuchet MS" pitchFamily="34" charset="0"/>
              </a:rPr>
              <a:t>V průsečíku rovnoběžky se zadanou úsečkou </a:t>
            </a:r>
            <a:r>
              <a:rPr lang="cs-CZ" sz="2000" b="1" i="1" dirty="0">
                <a:latin typeface="Trebuchet MS" pitchFamily="34" charset="0"/>
              </a:rPr>
              <a:t>AB</a:t>
            </a:r>
            <a:r>
              <a:rPr lang="cs-CZ" sz="2000" b="1" dirty="0">
                <a:latin typeface="Trebuchet MS" pitchFamily="34" charset="0"/>
              </a:rPr>
              <a:t> vznikl bod </a:t>
            </a:r>
            <a:r>
              <a:rPr lang="cs-CZ" sz="2000" b="1" i="1" dirty="0">
                <a:latin typeface="Trebuchet MS" pitchFamily="34" charset="0"/>
              </a:rPr>
              <a:t>C</a:t>
            </a:r>
            <a:r>
              <a:rPr lang="cs-CZ" sz="2000" b="1" dirty="0">
                <a:latin typeface="Trebuchet MS" pitchFamily="34" charset="0"/>
              </a:rPr>
              <a:t>, který nám dělí danou úsečku na dvě části o velikostech </a:t>
            </a:r>
          </a:p>
          <a:p>
            <a:pPr algn="ctr"/>
            <a:r>
              <a:rPr lang="cs-CZ" sz="2000" b="1" dirty="0">
                <a:latin typeface="Trebuchet MS" pitchFamily="34" charset="0"/>
              </a:rPr>
              <a:t>v poměru 2:1. </a:t>
            </a:r>
          </a:p>
          <a:p>
            <a:pPr algn="ctr"/>
            <a:r>
              <a:rPr lang="cs-CZ" sz="2000" b="1" dirty="0">
                <a:latin typeface="Trebuchet MS" pitchFamily="34" charset="0"/>
              </a:rPr>
              <a:t>Úkol byl splněn!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5DBEAE6-B1FE-490A-8A26-2A515741F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úsečky v daném poměru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9" grpId="0" animBg="1"/>
      <p:bldP spid="10854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84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84525" y="908050"/>
            <a:ext cx="541972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85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84525" y="908050"/>
            <a:ext cx="541972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86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84525" y="908050"/>
            <a:ext cx="541972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87" name="Picture 1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84525" y="908050"/>
            <a:ext cx="541972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88" name="Picture 2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84525" y="908050"/>
            <a:ext cx="541972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89" name="Picture 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84525" y="908050"/>
            <a:ext cx="541972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251520" y="706438"/>
            <a:ext cx="81359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rgbClr val="284C6A"/>
                </a:solidFill>
                <a:latin typeface="Trebuchet MS" pitchFamily="34" charset="0"/>
              </a:rPr>
              <a:t>Příklad: Rozdělte úsečku AB v poměru 2:3.</a:t>
            </a:r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611188" y="2781300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rgbClr val="00CC00"/>
                </a:solidFill>
                <a:latin typeface="Trebuchet MS" pitchFamily="34" charset="0"/>
              </a:rPr>
              <a:t>1) Narýsujeme úsečku zadané velikosti.</a:t>
            </a:r>
          </a:p>
        </p:txBody>
      </p:sp>
      <p:sp>
        <p:nvSpPr>
          <p:cNvPr id="109578" name="Rectangle 10"/>
          <p:cNvSpPr>
            <a:spLocks noChangeArrowheads="1"/>
          </p:cNvSpPr>
          <p:nvPr/>
        </p:nvSpPr>
        <p:spPr bwMode="auto">
          <a:xfrm>
            <a:off x="611188" y="3213100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2) U jednoho z krajních bodů úsečky sestrojíme polopřímku </a:t>
            </a:r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(libovolný ostrý</a:t>
            </a:r>
            <a:br>
              <a:rPr lang="cs-CZ" sz="1400" b="1">
                <a:solidFill>
                  <a:srgbClr val="00CC00"/>
                </a:solidFill>
                <a:latin typeface="Trebuchet MS" pitchFamily="34" charset="0"/>
              </a:rPr>
            </a:br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      úhel, ideálně o velikosti okolo 45° - např. v bodě </a:t>
            </a:r>
            <a:r>
              <a:rPr lang="cs-CZ" sz="1400" b="1" i="1">
                <a:solidFill>
                  <a:srgbClr val="00CC00"/>
                </a:solidFill>
                <a:latin typeface="Trebuchet MS" pitchFamily="34" charset="0"/>
              </a:rPr>
              <a:t>A</a:t>
            </a:r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)</a:t>
            </a:r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09579" name="Rectangle 11"/>
          <p:cNvSpPr>
            <a:spLocks noChangeArrowheads="1"/>
          </p:cNvSpPr>
          <p:nvPr/>
        </p:nvSpPr>
        <p:spPr bwMode="auto">
          <a:xfrm>
            <a:off x="571500" y="3760788"/>
            <a:ext cx="81359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3) Na polopřímce, pomocném rameni, si zvolíme stupnici </a:t>
            </a:r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(většinou </a:t>
            </a:r>
            <a:br>
              <a:rPr lang="cs-CZ" sz="1400" b="1">
                <a:solidFill>
                  <a:srgbClr val="00CC00"/>
                </a:solidFill>
                <a:latin typeface="Trebuchet MS" pitchFamily="34" charset="0"/>
              </a:rPr>
            </a:br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      1 dílek = 1 cm nebo 0,5 cm)</a:t>
            </a:r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 podle kružítka či pravítka.</a:t>
            </a:r>
          </a:p>
        </p:txBody>
      </p:sp>
      <p:sp>
        <p:nvSpPr>
          <p:cNvPr id="109580" name="Rectangle 12"/>
          <p:cNvSpPr>
            <a:spLocks noChangeArrowheads="1"/>
          </p:cNvSpPr>
          <p:nvPr/>
        </p:nvSpPr>
        <p:spPr bwMode="auto">
          <a:xfrm>
            <a:off x="611188" y="4292600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4) Naneseme takový počet dílků, na který danou úsečku máme rozdělit</a:t>
            </a:r>
            <a:br>
              <a:rPr lang="cs-CZ" b="1">
                <a:solidFill>
                  <a:srgbClr val="00CC00"/>
                </a:solidFill>
                <a:latin typeface="Trebuchet MS" pitchFamily="34" charset="0"/>
              </a:rPr>
            </a:br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    </a:t>
            </a:r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(2 + 3 = 5)</a:t>
            </a:r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611188" y="4725988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5) Poslední „díl“ spojíme s druhým krajním bodem úsečky </a:t>
            </a:r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(s bodem </a:t>
            </a:r>
            <a:r>
              <a:rPr lang="cs-CZ" sz="1400" b="1" i="1">
                <a:solidFill>
                  <a:srgbClr val="00CC00"/>
                </a:solidFill>
                <a:latin typeface="Trebuchet MS" pitchFamily="34" charset="0"/>
              </a:rPr>
              <a:t>B</a:t>
            </a:r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)</a:t>
            </a:r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09582" name="Rectangle 14"/>
          <p:cNvSpPr>
            <a:spLocks noChangeArrowheads="1"/>
          </p:cNvSpPr>
          <p:nvPr/>
        </p:nvSpPr>
        <p:spPr bwMode="auto">
          <a:xfrm>
            <a:off x="611188" y="5345113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6) Podíváme se, kolik dílů má mít první část rozdělené úsečky, a z tohoto</a:t>
            </a:r>
            <a:br>
              <a:rPr lang="cs-CZ" b="1">
                <a:solidFill>
                  <a:srgbClr val="00CC00"/>
                </a:solidFill>
                <a:latin typeface="Trebuchet MS" pitchFamily="34" charset="0"/>
              </a:rPr>
            </a:br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    dílu vedeme rovnoběžku s přímkou sestrojenou v předcházejícím</a:t>
            </a:r>
            <a:br>
              <a:rPr lang="cs-CZ" b="1">
                <a:solidFill>
                  <a:srgbClr val="00CC00"/>
                </a:solidFill>
                <a:latin typeface="Trebuchet MS" pitchFamily="34" charset="0"/>
              </a:rPr>
            </a:br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    bodě. </a:t>
            </a:r>
          </a:p>
        </p:txBody>
      </p:sp>
      <p:sp>
        <p:nvSpPr>
          <p:cNvPr id="109583" name="Rectangle 15"/>
          <p:cNvSpPr>
            <a:spLocks noChangeArrowheads="1"/>
          </p:cNvSpPr>
          <p:nvPr/>
        </p:nvSpPr>
        <p:spPr bwMode="auto">
          <a:xfrm>
            <a:off x="611188" y="6021388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7) Průsečík této rovnoběžky a zadané úsečky je bod, který ji rozdělí </a:t>
            </a:r>
            <a:br>
              <a:rPr lang="cs-CZ" b="1">
                <a:solidFill>
                  <a:srgbClr val="00CC00"/>
                </a:solidFill>
                <a:latin typeface="Trebuchet MS" pitchFamily="34" charset="0"/>
              </a:rPr>
            </a:br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    v daném poměru. 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6D84F4B7-2906-4193-87D4-527C91485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Ještě jednou na jiném příkladu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9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9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9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9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9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0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09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4" grpId="0"/>
      <p:bldP spid="109575" grpId="0"/>
      <p:bldP spid="109578" grpId="0"/>
      <p:bldP spid="109579" grpId="0"/>
      <p:bldP spid="109580" grpId="0"/>
      <p:bldP spid="109581" grpId="0"/>
      <p:bldP spid="109582" grpId="0"/>
      <p:bldP spid="10958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610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Rectangle 10"/>
          <p:cNvSpPr>
            <a:spLocks noChangeArrowheads="1"/>
          </p:cNvSpPr>
          <p:nvPr/>
        </p:nvSpPr>
        <p:spPr bwMode="auto">
          <a:xfrm>
            <a:off x="584200" y="706438"/>
            <a:ext cx="81359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Příklad: Rozdělte úsečku AB v poměru 2:3.</a:t>
            </a:r>
          </a:p>
        </p:txBody>
      </p:sp>
      <p:sp>
        <p:nvSpPr>
          <p:cNvPr id="110603" name="Rectangle 11"/>
          <p:cNvSpPr>
            <a:spLocks noChangeArrowheads="1"/>
          </p:cNvSpPr>
          <p:nvPr/>
        </p:nvSpPr>
        <p:spPr bwMode="auto">
          <a:xfrm>
            <a:off x="611188" y="6021388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1) Narýsujeme úsečku zadané velikosti.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D48121E3-C568-4131-A3D1-246419370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Ještě jednou celý postup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2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584200" y="706438"/>
            <a:ext cx="81359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Příklad: Rozdělte úsečku AB v poměru 2:3.</a:t>
            </a:r>
          </a:p>
        </p:txBody>
      </p:sp>
      <p:sp>
        <p:nvSpPr>
          <p:cNvPr id="111623" name="Rectangle 7"/>
          <p:cNvSpPr>
            <a:spLocks noChangeArrowheads="1"/>
          </p:cNvSpPr>
          <p:nvPr/>
        </p:nvSpPr>
        <p:spPr bwMode="auto">
          <a:xfrm>
            <a:off x="611188" y="5964238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2) U jednoho z krajních bodů úsečky sestrojíme polopřímku </a:t>
            </a:r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(libovolný ostrý</a:t>
            </a:r>
            <a:br>
              <a:rPr lang="cs-CZ" sz="1400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      úhel, ideálně o velikosti okolo 45° - např. v bodě </a:t>
            </a:r>
            <a:r>
              <a:rPr lang="cs-CZ" sz="1400" b="1" i="1">
                <a:solidFill>
                  <a:srgbClr val="FF0000"/>
                </a:solidFill>
                <a:latin typeface="Trebuchet MS" pitchFamily="34" charset="0"/>
              </a:rPr>
              <a:t>A</a:t>
            </a:r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)</a:t>
            </a: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C5A6960-3DD8-4442-AE60-9674F9C60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Ještě jednou celý postup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1" name="AutoShape 7"/>
          <p:cNvSpPr>
            <a:spLocks noChangeArrowheads="1"/>
          </p:cNvSpPr>
          <p:nvPr/>
        </p:nvSpPr>
        <p:spPr bwMode="auto">
          <a:xfrm>
            <a:off x="179512" y="908720"/>
            <a:ext cx="8784976" cy="5760640"/>
          </a:xfrm>
          <a:prstGeom prst="cloudCallout">
            <a:avLst>
              <a:gd name="adj1" fmla="val 47251"/>
              <a:gd name="adj2" fmla="val 4757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3600" b="1"/>
              <a:t>Nejdříve si zopakujeme rozdělení úsečky na stejné části. Ukážeme si to na příkladu rozdělení na tři stejné části. 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864928D-57B8-489D-95AA-07ECD216C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na stejné části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0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1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584200" y="706438"/>
            <a:ext cx="81359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Příklad: Rozdělte úsečku AB v poměru 2:3.</a:t>
            </a:r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611188" y="6007100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3) Na polopřímce, pomocném rameni, si zvolíme stupnici </a:t>
            </a:r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(většinou </a:t>
            </a:r>
            <a:br>
              <a:rPr lang="cs-CZ" sz="1400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      1 dílek = 1 cm nebo 0,5 cm)</a:t>
            </a: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 podle kružítka či pravítka.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11A8A77C-2A2A-4A06-8B07-3BC9DCCDD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Ještě jednou celý postup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5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6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7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8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9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80" name="Picture 1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81" name="Picture 1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5" name="Rectangle 7"/>
          <p:cNvSpPr>
            <a:spLocks noChangeArrowheads="1"/>
          </p:cNvSpPr>
          <p:nvPr/>
        </p:nvSpPr>
        <p:spPr bwMode="auto">
          <a:xfrm>
            <a:off x="584200" y="706438"/>
            <a:ext cx="81359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Příklad: Rozdělte úsečku AB v poměru 2:3.</a:t>
            </a:r>
          </a:p>
        </p:txBody>
      </p:sp>
      <p:sp>
        <p:nvSpPr>
          <p:cNvPr id="113673" name="Rectangle 9"/>
          <p:cNvSpPr>
            <a:spLocks noChangeArrowheads="1"/>
          </p:cNvSpPr>
          <p:nvPr/>
        </p:nvSpPr>
        <p:spPr bwMode="auto">
          <a:xfrm>
            <a:off x="611188" y="6007100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4) Naneseme takový počet dílků, na který danou úsečku máme rozdělit</a:t>
            </a:r>
            <a:br>
              <a:rPr lang="cs-CZ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    </a:t>
            </a:r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(2 + 3 = 5)</a:t>
            </a: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D79F3F0C-B479-49D7-BEA1-BCE3E7EF1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Ještě jednou celý postup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704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Rectangle 13"/>
          <p:cNvSpPr>
            <a:spLocks noChangeArrowheads="1"/>
          </p:cNvSpPr>
          <p:nvPr/>
        </p:nvSpPr>
        <p:spPr bwMode="auto">
          <a:xfrm>
            <a:off x="584200" y="706438"/>
            <a:ext cx="81359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Příklad: Rozdělte úsečku AB v poměru 2:3.</a:t>
            </a:r>
          </a:p>
        </p:txBody>
      </p:sp>
      <p:sp>
        <p:nvSpPr>
          <p:cNvPr id="114703" name="Rectangle 15"/>
          <p:cNvSpPr>
            <a:spLocks noChangeArrowheads="1"/>
          </p:cNvSpPr>
          <p:nvPr/>
        </p:nvSpPr>
        <p:spPr bwMode="auto">
          <a:xfrm>
            <a:off x="611188" y="6092825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5) Poslední „díl“ spojíme s druhým krajním bodem úsečky </a:t>
            </a:r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(s bodem </a:t>
            </a:r>
            <a:r>
              <a:rPr lang="cs-CZ" sz="1400" b="1" i="1">
                <a:solidFill>
                  <a:srgbClr val="FF0000"/>
                </a:solidFill>
                <a:latin typeface="Trebuchet MS" pitchFamily="34" charset="0"/>
              </a:rPr>
              <a:t>B</a:t>
            </a:r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)</a:t>
            </a: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CFBA5DA0-5FCC-46A1-B12A-4CEB94E5A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Ještě jednou celý postup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0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2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84200" y="706438"/>
            <a:ext cx="81359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Příklad: Rozdělte úsečku AB v poměru 2:3.</a:t>
            </a:r>
          </a:p>
        </p:txBody>
      </p:sp>
      <p:sp>
        <p:nvSpPr>
          <p:cNvPr id="115720" name="Rectangle 8"/>
          <p:cNvSpPr>
            <a:spLocks noChangeArrowheads="1"/>
          </p:cNvSpPr>
          <p:nvPr/>
        </p:nvSpPr>
        <p:spPr bwMode="auto">
          <a:xfrm>
            <a:off x="611188" y="5819775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6) Podíváme se, kolik dílů má mít první část rozdělené úsečky, a z tohoto</a:t>
            </a:r>
            <a:br>
              <a:rPr lang="cs-CZ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    dílu vedeme rovnoběžku s přímkou sestrojenou v předcházejícím</a:t>
            </a:r>
            <a:br>
              <a:rPr lang="cs-CZ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    bodě. 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A7D412B3-1E50-4CC9-A964-0BB76FA3B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Ještě jednou celý postup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674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069975"/>
            <a:ext cx="7848600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584200" y="706438"/>
            <a:ext cx="81359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Příklad: Rozdělte úsečku AB v poměru 2:3.</a:t>
            </a:r>
          </a:p>
        </p:txBody>
      </p:sp>
      <p:sp>
        <p:nvSpPr>
          <p:cNvPr id="116744" name="Rectangle 8"/>
          <p:cNvSpPr>
            <a:spLocks noChangeArrowheads="1"/>
          </p:cNvSpPr>
          <p:nvPr/>
        </p:nvSpPr>
        <p:spPr bwMode="auto">
          <a:xfrm>
            <a:off x="611188" y="5992813"/>
            <a:ext cx="81359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7) Průsečík této rovnoběžky a zadané úsečky je bod, který ji rozdělí </a:t>
            </a:r>
            <a:br>
              <a:rPr lang="cs-CZ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    v daném poměru. 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1038D93-E5F0-48C0-9530-8229C62A9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Ještě jednou celý postup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251520" y="706438"/>
            <a:ext cx="86409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Příklad č. 1: Rozdělte úsečku 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  <a:sym typeface="Symbol" pitchFamily="18" charset="2"/>
              </a:rPr>
              <a:t>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AB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  <a:sym typeface="Symbol" pitchFamily="18" charset="2"/>
              </a:rPr>
              <a:t> = 11 cm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v poměru 4:3.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F0E4162-35E6-4F01-BAC6-0FF94841D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Příklady k procvičení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51520" y="706438"/>
            <a:ext cx="871296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Příklad č. 2: Rozdělte úsečku 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  <a:sym typeface="Symbol" pitchFamily="18" charset="2"/>
              </a:rPr>
              <a:t>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XY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  <a:sym typeface="Symbol" pitchFamily="18" charset="2"/>
              </a:rPr>
              <a:t> = 15 cm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v poměru 2:5.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AFFE6C6-F10B-4B01-A1C6-29B687DB6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Příklady k procvičení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51520" y="706438"/>
            <a:ext cx="871296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Příklad č. 3: Rozdělte úsečku 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  <a:sym typeface="Symbol" pitchFamily="18" charset="2"/>
              </a:rPr>
              <a:t>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OP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  <a:sym typeface="Symbol" pitchFamily="18" charset="2"/>
              </a:rPr>
              <a:t> = 145 mm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v poměru 7:3.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A65A9D0-7816-4B38-9511-D805A6C12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Příklady k procvičení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29" name="AutoShape 5"/>
          <p:cNvSpPr>
            <a:spLocks noChangeArrowheads="1"/>
          </p:cNvSpPr>
          <p:nvPr/>
        </p:nvSpPr>
        <p:spPr bwMode="auto">
          <a:xfrm>
            <a:off x="1116013" y="4437063"/>
            <a:ext cx="2735262" cy="1584325"/>
          </a:xfrm>
          <a:prstGeom prst="cloudCallout">
            <a:avLst>
              <a:gd name="adj1" fmla="val 72519"/>
              <a:gd name="adj2" fmla="val -16693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Mějme danou úsečku AB.</a:t>
            </a:r>
            <a:endParaRPr lang="cs-CZ" sz="1600" b="1" i="1">
              <a:latin typeface="Trebuchet MS" pitchFamily="34" charset="0"/>
              <a:sym typeface="Symbol" pitchFamily="18" charset="2"/>
            </a:endParaRPr>
          </a:p>
        </p:txBody>
      </p:sp>
      <p:pic>
        <p:nvPicPr>
          <p:cNvPr id="1034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1066800"/>
            <a:ext cx="7704137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31" name="AutoShape 7"/>
          <p:cNvSpPr>
            <a:spLocks noChangeArrowheads="1"/>
          </p:cNvSpPr>
          <p:nvPr/>
        </p:nvSpPr>
        <p:spPr bwMode="auto">
          <a:xfrm>
            <a:off x="251520" y="4437063"/>
            <a:ext cx="4608512" cy="2304305"/>
          </a:xfrm>
          <a:prstGeom prst="cloudCallout">
            <a:avLst>
              <a:gd name="adj1" fmla="val 829"/>
              <a:gd name="adj2" fmla="val -12636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2000" b="1" dirty="0">
                <a:latin typeface="Trebuchet MS" pitchFamily="34" charset="0"/>
              </a:rPr>
              <a:t>Sestrojíme polopřímku </a:t>
            </a:r>
          </a:p>
          <a:p>
            <a:pPr algn="ctr"/>
            <a:r>
              <a:rPr lang="cs-CZ" sz="2000" b="1" dirty="0">
                <a:latin typeface="Trebuchet MS" pitchFamily="34" charset="0"/>
              </a:rPr>
              <a:t>z krajního bodu </a:t>
            </a:r>
            <a:r>
              <a:rPr lang="cs-CZ" sz="2000" b="1" i="1" dirty="0">
                <a:latin typeface="Trebuchet MS" pitchFamily="34" charset="0"/>
              </a:rPr>
              <a:t>A</a:t>
            </a:r>
            <a:r>
              <a:rPr lang="cs-CZ" sz="2000" b="1" dirty="0">
                <a:latin typeface="Trebuchet MS" pitchFamily="34" charset="0"/>
              </a:rPr>
              <a:t> pod úhlem přibližně 45°.</a:t>
            </a:r>
            <a:endParaRPr lang="cs-CZ" sz="2000" b="1" i="1" dirty="0"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AD215422-BC0E-4EAA-9A77-8632F7644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na tři stejné části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9" grpId="0" animBg="1"/>
      <p:bldP spid="1034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066800"/>
            <a:ext cx="7704137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6" name="AutoShape 8"/>
          <p:cNvSpPr>
            <a:spLocks noChangeArrowheads="1"/>
          </p:cNvSpPr>
          <p:nvPr/>
        </p:nvSpPr>
        <p:spPr bwMode="auto">
          <a:xfrm>
            <a:off x="642938" y="4714875"/>
            <a:ext cx="2879725" cy="1800225"/>
          </a:xfrm>
          <a:prstGeom prst="cloudCallout">
            <a:avLst>
              <a:gd name="adj1" fmla="val 829"/>
              <a:gd name="adj2" fmla="val -12636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Na polopřímce </a:t>
            </a:r>
            <a:r>
              <a:rPr lang="cs-CZ" sz="1600" b="1" i="1">
                <a:latin typeface="Trebuchet MS" pitchFamily="34" charset="0"/>
              </a:rPr>
              <a:t>AZ</a:t>
            </a:r>
            <a:r>
              <a:rPr lang="cs-CZ" sz="1600" b="1">
                <a:latin typeface="Trebuchet MS" pitchFamily="34" charset="0"/>
              </a:rPr>
              <a:t> sestrojíme tři stejné dílky.</a:t>
            </a:r>
            <a:endParaRPr lang="cs-CZ" sz="1600" b="1" i="1">
              <a:latin typeface="Trebuchet MS" pitchFamily="34" charset="0"/>
              <a:sym typeface="Symbol" pitchFamily="18" charset="2"/>
            </a:endParaRPr>
          </a:p>
        </p:txBody>
      </p:sp>
      <p:pic>
        <p:nvPicPr>
          <p:cNvPr id="9421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9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20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21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22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23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">
            <a:extLst>
              <a:ext uri="{FF2B5EF4-FFF2-40B4-BE49-F238E27FC236}">
                <a16:creationId xmlns:a16="http://schemas.microsoft.com/office/drawing/2014/main" id="{59A635C8-A9C4-4E28-A182-D72EAE4EC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na tři stejné části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6" grpId="0" animBg="1"/>
      <p:bldP spid="9421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323850" y="4579938"/>
            <a:ext cx="3095625" cy="1944687"/>
          </a:xfrm>
          <a:prstGeom prst="cloudCallout">
            <a:avLst>
              <a:gd name="adj1" fmla="val 47282"/>
              <a:gd name="adj2" fmla="val -96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Máme tedy tři stejné dílky </a:t>
            </a:r>
            <a:r>
              <a:rPr lang="cs-CZ" sz="1600" b="1" i="1">
                <a:latin typeface="Trebuchet MS" pitchFamily="34" charset="0"/>
              </a:rPr>
              <a:t>AY</a:t>
            </a:r>
            <a:r>
              <a:rPr lang="cs-CZ" sz="1600" b="1" i="1" baseline="-25000">
                <a:latin typeface="Trebuchet MS" pitchFamily="34" charset="0"/>
              </a:rPr>
              <a:t>1</a:t>
            </a:r>
            <a:r>
              <a:rPr lang="cs-CZ" sz="1600" b="1">
                <a:latin typeface="Trebuchet MS" pitchFamily="34" charset="0"/>
              </a:rPr>
              <a:t>, </a:t>
            </a:r>
            <a:r>
              <a:rPr lang="cs-CZ" sz="1600" b="1" i="1">
                <a:latin typeface="Trebuchet MS" pitchFamily="34" charset="0"/>
              </a:rPr>
              <a:t>Y</a:t>
            </a:r>
            <a:r>
              <a:rPr lang="cs-CZ" sz="1600" b="1" i="1" baseline="-25000">
                <a:latin typeface="Trebuchet MS" pitchFamily="34" charset="0"/>
              </a:rPr>
              <a:t>1</a:t>
            </a:r>
            <a:r>
              <a:rPr lang="cs-CZ" sz="1600" b="1" i="1">
                <a:latin typeface="Trebuchet MS" pitchFamily="34" charset="0"/>
              </a:rPr>
              <a:t>Y</a:t>
            </a:r>
            <a:r>
              <a:rPr lang="cs-CZ" sz="1600" b="1" i="1" baseline="-25000">
                <a:latin typeface="Trebuchet MS" pitchFamily="34" charset="0"/>
              </a:rPr>
              <a:t>2</a:t>
            </a:r>
            <a:r>
              <a:rPr lang="cs-CZ" sz="1600" b="1">
                <a:latin typeface="Trebuchet MS" pitchFamily="34" charset="0"/>
              </a:rPr>
              <a:t> a </a:t>
            </a:r>
            <a:r>
              <a:rPr lang="cs-CZ" sz="1600" b="1" i="1">
                <a:latin typeface="Trebuchet MS" pitchFamily="34" charset="0"/>
              </a:rPr>
              <a:t>Y</a:t>
            </a:r>
            <a:r>
              <a:rPr lang="cs-CZ" sz="1600" b="1" i="1" baseline="-25000">
                <a:latin typeface="Trebuchet MS" pitchFamily="34" charset="0"/>
              </a:rPr>
              <a:t>2</a:t>
            </a:r>
            <a:r>
              <a:rPr lang="cs-CZ" sz="1600" b="1" i="1">
                <a:latin typeface="Trebuchet MS" pitchFamily="34" charset="0"/>
              </a:rPr>
              <a:t>Y</a:t>
            </a:r>
            <a:r>
              <a:rPr lang="cs-CZ" sz="1600" b="1" i="1" baseline="-25000">
                <a:latin typeface="Trebuchet MS" pitchFamily="34" charset="0"/>
              </a:rPr>
              <a:t>3</a:t>
            </a:r>
            <a:r>
              <a:rPr lang="cs-CZ" sz="1600" b="1">
                <a:latin typeface="Trebuchet MS" pitchFamily="34" charset="0"/>
              </a:rPr>
              <a:t>. Spojíme nyní třetí z nich </a:t>
            </a:r>
            <a:r>
              <a:rPr lang="cs-CZ" sz="1600" b="1" i="1">
                <a:latin typeface="Trebuchet MS" pitchFamily="34" charset="0"/>
              </a:rPr>
              <a:t>Y</a:t>
            </a:r>
            <a:r>
              <a:rPr lang="cs-CZ" sz="1600" b="1" i="1" baseline="-25000">
                <a:latin typeface="Trebuchet MS" pitchFamily="34" charset="0"/>
              </a:rPr>
              <a:t>3</a:t>
            </a:r>
            <a:r>
              <a:rPr lang="cs-CZ" sz="1600" b="1">
                <a:latin typeface="Trebuchet MS" pitchFamily="34" charset="0"/>
              </a:rPr>
              <a:t> s bodem </a:t>
            </a:r>
            <a:r>
              <a:rPr lang="cs-CZ" sz="1600" b="1" i="1">
                <a:latin typeface="Trebuchet MS" pitchFamily="34" charset="0"/>
              </a:rPr>
              <a:t>B</a:t>
            </a:r>
            <a:r>
              <a:rPr lang="cs-CZ" sz="1600" b="1">
                <a:latin typeface="Trebuchet MS" pitchFamily="34" charset="0"/>
              </a:rPr>
              <a:t>.</a:t>
            </a:r>
          </a:p>
        </p:txBody>
      </p:sp>
      <p:pic>
        <p:nvPicPr>
          <p:cNvPr id="9524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24A522F6-83E2-466A-A4F1-1B05B7595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na tři stejné části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 animBg="1"/>
      <p:bldP spid="9523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1" name="AutoShape 5"/>
          <p:cNvSpPr>
            <a:spLocks noChangeArrowheads="1"/>
          </p:cNvSpPr>
          <p:nvPr/>
        </p:nvSpPr>
        <p:spPr bwMode="auto">
          <a:xfrm>
            <a:off x="323850" y="4579938"/>
            <a:ext cx="3095625" cy="1944687"/>
          </a:xfrm>
          <a:prstGeom prst="cloudCallout">
            <a:avLst>
              <a:gd name="adj1" fmla="val 47282"/>
              <a:gd name="adj2" fmla="val -96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Nyní sestrojíme rovnoběžky </a:t>
            </a:r>
          </a:p>
          <a:p>
            <a:pPr algn="ctr"/>
            <a:r>
              <a:rPr lang="cs-CZ" sz="1600" b="1">
                <a:latin typeface="Trebuchet MS" pitchFamily="34" charset="0"/>
              </a:rPr>
              <a:t>s přímkou </a:t>
            </a:r>
            <a:r>
              <a:rPr lang="cs-CZ" sz="1600" b="1" i="1">
                <a:latin typeface="Trebuchet MS" pitchFamily="34" charset="0"/>
              </a:rPr>
              <a:t>f</a:t>
            </a:r>
            <a:r>
              <a:rPr lang="cs-CZ" sz="1600" b="1">
                <a:latin typeface="Trebuchet MS" pitchFamily="34" charset="0"/>
              </a:rPr>
              <a:t> procházející body </a:t>
            </a:r>
            <a:r>
              <a:rPr lang="cs-CZ" sz="1600" b="1" i="1">
                <a:latin typeface="Trebuchet MS" pitchFamily="34" charset="0"/>
              </a:rPr>
              <a:t>Y</a:t>
            </a:r>
            <a:r>
              <a:rPr lang="cs-CZ" sz="1600" b="1" i="1" baseline="-25000">
                <a:latin typeface="Trebuchet MS" pitchFamily="34" charset="0"/>
              </a:rPr>
              <a:t>2</a:t>
            </a:r>
            <a:r>
              <a:rPr lang="cs-CZ" sz="1600" b="1">
                <a:latin typeface="Trebuchet MS" pitchFamily="34" charset="0"/>
              </a:rPr>
              <a:t> a </a:t>
            </a:r>
            <a:r>
              <a:rPr lang="cs-CZ" sz="1600" b="1" i="1">
                <a:latin typeface="Trebuchet MS" pitchFamily="34" charset="0"/>
              </a:rPr>
              <a:t>Y</a:t>
            </a:r>
            <a:r>
              <a:rPr lang="cs-CZ" sz="1600" b="1" i="1" baseline="-25000">
                <a:latin typeface="Trebuchet MS" pitchFamily="34" charset="0"/>
              </a:rPr>
              <a:t>1</a:t>
            </a:r>
            <a:r>
              <a:rPr lang="cs-CZ" sz="1600" b="1">
                <a:latin typeface="Trebuchet MS" pitchFamily="34" charset="0"/>
              </a:rPr>
              <a:t>.</a:t>
            </a:r>
          </a:p>
        </p:txBody>
      </p:sp>
      <p:pic>
        <p:nvPicPr>
          <p:cNvPr id="9626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6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3">
            <a:extLst>
              <a:ext uri="{FF2B5EF4-FFF2-40B4-BE49-F238E27FC236}">
                <a16:creationId xmlns:a16="http://schemas.microsoft.com/office/drawing/2014/main" id="{653F38F3-782B-4322-B5B1-C61D18939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na tři stejné části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 animBg="1"/>
      <p:bldP spid="9626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85" name="AutoShape 5"/>
          <p:cNvSpPr>
            <a:spLocks noChangeArrowheads="1"/>
          </p:cNvSpPr>
          <p:nvPr/>
        </p:nvSpPr>
        <p:spPr bwMode="auto">
          <a:xfrm>
            <a:off x="4859338" y="3789363"/>
            <a:ext cx="3816350" cy="2735262"/>
          </a:xfrm>
          <a:prstGeom prst="cloudCallout">
            <a:avLst>
              <a:gd name="adj1" fmla="val -37852"/>
              <a:gd name="adj2" fmla="val -9683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V průsečíku rovnoběžek se zadanou úsečkou </a:t>
            </a:r>
            <a:r>
              <a:rPr lang="cs-CZ" sz="1600" b="1" i="1">
                <a:latin typeface="Trebuchet MS" pitchFamily="34" charset="0"/>
              </a:rPr>
              <a:t>AB</a:t>
            </a:r>
            <a:r>
              <a:rPr lang="cs-CZ" sz="1600" b="1">
                <a:latin typeface="Trebuchet MS" pitchFamily="34" charset="0"/>
              </a:rPr>
              <a:t> vznikly body </a:t>
            </a:r>
            <a:r>
              <a:rPr lang="cs-CZ" sz="1600" b="1" i="1">
                <a:latin typeface="Trebuchet MS" pitchFamily="34" charset="0"/>
              </a:rPr>
              <a:t>C</a:t>
            </a:r>
            <a:r>
              <a:rPr lang="cs-CZ" sz="1600" b="1">
                <a:latin typeface="Trebuchet MS" pitchFamily="34" charset="0"/>
              </a:rPr>
              <a:t> a </a:t>
            </a:r>
            <a:r>
              <a:rPr lang="cs-CZ" sz="1600" b="1" i="1">
                <a:latin typeface="Trebuchet MS" pitchFamily="34" charset="0"/>
              </a:rPr>
              <a:t>D</a:t>
            </a:r>
            <a:r>
              <a:rPr lang="cs-CZ" sz="1600" b="1">
                <a:latin typeface="Trebuchet MS" pitchFamily="34" charset="0"/>
              </a:rPr>
              <a:t>, které nám rozdělily danou úsečku na tři stejné části. </a:t>
            </a:r>
          </a:p>
          <a:p>
            <a:pPr algn="ctr"/>
            <a:r>
              <a:rPr lang="cs-CZ" sz="1600" b="1">
                <a:latin typeface="Trebuchet MS" pitchFamily="34" charset="0"/>
              </a:rPr>
              <a:t>Úkol byl splněn!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70F7256-F849-428B-81BD-D58AA5420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na tři stejné části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5" grpId="0" animBg="1"/>
      <p:bldP spid="9728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3" name="AutoShape 5"/>
          <p:cNvSpPr>
            <a:spLocks noChangeArrowheads="1"/>
          </p:cNvSpPr>
          <p:nvPr/>
        </p:nvSpPr>
        <p:spPr bwMode="auto">
          <a:xfrm>
            <a:off x="107504" y="1052737"/>
            <a:ext cx="8928991" cy="5400600"/>
          </a:xfrm>
          <a:prstGeom prst="cloudCallout">
            <a:avLst>
              <a:gd name="adj1" fmla="val 45396"/>
              <a:gd name="adj2" fmla="val 4614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2400" b="1"/>
              <a:t>Obdobným postupem můžeme rozdělit libovolnou úsečku na libovolný počet stejných částí. Nyní se však naučíme, jak rozdělit úsečku v daném poměru. Postup bude velmi podobný. Nemusíte se tedy obávat ničeho složitého. </a:t>
            </a:r>
            <a:r>
              <a:rPr lang="cs-CZ" sz="2400" b="1">
                <a:sym typeface="Wingdings" pitchFamily="2" charset="2"/>
              </a:rPr>
              <a:t></a:t>
            </a:r>
            <a:endParaRPr lang="cs-CZ" sz="2400" b="1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6151650-C0D6-4904-ABDD-5B153114C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na tři stejné části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9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9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6763" y="2432050"/>
            <a:ext cx="49911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93" name="AutoShape 9"/>
          <p:cNvSpPr>
            <a:spLocks noChangeArrowheads="1"/>
          </p:cNvSpPr>
          <p:nvPr/>
        </p:nvSpPr>
        <p:spPr bwMode="auto">
          <a:xfrm>
            <a:off x="156965" y="3789041"/>
            <a:ext cx="7223347" cy="2808312"/>
          </a:xfrm>
          <a:prstGeom prst="cloudCallout">
            <a:avLst>
              <a:gd name="adj1" fmla="val 31255"/>
              <a:gd name="adj2" fmla="val -947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2400" b="1" dirty="0">
                <a:latin typeface="Trebuchet MS" pitchFamily="34" charset="0"/>
              </a:rPr>
              <a:t>Mějme danou úsečku AB </a:t>
            </a:r>
          </a:p>
          <a:p>
            <a:pPr algn="ctr"/>
            <a:r>
              <a:rPr lang="cs-CZ" sz="2400" b="1" dirty="0">
                <a:latin typeface="Trebuchet MS" pitchFamily="34" charset="0"/>
              </a:rPr>
              <a:t>o velikosti 10 cm.</a:t>
            </a:r>
            <a:endParaRPr lang="cs-CZ" sz="2400" b="1" i="1" dirty="0"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BE8FEBA-BE01-485C-A05F-0AEEC4FDC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Rozdělení úsečky v daném poměru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3" grpId="0" animBg="1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1962</TotalTime>
  <Words>878</Words>
  <Application>Microsoft Office PowerPoint</Application>
  <PresentationFormat>Předvádění na obrazovce (4:3)</PresentationFormat>
  <Paragraphs>110</Paragraphs>
  <Slides>27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1" baseType="lpstr">
      <vt:lpstr>Arial</vt:lpstr>
      <vt:lpstr>Calibri</vt:lpstr>
      <vt:lpstr>Trebuchet MS</vt:lpstr>
      <vt:lpstr>Prezentace Školicí seminář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Rozdělení úsečky v daném poměru (graficky)</dc:title>
  <dc:creator>Mgr. Vladimír Žůrek</dc:creator>
  <cp:lastModifiedBy>Žůrek Vladimír</cp:lastModifiedBy>
  <cp:revision>160</cp:revision>
  <dcterms:created xsi:type="dcterms:W3CDTF">2008-05-31T11:29:33Z</dcterms:created>
  <dcterms:modified xsi:type="dcterms:W3CDTF">2020-03-19T11:09:42Z</dcterms:modified>
</cp:coreProperties>
</file>